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105"/>
  </p:notesMasterIdLst>
  <p:sldIdLst>
    <p:sldId id="1208" r:id="rId2"/>
    <p:sldId id="1206" r:id="rId3"/>
    <p:sldId id="1184" r:id="rId4"/>
    <p:sldId id="1181" r:id="rId5"/>
    <p:sldId id="1179" r:id="rId6"/>
    <p:sldId id="1174" r:id="rId7"/>
    <p:sldId id="1182" r:id="rId8"/>
    <p:sldId id="1185" r:id="rId9"/>
    <p:sldId id="1186" r:id="rId10"/>
    <p:sldId id="1189" r:id="rId11"/>
    <p:sldId id="1190" r:id="rId12"/>
    <p:sldId id="1192" r:id="rId13"/>
    <p:sldId id="1193" r:id="rId14"/>
    <p:sldId id="1195" r:id="rId15"/>
    <p:sldId id="1196" r:id="rId16"/>
    <p:sldId id="1198" r:id="rId17"/>
    <p:sldId id="1199" r:id="rId18"/>
    <p:sldId id="1200" r:id="rId19"/>
    <p:sldId id="1201" r:id="rId20"/>
    <p:sldId id="1202" r:id="rId21"/>
    <p:sldId id="1203" r:id="rId22"/>
    <p:sldId id="1207" r:id="rId23"/>
    <p:sldId id="1205" r:id="rId24"/>
    <p:sldId id="1210" r:id="rId25"/>
    <p:sldId id="1209" r:id="rId26"/>
    <p:sldId id="1211" r:id="rId27"/>
    <p:sldId id="372" r:id="rId28"/>
    <p:sldId id="1156" r:id="rId29"/>
    <p:sldId id="714" r:id="rId30"/>
    <p:sldId id="923" r:id="rId31"/>
    <p:sldId id="728" r:id="rId32"/>
    <p:sldId id="729" r:id="rId33"/>
    <p:sldId id="731" r:id="rId34"/>
    <p:sldId id="732" r:id="rId35"/>
    <p:sldId id="733" r:id="rId36"/>
    <p:sldId id="734" r:id="rId37"/>
    <p:sldId id="730" r:id="rId38"/>
    <p:sldId id="736" r:id="rId39"/>
    <p:sldId id="1128" r:id="rId40"/>
    <p:sldId id="1188" r:id="rId41"/>
    <p:sldId id="1127" r:id="rId42"/>
    <p:sldId id="760" r:id="rId43"/>
    <p:sldId id="1106" r:id="rId44"/>
    <p:sldId id="1160" r:id="rId45"/>
    <p:sldId id="1126" r:id="rId46"/>
    <p:sldId id="737" r:id="rId47"/>
    <p:sldId id="1180" r:id="rId48"/>
    <p:sldId id="741" r:id="rId49"/>
    <p:sldId id="1104" r:id="rId50"/>
    <p:sldId id="742" r:id="rId51"/>
    <p:sldId id="745" r:id="rId52"/>
    <p:sldId id="752" r:id="rId53"/>
    <p:sldId id="743" r:id="rId54"/>
    <p:sldId id="1163" r:id="rId55"/>
    <p:sldId id="919" r:id="rId56"/>
    <p:sldId id="920" r:id="rId57"/>
    <p:sldId id="769" r:id="rId58"/>
    <p:sldId id="747" r:id="rId59"/>
    <p:sldId id="749" r:id="rId60"/>
    <p:sldId id="748" r:id="rId61"/>
    <p:sldId id="751" r:id="rId62"/>
    <p:sldId id="750" r:id="rId63"/>
    <p:sldId id="757" r:id="rId64"/>
    <p:sldId id="1145" r:id="rId65"/>
    <p:sldId id="1167" r:id="rId66"/>
    <p:sldId id="1141" r:id="rId67"/>
    <p:sldId id="1142" r:id="rId68"/>
    <p:sldId id="1143" r:id="rId69"/>
    <p:sldId id="1164" r:id="rId70"/>
    <p:sldId id="1168" r:id="rId71"/>
    <p:sldId id="1157" r:id="rId72"/>
    <p:sldId id="998" r:id="rId73"/>
    <p:sldId id="1011" r:id="rId74"/>
    <p:sldId id="1033" r:id="rId75"/>
    <p:sldId id="1037" r:id="rId76"/>
    <p:sldId id="1039" r:id="rId77"/>
    <p:sldId id="1015" r:id="rId78"/>
    <p:sldId id="1042" r:id="rId79"/>
    <p:sldId id="1165" r:id="rId80"/>
    <p:sldId id="1166" r:id="rId81"/>
    <p:sldId id="1132" r:id="rId82"/>
    <p:sldId id="918" r:id="rId83"/>
    <p:sldId id="1135" r:id="rId84"/>
    <p:sldId id="1140" r:id="rId85"/>
    <p:sldId id="1134" r:id="rId86"/>
    <p:sldId id="1147" r:id="rId87"/>
    <p:sldId id="1146" r:id="rId88"/>
    <p:sldId id="1136" r:id="rId89"/>
    <p:sldId id="1148" r:id="rId90"/>
    <p:sldId id="1149" r:id="rId91"/>
    <p:sldId id="1154" r:id="rId92"/>
    <p:sldId id="1161" r:id="rId93"/>
    <p:sldId id="1162" r:id="rId94"/>
    <p:sldId id="1158" r:id="rId95"/>
    <p:sldId id="1159" r:id="rId96"/>
    <p:sldId id="1155" r:id="rId97"/>
    <p:sldId id="994" r:id="rId98"/>
    <p:sldId id="978" r:id="rId99"/>
    <p:sldId id="1001" r:id="rId100"/>
    <p:sldId id="1092" r:id="rId101"/>
    <p:sldId id="758" r:id="rId102"/>
    <p:sldId id="766" r:id="rId103"/>
    <p:sldId id="935" r:id="rId104"/>
  </p:sldIdLst>
  <p:sldSz cx="7559675" cy="1069181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363B2C16-2AF3-4258-819C-3921D241D026}">
          <p14:sldIdLst>
            <p14:sldId id="1208"/>
            <p14:sldId id="1206"/>
            <p14:sldId id="1184"/>
            <p14:sldId id="1181"/>
            <p14:sldId id="1179"/>
            <p14:sldId id="1174"/>
            <p14:sldId id="1182"/>
            <p14:sldId id="1185"/>
            <p14:sldId id="1186"/>
            <p14:sldId id="1189"/>
            <p14:sldId id="1190"/>
            <p14:sldId id="1192"/>
            <p14:sldId id="1193"/>
            <p14:sldId id="1195"/>
            <p14:sldId id="1196"/>
            <p14:sldId id="1198"/>
            <p14:sldId id="1199"/>
            <p14:sldId id="1200"/>
            <p14:sldId id="1201"/>
            <p14:sldId id="1202"/>
            <p14:sldId id="1203"/>
            <p14:sldId id="1207"/>
            <p14:sldId id="1205"/>
            <p14:sldId id="1210"/>
            <p14:sldId id="1209"/>
            <p14:sldId id="1211"/>
            <p14:sldId id="372"/>
            <p14:sldId id="1156"/>
            <p14:sldId id="714"/>
            <p14:sldId id="923"/>
            <p14:sldId id="728"/>
            <p14:sldId id="729"/>
            <p14:sldId id="731"/>
            <p14:sldId id="732"/>
            <p14:sldId id="733"/>
            <p14:sldId id="734"/>
            <p14:sldId id="730"/>
            <p14:sldId id="736"/>
            <p14:sldId id="1128"/>
            <p14:sldId id="1188"/>
            <p14:sldId id="1127"/>
            <p14:sldId id="760"/>
            <p14:sldId id="1106"/>
            <p14:sldId id="1160"/>
            <p14:sldId id="1126"/>
            <p14:sldId id="737"/>
            <p14:sldId id="1180"/>
            <p14:sldId id="741"/>
            <p14:sldId id="1104"/>
            <p14:sldId id="742"/>
            <p14:sldId id="745"/>
            <p14:sldId id="752"/>
            <p14:sldId id="743"/>
            <p14:sldId id="1163"/>
            <p14:sldId id="919"/>
            <p14:sldId id="920"/>
            <p14:sldId id="769"/>
            <p14:sldId id="747"/>
            <p14:sldId id="749"/>
            <p14:sldId id="748"/>
            <p14:sldId id="751"/>
            <p14:sldId id="750"/>
            <p14:sldId id="757"/>
            <p14:sldId id="1145"/>
            <p14:sldId id="1167"/>
            <p14:sldId id="1141"/>
            <p14:sldId id="1142"/>
            <p14:sldId id="1143"/>
            <p14:sldId id="1164"/>
            <p14:sldId id="1168"/>
            <p14:sldId id="1157"/>
            <p14:sldId id="998"/>
            <p14:sldId id="1011"/>
            <p14:sldId id="1033"/>
            <p14:sldId id="1037"/>
            <p14:sldId id="1039"/>
            <p14:sldId id="1015"/>
            <p14:sldId id="1042"/>
            <p14:sldId id="1165"/>
            <p14:sldId id="1166"/>
            <p14:sldId id="1132"/>
            <p14:sldId id="918"/>
            <p14:sldId id="1135"/>
            <p14:sldId id="1140"/>
            <p14:sldId id="1134"/>
            <p14:sldId id="1147"/>
            <p14:sldId id="1146"/>
            <p14:sldId id="1136"/>
            <p14:sldId id="1148"/>
            <p14:sldId id="1149"/>
            <p14:sldId id="1154"/>
            <p14:sldId id="1161"/>
            <p14:sldId id="1162"/>
            <p14:sldId id="1158"/>
            <p14:sldId id="1159"/>
            <p14:sldId id="1155"/>
            <p14:sldId id="994"/>
            <p14:sldId id="978"/>
            <p14:sldId id="1001"/>
            <p14:sldId id="1092"/>
            <p14:sldId id="758"/>
            <p14:sldId id="766"/>
            <p14:sldId id="935"/>
          </p14:sldIdLst>
        </p14:section>
        <p14:section name="Abschnitt ohne Titel" id="{6E52C06F-36C2-4C9D-BD65-3B017F5095DA}">
          <p14:sldIdLst/>
        </p14:section>
      </p14:sectionLst>
    </p:ext>
    <p:ext uri="{EFAFB233-063F-42B5-8137-9DF3F51BA10A}">
      <p15:sldGuideLst xmlns:p15="http://schemas.microsoft.com/office/powerpoint/2012/main">
        <p15:guide id="1" orient="horz" pos="1462" userDrawn="1">
          <p15:clr>
            <a:srgbClr val="A4A3A4"/>
          </p15:clr>
        </p15:guide>
        <p15:guide id="3" orient="horz" pos="6735" userDrawn="1">
          <p15:clr>
            <a:srgbClr val="A4A3A4"/>
          </p15:clr>
        </p15:guide>
        <p15:guide id="4" pos="238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 Brauner" initials="CB" lastIdx="1" clrIdx="0">
    <p:extLst>
      <p:ext uri="{19B8F6BF-5375-455C-9EA6-DF929625EA0E}">
        <p15:presenceInfo xmlns:p15="http://schemas.microsoft.com/office/powerpoint/2012/main" userId="Christian Brau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00FF"/>
    <a:srgbClr val="E7E6E6"/>
    <a:srgbClr val="4472C4"/>
    <a:srgbClr val="F2F2F2"/>
    <a:srgbClr val="D9D9D9"/>
    <a:srgbClr val="0563C1"/>
    <a:srgbClr val="DDBC2F"/>
    <a:srgbClr val="33CCFF"/>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75" autoAdjust="0"/>
    <p:restoredTop sz="97474" autoAdjust="0"/>
  </p:normalViewPr>
  <p:slideViewPr>
    <p:cSldViewPr snapToGrid="0" showGuides="1">
      <p:cViewPr varScale="1">
        <p:scale>
          <a:sx n="80" d="100"/>
          <a:sy n="80" d="100"/>
        </p:scale>
        <p:origin x="2766" y="114"/>
      </p:cViewPr>
      <p:guideLst>
        <p:guide orient="horz" pos="1462"/>
        <p:guide orient="horz" pos="6735"/>
        <p:guide pos="2381"/>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54372"/>
    </p:cViewPr>
  </p:sorterViewPr>
  <p:notesViewPr>
    <p:cSldViewPr snapToGrid="0" showGuides="1">
      <p:cViewPr varScale="1">
        <p:scale>
          <a:sx n="112" d="100"/>
          <a:sy n="112" d="100"/>
        </p:scale>
        <p:origin x="4308" y="8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3" y="3"/>
            <a:ext cx="2945658" cy="498135"/>
          </a:xfrm>
          <a:prstGeom prst="rect">
            <a:avLst/>
          </a:prstGeom>
        </p:spPr>
        <p:txBody>
          <a:bodyPr vert="horz" lIns="91423" tIns="45712" rIns="91423" bIns="45712" rtlCol="0"/>
          <a:lstStyle>
            <a:lvl1pPr algn="l">
              <a:defRPr sz="1200"/>
            </a:lvl1pPr>
          </a:lstStyle>
          <a:p>
            <a:endParaRPr lang="de-DE" dirty="0"/>
          </a:p>
        </p:txBody>
      </p:sp>
      <p:sp>
        <p:nvSpPr>
          <p:cNvPr id="3" name="Datumsplatzhalter 2"/>
          <p:cNvSpPr>
            <a:spLocks noGrp="1"/>
          </p:cNvSpPr>
          <p:nvPr>
            <p:ph type="dt" idx="1"/>
          </p:nvPr>
        </p:nvSpPr>
        <p:spPr>
          <a:xfrm>
            <a:off x="3850444" y="3"/>
            <a:ext cx="2945658" cy="498135"/>
          </a:xfrm>
          <a:prstGeom prst="rect">
            <a:avLst/>
          </a:prstGeom>
        </p:spPr>
        <p:txBody>
          <a:bodyPr vert="horz" lIns="91423" tIns="45712" rIns="91423" bIns="45712" rtlCol="0"/>
          <a:lstStyle>
            <a:lvl1pPr algn="r">
              <a:defRPr sz="1200"/>
            </a:lvl1pPr>
          </a:lstStyle>
          <a:p>
            <a:fld id="{9376253F-B55C-41E6-B1B7-2ACCA78D0141}" type="datetimeFigureOut">
              <a:rPr lang="de-DE" smtClean="0"/>
              <a:t>20.01.2026</a:t>
            </a:fld>
            <a:endParaRPr lang="de-DE" dirty="0"/>
          </a:p>
        </p:txBody>
      </p:sp>
      <p:sp>
        <p:nvSpPr>
          <p:cNvPr id="4" name="Folienbildplatzhalter 3"/>
          <p:cNvSpPr>
            <a:spLocks noGrp="1" noRot="1" noChangeAspect="1"/>
          </p:cNvSpPr>
          <p:nvPr>
            <p:ph type="sldImg" idx="2"/>
          </p:nvPr>
        </p:nvSpPr>
        <p:spPr>
          <a:xfrm>
            <a:off x="2216150" y="1241425"/>
            <a:ext cx="2365375" cy="3349625"/>
          </a:xfrm>
          <a:prstGeom prst="rect">
            <a:avLst/>
          </a:prstGeom>
          <a:noFill/>
          <a:ln w="12700">
            <a:solidFill>
              <a:prstClr val="black"/>
            </a:solidFill>
          </a:ln>
        </p:spPr>
        <p:txBody>
          <a:bodyPr vert="horz" lIns="91423" tIns="45712" rIns="91423" bIns="45712" rtlCol="0" anchor="ctr"/>
          <a:lstStyle/>
          <a:p>
            <a:endParaRPr lang="de-DE" dirty="0"/>
          </a:p>
        </p:txBody>
      </p:sp>
      <p:sp>
        <p:nvSpPr>
          <p:cNvPr id="5" name="Notizenplatzhalter 4"/>
          <p:cNvSpPr>
            <a:spLocks noGrp="1"/>
          </p:cNvSpPr>
          <p:nvPr>
            <p:ph type="body" sz="quarter" idx="3"/>
          </p:nvPr>
        </p:nvSpPr>
        <p:spPr>
          <a:xfrm>
            <a:off x="679768" y="4777961"/>
            <a:ext cx="5438140" cy="3909239"/>
          </a:xfrm>
          <a:prstGeom prst="rect">
            <a:avLst/>
          </a:prstGeom>
        </p:spPr>
        <p:txBody>
          <a:bodyPr vert="horz" lIns="91423" tIns="45712" rIns="91423" bIns="45712"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3" y="9430091"/>
            <a:ext cx="2945658" cy="498134"/>
          </a:xfrm>
          <a:prstGeom prst="rect">
            <a:avLst/>
          </a:prstGeom>
        </p:spPr>
        <p:txBody>
          <a:bodyPr vert="horz" lIns="91423" tIns="45712" rIns="91423" bIns="45712"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50444" y="9430091"/>
            <a:ext cx="2945658" cy="498134"/>
          </a:xfrm>
          <a:prstGeom prst="rect">
            <a:avLst/>
          </a:prstGeom>
        </p:spPr>
        <p:txBody>
          <a:bodyPr vert="horz" lIns="91423" tIns="45712" rIns="91423" bIns="45712" rtlCol="0" anchor="b"/>
          <a:lstStyle>
            <a:lvl1pPr algn="r">
              <a:defRPr sz="1200"/>
            </a:lvl1pPr>
          </a:lstStyle>
          <a:p>
            <a:fld id="{A4910DD2-7798-4304-B36A-7D76F2C70AAC}" type="slidenum">
              <a:rPr lang="de-DE" smtClean="0"/>
              <a:t>‹Nr.›</a:t>
            </a:fld>
            <a:endParaRPr lang="de-DE" dirty="0"/>
          </a:p>
        </p:txBody>
      </p:sp>
    </p:spTree>
    <p:extLst>
      <p:ext uri="{BB962C8B-B14F-4D97-AF65-F5344CB8AC3E}">
        <p14:creationId xmlns:p14="http://schemas.microsoft.com/office/powerpoint/2010/main" val="4162660278"/>
      </p:ext>
    </p:extLst>
  </p:cSld>
  <p:clrMap bg1="lt1" tx1="dk1" bg2="lt2" tx2="dk2" accent1="accent1" accent2="accent2" accent3="accent3" accent4="accent4" accent5="accent5" accent6="accent6" hlink="hlink" folHlink="folHlink"/>
  <p:notesStyle>
    <a:lvl1pPr marL="0" algn="l" defTabSz="995507" rtl="0" eaLnBrk="1" latinLnBrk="0" hangingPunct="1">
      <a:defRPr sz="1306" kern="1200">
        <a:solidFill>
          <a:schemeClr val="tx1"/>
        </a:solidFill>
        <a:latin typeface="+mn-lt"/>
        <a:ea typeface="+mn-ea"/>
        <a:cs typeface="+mn-cs"/>
      </a:defRPr>
    </a:lvl1pPr>
    <a:lvl2pPr marL="497754" algn="l" defTabSz="995507" rtl="0" eaLnBrk="1" latinLnBrk="0" hangingPunct="1">
      <a:defRPr sz="1306" kern="1200">
        <a:solidFill>
          <a:schemeClr val="tx1"/>
        </a:solidFill>
        <a:latin typeface="+mn-lt"/>
        <a:ea typeface="+mn-ea"/>
        <a:cs typeface="+mn-cs"/>
      </a:defRPr>
    </a:lvl2pPr>
    <a:lvl3pPr marL="995507" algn="l" defTabSz="995507" rtl="0" eaLnBrk="1" latinLnBrk="0" hangingPunct="1">
      <a:defRPr sz="1306" kern="1200">
        <a:solidFill>
          <a:schemeClr val="tx1"/>
        </a:solidFill>
        <a:latin typeface="+mn-lt"/>
        <a:ea typeface="+mn-ea"/>
        <a:cs typeface="+mn-cs"/>
      </a:defRPr>
    </a:lvl3pPr>
    <a:lvl4pPr marL="1493261" algn="l" defTabSz="995507" rtl="0" eaLnBrk="1" latinLnBrk="0" hangingPunct="1">
      <a:defRPr sz="1306" kern="1200">
        <a:solidFill>
          <a:schemeClr val="tx1"/>
        </a:solidFill>
        <a:latin typeface="+mn-lt"/>
        <a:ea typeface="+mn-ea"/>
        <a:cs typeface="+mn-cs"/>
      </a:defRPr>
    </a:lvl4pPr>
    <a:lvl5pPr marL="1991015" algn="l" defTabSz="995507" rtl="0" eaLnBrk="1" latinLnBrk="0" hangingPunct="1">
      <a:defRPr sz="1306" kern="1200">
        <a:solidFill>
          <a:schemeClr val="tx1"/>
        </a:solidFill>
        <a:latin typeface="+mn-lt"/>
        <a:ea typeface="+mn-ea"/>
        <a:cs typeface="+mn-cs"/>
      </a:defRPr>
    </a:lvl5pPr>
    <a:lvl6pPr marL="2488768" algn="l" defTabSz="995507" rtl="0" eaLnBrk="1" latinLnBrk="0" hangingPunct="1">
      <a:defRPr sz="1306" kern="1200">
        <a:solidFill>
          <a:schemeClr val="tx1"/>
        </a:solidFill>
        <a:latin typeface="+mn-lt"/>
        <a:ea typeface="+mn-ea"/>
        <a:cs typeface="+mn-cs"/>
      </a:defRPr>
    </a:lvl6pPr>
    <a:lvl7pPr marL="2986522" algn="l" defTabSz="995507" rtl="0" eaLnBrk="1" latinLnBrk="0" hangingPunct="1">
      <a:defRPr sz="1306" kern="1200">
        <a:solidFill>
          <a:schemeClr val="tx1"/>
        </a:solidFill>
        <a:latin typeface="+mn-lt"/>
        <a:ea typeface="+mn-ea"/>
        <a:cs typeface="+mn-cs"/>
      </a:defRPr>
    </a:lvl7pPr>
    <a:lvl8pPr marL="3484275" algn="l" defTabSz="995507" rtl="0" eaLnBrk="1" latinLnBrk="0" hangingPunct="1">
      <a:defRPr sz="1306" kern="1200">
        <a:solidFill>
          <a:schemeClr val="tx1"/>
        </a:solidFill>
        <a:latin typeface="+mn-lt"/>
        <a:ea typeface="+mn-ea"/>
        <a:cs typeface="+mn-cs"/>
      </a:defRPr>
    </a:lvl8pPr>
    <a:lvl9pPr marL="3982029" algn="l" defTabSz="995507" rtl="0" eaLnBrk="1" latinLnBrk="0" hangingPunct="1">
      <a:defRPr sz="130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Basisseite">
    <p:spTree>
      <p:nvGrpSpPr>
        <p:cNvPr id="1" name=""/>
        <p:cNvGrpSpPr/>
        <p:nvPr/>
      </p:nvGrpSpPr>
      <p:grpSpPr>
        <a:xfrm>
          <a:off x="0" y="0"/>
          <a:ext cx="0" cy="0"/>
          <a:chOff x="0" y="0"/>
          <a:chExt cx="0" cy="0"/>
        </a:xfrm>
      </p:grpSpPr>
      <p:graphicFrame>
        <p:nvGraphicFramePr>
          <p:cNvPr id="19" name="Tabelle 6">
            <a:extLst>
              <a:ext uri="{FF2B5EF4-FFF2-40B4-BE49-F238E27FC236}">
                <a16:creationId xmlns:a16="http://schemas.microsoft.com/office/drawing/2014/main" id="{E0A934F8-5B7E-4338-BD33-678CF3D1AF4C}"/>
              </a:ext>
            </a:extLst>
          </p:cNvPr>
          <p:cNvGraphicFramePr>
            <a:graphicFrameLocks/>
          </p:cNvGraphicFramePr>
          <p:nvPr userDrawn="1">
            <p:extLst>
              <p:ext uri="{D42A27DB-BD31-4B8C-83A1-F6EECF244321}">
                <p14:modId xmlns:p14="http://schemas.microsoft.com/office/powerpoint/2010/main" val="4002393750"/>
              </p:ext>
            </p:extLst>
          </p:nvPr>
        </p:nvGraphicFramePr>
        <p:xfrm>
          <a:off x="503238" y="10264123"/>
          <a:ext cx="6835775" cy="193920"/>
        </p:xfrm>
        <a:graphic>
          <a:graphicData uri="http://schemas.openxmlformats.org/drawingml/2006/table">
            <a:tbl>
              <a:tblPr firstRow="1" bandRow="1">
                <a:tableStyleId>{5940675A-B579-460E-94D1-54222C63F5DA}</a:tableStyleId>
              </a:tblPr>
              <a:tblGrid>
                <a:gridCol w="1298045">
                  <a:extLst>
                    <a:ext uri="{9D8B030D-6E8A-4147-A177-3AD203B41FA5}">
                      <a16:colId xmlns:a16="http://schemas.microsoft.com/office/drawing/2014/main" val="409673830"/>
                    </a:ext>
                  </a:extLst>
                </a:gridCol>
                <a:gridCol w="4514105">
                  <a:extLst>
                    <a:ext uri="{9D8B030D-6E8A-4147-A177-3AD203B41FA5}">
                      <a16:colId xmlns:a16="http://schemas.microsoft.com/office/drawing/2014/main" val="2216353779"/>
                    </a:ext>
                  </a:extLst>
                </a:gridCol>
                <a:gridCol w="1023625">
                  <a:extLst>
                    <a:ext uri="{9D8B030D-6E8A-4147-A177-3AD203B41FA5}">
                      <a16:colId xmlns:a16="http://schemas.microsoft.com/office/drawing/2014/main" val="424907738"/>
                    </a:ext>
                  </a:extLst>
                </a:gridCol>
              </a:tblGrid>
              <a:tr h="190255">
                <a:tc>
                  <a:txBody>
                    <a:bodyPr/>
                    <a:lstStyle/>
                    <a:p>
                      <a:pPr algn="l"/>
                      <a:r>
                        <a:rPr lang="de-DE" sz="800" dirty="0">
                          <a:latin typeface="Arial" panose="020B0604020202020204" pitchFamily="34" charset="0"/>
                          <a:cs typeface="Arial" panose="020B0604020202020204" pitchFamily="34" charset="0"/>
                        </a:rPr>
                        <a:t>Freigabe:</a:t>
                      </a:r>
                    </a:p>
                  </a:txBody>
                  <a:tcPr marL="36000" marR="36000" marT="36000" marB="36000">
                    <a:lnL w="3175" cap="flat" cmpd="sng" algn="ctr">
                      <a:solidFill>
                        <a:schemeClr val="tx1"/>
                      </a:solidFill>
                      <a:prstDash val="sysDash"/>
                      <a:round/>
                      <a:headEnd type="none" w="med" len="med"/>
                      <a:tailEnd type="none" w="med" len="med"/>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l"/>
                      <a:r>
                        <a:rPr lang="de-DE" sz="800" dirty="0">
                          <a:latin typeface="Arial" panose="020B0604020202020204" pitchFamily="34" charset="0"/>
                          <a:cs typeface="Arial" panose="020B0604020202020204" pitchFamily="34" charset="0"/>
                        </a:rPr>
                        <a:t>Verweis:</a:t>
                      </a:r>
                    </a:p>
                  </a:txBody>
                  <a:tcPr marL="36000" marR="36000" marT="36000" marB="36000">
                    <a:lnL w="3175" cap="flat" cmpd="sng" algn="ctr">
                      <a:solidFill>
                        <a:schemeClr val="tx1"/>
                      </a:solidFill>
                      <a:prstDash val="sysDash"/>
                      <a:round/>
                      <a:headEnd type="none" w="med" len="med"/>
                      <a:tailEnd type="none" w="med" len="med"/>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l"/>
                      <a:r>
                        <a:rPr lang="de-DE" sz="800" kern="1200" dirty="0">
                          <a:solidFill>
                            <a:schemeClr val="tx1"/>
                          </a:solidFill>
                          <a:latin typeface="Arial" panose="020B0604020202020204" pitchFamily="34" charset="0"/>
                          <a:ea typeface="+mn-ea"/>
                          <a:cs typeface="Arial" panose="020B0604020202020204" pitchFamily="34" charset="0"/>
                        </a:rPr>
                        <a:t>      Seite</a:t>
                      </a:r>
                    </a:p>
                  </a:txBody>
                  <a:tcPr marL="36000" marR="36000" marT="36000" marB="36000">
                    <a:lnL w="3175" cap="flat" cmpd="sng" algn="ctr">
                      <a:solidFill>
                        <a:schemeClr val="tx1"/>
                      </a:solidFill>
                      <a:prstDash val="sysDash"/>
                      <a:round/>
                      <a:headEnd type="none" w="med" len="med"/>
                      <a:tailEnd type="none" w="med" len="med"/>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1450294"/>
                  </a:ext>
                </a:extLst>
              </a:tr>
            </a:tbl>
          </a:graphicData>
        </a:graphic>
      </p:graphicFrame>
      <p:graphicFrame>
        <p:nvGraphicFramePr>
          <p:cNvPr id="6" name="Tabelle 6">
            <a:extLst>
              <a:ext uri="{FF2B5EF4-FFF2-40B4-BE49-F238E27FC236}">
                <a16:creationId xmlns:a16="http://schemas.microsoft.com/office/drawing/2014/main" id="{95FC4940-3F61-4623-BBBF-1AC252C7CDF8}"/>
              </a:ext>
            </a:extLst>
          </p:cNvPr>
          <p:cNvGraphicFramePr>
            <a:graphicFrameLocks/>
          </p:cNvGraphicFramePr>
          <p:nvPr userDrawn="1">
            <p:extLst>
              <p:ext uri="{D42A27DB-BD31-4B8C-83A1-F6EECF244321}">
                <p14:modId xmlns:p14="http://schemas.microsoft.com/office/powerpoint/2010/main" val="3197071924"/>
              </p:ext>
            </p:extLst>
          </p:nvPr>
        </p:nvGraphicFramePr>
        <p:xfrm>
          <a:off x="508000" y="244257"/>
          <a:ext cx="6835775" cy="1069105"/>
        </p:xfrm>
        <a:graphic>
          <a:graphicData uri="http://schemas.openxmlformats.org/drawingml/2006/table">
            <a:tbl>
              <a:tblPr>
                <a:tableStyleId>{5940675A-B579-460E-94D1-54222C63F5DA}</a:tableStyleId>
              </a:tblPr>
              <a:tblGrid>
                <a:gridCol w="1285785">
                  <a:extLst>
                    <a:ext uri="{9D8B030D-6E8A-4147-A177-3AD203B41FA5}">
                      <a16:colId xmlns:a16="http://schemas.microsoft.com/office/drawing/2014/main" val="409673830"/>
                    </a:ext>
                  </a:extLst>
                </a:gridCol>
                <a:gridCol w="4583668">
                  <a:extLst>
                    <a:ext uri="{9D8B030D-6E8A-4147-A177-3AD203B41FA5}">
                      <a16:colId xmlns:a16="http://schemas.microsoft.com/office/drawing/2014/main" val="4115072802"/>
                    </a:ext>
                  </a:extLst>
                </a:gridCol>
                <a:gridCol w="966322">
                  <a:extLst>
                    <a:ext uri="{9D8B030D-6E8A-4147-A177-3AD203B41FA5}">
                      <a16:colId xmlns:a16="http://schemas.microsoft.com/office/drawing/2014/main" val="557711202"/>
                    </a:ext>
                  </a:extLst>
                </a:gridCol>
              </a:tblGrid>
              <a:tr h="479510">
                <a:tc rowSpan="2">
                  <a:txBody>
                    <a:bodyPr/>
                    <a:lstStyle/>
                    <a:p>
                      <a:pPr marL="0" indent="0" algn="l" defTabSz="685772" rtl="0" eaLnBrk="1" latinLnBrk="0" hangingPunct="1"/>
                      <a:r>
                        <a:rPr lang="de-DE" sz="1200" b="0" kern="1200" dirty="0">
                          <a:solidFill>
                            <a:schemeClr val="tx1"/>
                          </a:solidFill>
                          <a:latin typeface="+mn-lt"/>
                          <a:ea typeface="+mn-ea"/>
                          <a:cs typeface="+mn-cs"/>
                        </a:rPr>
                        <a:t>Gemeinde Musterhausen</a:t>
                      </a:r>
                    </a:p>
                    <a:p>
                      <a:pPr marL="0" indent="0" algn="l" defTabSz="685772" rtl="0" eaLnBrk="1" latinLnBrk="0" hangingPunct="1"/>
                      <a:endParaRPr lang="de-DE" sz="1200" b="1" kern="1200" dirty="0">
                        <a:solidFill>
                          <a:schemeClr val="tx1"/>
                        </a:solidFill>
                        <a:latin typeface="+mn-lt"/>
                        <a:ea typeface="+mn-ea"/>
                        <a:cs typeface="+mn-cs"/>
                      </a:endParaRPr>
                    </a:p>
                    <a:p>
                      <a:pPr marL="0" indent="0" algn="l" defTabSz="685772" rtl="0" eaLnBrk="1" latinLnBrk="0" hangingPunct="1"/>
                      <a:r>
                        <a:rPr lang="de-DE" sz="1200" b="1" kern="1200" dirty="0">
                          <a:solidFill>
                            <a:schemeClr val="tx1"/>
                          </a:solidFill>
                          <a:latin typeface="+mn-lt"/>
                          <a:ea typeface="+mn-ea"/>
                          <a:cs typeface="+mn-cs"/>
                        </a:rPr>
                        <a:t>Alarm- und </a:t>
                      </a:r>
                    </a:p>
                    <a:p>
                      <a:pPr marL="0" indent="0" algn="l" defTabSz="685772" rtl="0" eaLnBrk="1" latinLnBrk="0" hangingPunct="1"/>
                      <a:r>
                        <a:rPr lang="de-DE" sz="1200" b="1" kern="1200" dirty="0">
                          <a:solidFill>
                            <a:schemeClr val="tx1"/>
                          </a:solidFill>
                          <a:latin typeface="+mn-lt"/>
                          <a:ea typeface="+mn-ea"/>
                          <a:cs typeface="+mn-cs"/>
                        </a:rPr>
                        <a:t>Einsatzplan</a:t>
                      </a:r>
                      <a:endParaRPr lang="de-DE" sz="1200" kern="1200" dirty="0">
                        <a:solidFill>
                          <a:schemeClr val="tx1"/>
                        </a:solidFill>
                        <a:latin typeface="Arial" panose="020B0604020202020204" pitchFamily="34" charset="0"/>
                        <a:ea typeface="+mn-ea"/>
                        <a:cs typeface="Arial" panose="020B0604020202020204" pitchFamily="34" charset="0"/>
                      </a:endParaRPr>
                    </a:p>
                  </a:txBody>
                  <a:tcPr marL="72000" marR="72000" marT="0" marB="0">
                    <a:lnL w="3175" cap="flat" cmpd="sng" algn="ctr">
                      <a:solidFill>
                        <a:schemeClr val="tx1"/>
                      </a:solidFill>
                      <a:prstDash val="sysDash"/>
                      <a:round/>
                      <a:headEnd type="none" w="med" len="med"/>
                      <a:tailEnd type="none" w="med" len="med"/>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772" rtl="0" eaLnBrk="1" fontAlgn="auto" latinLnBrk="0" hangingPunct="1">
                        <a:lnSpc>
                          <a:spcPct val="100000"/>
                        </a:lnSpc>
                        <a:spcBef>
                          <a:spcPts val="0"/>
                        </a:spcBef>
                        <a:spcAft>
                          <a:spcPts val="0"/>
                        </a:spcAft>
                        <a:buClrTx/>
                        <a:buSzTx/>
                        <a:buFontTx/>
                        <a:buNone/>
                        <a:tabLst/>
                        <a:defRPr/>
                      </a:pPr>
                      <a:endParaRPr lang="de-DE" sz="1600" b="1" dirty="0">
                        <a:latin typeface="Arial" panose="020B0604020202020204" pitchFamily="34" charset="0"/>
                        <a:cs typeface="Arial" panose="020B0604020202020204" pitchFamily="34" charset="0"/>
                      </a:endParaRPr>
                    </a:p>
                  </a:txBody>
                  <a:tcPr marL="0" marR="0" marT="0" marB="0">
                    <a:lnL w="3175" cap="flat" cmpd="sng" algn="ctr">
                      <a:solidFill>
                        <a:schemeClr val="tx1"/>
                      </a:solidFill>
                      <a:prstDash val="sysDash"/>
                      <a:round/>
                      <a:headEnd type="none" w="med" len="med"/>
                      <a:tailEnd type="none" w="med" len="med"/>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rowSpan="2">
                  <a:txBody>
                    <a:bodyPr/>
                    <a:lstStyle/>
                    <a:p>
                      <a:pPr algn="ctr" defTabSz="539750"/>
                      <a:r>
                        <a:rPr lang="de-DE" sz="1400" dirty="0">
                          <a:latin typeface="Arial" panose="020B0604020202020204" pitchFamily="34" charset="0"/>
                          <a:cs typeface="Arial" panose="020B0604020202020204" pitchFamily="34" charset="0"/>
                        </a:rPr>
                        <a:t>Plan Nr.</a:t>
                      </a:r>
                    </a:p>
                    <a:p>
                      <a:endParaRPr lang="de-DE" sz="1600" dirty="0">
                        <a:latin typeface="Arial" panose="020B0604020202020204" pitchFamily="34" charset="0"/>
                        <a:cs typeface="Arial" panose="020B0604020202020204" pitchFamily="34" charset="0"/>
                      </a:endParaRPr>
                    </a:p>
                    <a:p>
                      <a:pPr algn="l"/>
                      <a:endParaRPr lang="de-DE" sz="1600" dirty="0">
                        <a:latin typeface="Arial" panose="020B0604020202020204" pitchFamily="34" charset="0"/>
                        <a:cs typeface="Arial" panose="020B0604020202020204" pitchFamily="34" charset="0"/>
                      </a:endParaRPr>
                    </a:p>
                    <a:p>
                      <a:pPr algn="l"/>
                      <a:r>
                        <a:rPr lang="de-DE" sz="1600" dirty="0">
                          <a:latin typeface="Arial" panose="020B0604020202020204" pitchFamily="34" charset="0"/>
                          <a:cs typeface="Arial" panose="020B0604020202020204" pitchFamily="34" charset="0"/>
                        </a:rPr>
                        <a:t>                        </a:t>
                      </a:r>
                    </a:p>
                  </a:txBody>
                  <a:tcPr marL="72000" marR="72000" marT="108000" marB="0">
                    <a:lnL w="3175" cap="flat" cmpd="sng" algn="ctr">
                      <a:solidFill>
                        <a:schemeClr val="tx1"/>
                      </a:solidFill>
                      <a:prstDash val="sysDash"/>
                      <a:round/>
                      <a:headEnd type="none" w="med" len="med"/>
                      <a:tailEnd type="none" w="med" len="med"/>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4167676"/>
                  </a:ext>
                </a:extLst>
              </a:tr>
              <a:tr h="589595">
                <a:tc vMerge="1">
                  <a:txBody>
                    <a:bodyPr/>
                    <a:lstStyle/>
                    <a:p>
                      <a:endParaRPr lang="de-DE"/>
                    </a:p>
                  </a:txBody>
                  <a:tcPr/>
                </a:tc>
                <a:tc>
                  <a:txBody>
                    <a:bodyPr/>
                    <a:lstStyle/>
                    <a:p>
                      <a:pPr marL="0" marR="0" lvl="0" indent="0" algn="ctr" defTabSz="685772" rtl="0" eaLnBrk="1" fontAlgn="auto" latinLnBrk="0" hangingPunct="1">
                        <a:lnSpc>
                          <a:spcPct val="100000"/>
                        </a:lnSpc>
                        <a:spcBef>
                          <a:spcPts val="0"/>
                        </a:spcBef>
                        <a:spcAft>
                          <a:spcPts val="0"/>
                        </a:spcAft>
                        <a:buClrTx/>
                        <a:buSzTx/>
                        <a:buFontTx/>
                        <a:buNone/>
                        <a:tabLst/>
                        <a:defRPr/>
                      </a:pPr>
                      <a:endParaRPr lang="de-DE" sz="1600" b="1" dirty="0">
                        <a:latin typeface="Arial" panose="020B0604020202020204" pitchFamily="34" charset="0"/>
                        <a:cs typeface="Arial" panose="020B0604020202020204" pitchFamily="34" charset="0"/>
                      </a:endParaRPr>
                    </a:p>
                  </a:txBody>
                  <a:tcPr marL="0" marR="0" marT="0" marB="0">
                    <a:lnL w="3175" cap="flat" cmpd="sng" algn="ctr">
                      <a:solidFill>
                        <a:schemeClr val="tx1"/>
                      </a:solidFill>
                      <a:prstDash val="sysDash"/>
                      <a:round/>
                      <a:headEnd type="none" w="med" len="med"/>
                      <a:tailEnd type="none" w="med" len="med"/>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vMerge="1">
                  <a:txBody>
                    <a:bodyPr/>
                    <a:lstStyle/>
                    <a:p>
                      <a:endParaRPr lang="de-DE"/>
                    </a:p>
                  </a:txBody>
                  <a:tcPr/>
                </a:tc>
                <a:extLst>
                  <a:ext uri="{0D108BD9-81ED-4DB2-BD59-A6C34878D82A}">
                    <a16:rowId xmlns:a16="http://schemas.microsoft.com/office/drawing/2014/main" val="2096076710"/>
                  </a:ext>
                </a:extLst>
              </a:tr>
            </a:tbl>
          </a:graphicData>
        </a:graphic>
      </p:graphicFrame>
      <p:sp>
        <p:nvSpPr>
          <p:cNvPr id="12" name="Textfeld 11">
            <a:extLst>
              <a:ext uri="{FF2B5EF4-FFF2-40B4-BE49-F238E27FC236}">
                <a16:creationId xmlns:a16="http://schemas.microsoft.com/office/drawing/2014/main" id="{EB894620-A378-4261-858C-BBE1BF004270}"/>
              </a:ext>
            </a:extLst>
          </p:cNvPr>
          <p:cNvSpPr txBox="1"/>
          <p:nvPr userDrawn="1"/>
        </p:nvSpPr>
        <p:spPr>
          <a:xfrm>
            <a:off x="6780642" y="10299528"/>
            <a:ext cx="406915" cy="123111"/>
          </a:xfrm>
          <a:prstGeom prst="rect">
            <a:avLst/>
          </a:prstGeom>
        </p:spPr>
        <p:txBody>
          <a:bodyPr wrap="square" lIns="72000" tIns="0" rIns="72000" bIns="0" rtlCol="0">
            <a:spAutoFit/>
          </a:bodyPr>
          <a:lstStyle/>
          <a:p>
            <a:pPr marL="0" marR="0" indent="0" algn="r" defTabSz="986849" rtl="0" eaLnBrk="1" fontAlgn="auto" latinLnBrk="0" hangingPunct="1">
              <a:lnSpc>
                <a:spcPct val="100000"/>
              </a:lnSpc>
              <a:spcBef>
                <a:spcPts val="0"/>
              </a:spcBef>
              <a:spcAft>
                <a:spcPts val="0"/>
              </a:spcAft>
              <a:buClrTx/>
              <a:buSzTx/>
              <a:buFont typeface="Arial" pitchFamily="34" charset="0"/>
              <a:buNone/>
              <a:tabLst/>
            </a:pPr>
            <a:fld id="{5FF8B11E-CC83-4727-9789-B5F979E336B9}" type="slidenum">
              <a:rPr kumimoji="0" lang="de-CH" sz="8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indent="0" algn="r" defTabSz="986849" rtl="0" eaLnBrk="1" fontAlgn="auto" latinLnBrk="0" hangingPunct="1">
                <a:lnSpc>
                  <a:spcPct val="100000"/>
                </a:lnSpc>
                <a:spcBef>
                  <a:spcPts val="0"/>
                </a:spcBef>
                <a:spcAft>
                  <a:spcPts val="0"/>
                </a:spcAft>
                <a:buClrTx/>
                <a:buSzTx/>
                <a:buFont typeface="Arial" pitchFamily="34" charset="0"/>
                <a:buNone/>
                <a:tabLst/>
              </a:pPr>
              <a:t>‹Nr.›</a:t>
            </a:fld>
            <a:endParaRPr kumimoji="0" lang="de-CH" sz="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6" name="Textplatzhalter 3">
            <a:extLst>
              <a:ext uri="{FF2B5EF4-FFF2-40B4-BE49-F238E27FC236}">
                <a16:creationId xmlns:a16="http://schemas.microsoft.com/office/drawing/2014/main" id="{24E185A2-3675-4741-BD1C-BE04976416E4}"/>
              </a:ext>
            </a:extLst>
          </p:cNvPr>
          <p:cNvSpPr>
            <a:spLocks noGrp="1"/>
          </p:cNvSpPr>
          <p:nvPr>
            <p:ph type="body" sz="quarter" idx="21" hasCustomPrompt="1"/>
          </p:nvPr>
        </p:nvSpPr>
        <p:spPr>
          <a:xfrm>
            <a:off x="1797145" y="717550"/>
            <a:ext cx="4581430" cy="595312"/>
          </a:xfrm>
          <a:prstGeom prst="rect">
            <a:avLst/>
          </a:prstGeom>
        </p:spPr>
        <p:txBody>
          <a:bodyPr lIns="36000" tIns="0" rIns="36000" bIns="0" anchor="ctr"/>
          <a:lstStyle>
            <a:lvl1pPr marL="0" indent="0" algn="ctr">
              <a:lnSpc>
                <a:spcPct val="100000"/>
              </a:lnSpc>
              <a:spcBef>
                <a:spcPts val="0"/>
              </a:spcBef>
              <a:buNone/>
              <a:defRPr sz="2000" b="1">
                <a:latin typeface="Arial" panose="020B0604020202020204" pitchFamily="34" charset="0"/>
                <a:cs typeface="Arial" panose="020B0604020202020204" pitchFamily="34" charset="0"/>
              </a:defRPr>
            </a:lvl1pPr>
          </a:lstStyle>
          <a:p>
            <a:pPr lvl="0"/>
            <a:r>
              <a:rPr lang="de-DE" dirty="0"/>
              <a:t>Titel</a:t>
            </a:r>
          </a:p>
        </p:txBody>
      </p:sp>
      <p:sp>
        <p:nvSpPr>
          <p:cNvPr id="17" name="Textplatzhalter 3">
            <a:extLst>
              <a:ext uri="{FF2B5EF4-FFF2-40B4-BE49-F238E27FC236}">
                <a16:creationId xmlns:a16="http://schemas.microsoft.com/office/drawing/2014/main" id="{D650C47A-79CD-4BD0-B4F1-EA73E425F843}"/>
              </a:ext>
            </a:extLst>
          </p:cNvPr>
          <p:cNvSpPr>
            <a:spLocks noGrp="1"/>
          </p:cNvSpPr>
          <p:nvPr>
            <p:ph type="body" sz="quarter" idx="26" hasCustomPrompt="1"/>
          </p:nvPr>
        </p:nvSpPr>
        <p:spPr>
          <a:xfrm>
            <a:off x="1797145" y="244256"/>
            <a:ext cx="4581430" cy="482253"/>
          </a:xfrm>
          <a:prstGeom prst="rect">
            <a:avLst/>
          </a:prstGeom>
        </p:spPr>
        <p:txBody>
          <a:bodyPr lIns="36000" tIns="0" rIns="36000" bIns="0" anchor="ctr"/>
          <a:lstStyle>
            <a:lvl1pPr marL="0" indent="0" algn="ctr">
              <a:buNone/>
              <a:defRPr sz="1400" b="1"/>
            </a:lvl1pPr>
          </a:lstStyle>
          <a:p>
            <a:pPr lvl="0"/>
            <a:r>
              <a:rPr lang="de-DE" dirty="0"/>
              <a:t>Titel</a:t>
            </a:r>
          </a:p>
        </p:txBody>
      </p:sp>
      <p:sp>
        <p:nvSpPr>
          <p:cNvPr id="14" name="Titel 1">
            <a:extLst>
              <a:ext uri="{FF2B5EF4-FFF2-40B4-BE49-F238E27FC236}">
                <a16:creationId xmlns:a16="http://schemas.microsoft.com/office/drawing/2014/main" id="{A3851004-7706-4E3B-A84B-B4DAA6A7E526}"/>
              </a:ext>
            </a:extLst>
          </p:cNvPr>
          <p:cNvSpPr>
            <a:spLocks noGrp="1"/>
          </p:cNvSpPr>
          <p:nvPr>
            <p:ph type="title" hasCustomPrompt="1"/>
          </p:nvPr>
        </p:nvSpPr>
        <p:spPr>
          <a:xfrm>
            <a:off x="6378575" y="717550"/>
            <a:ext cx="965200" cy="595312"/>
          </a:xfrm>
          <a:prstGeom prst="rect">
            <a:avLst/>
          </a:prstGeom>
        </p:spPr>
        <p:txBody>
          <a:bodyPr lIns="0" tIns="0" rIns="0" bIns="0" anchor="ctr"/>
          <a:lstStyle>
            <a:lvl1pPr algn="ctr">
              <a:defRPr lang="de-DE" sz="2400" b="1" dirty="0">
                <a:latin typeface="Arial" panose="020B0604020202020204" pitchFamily="34" charset="0"/>
                <a:ea typeface="Open Sans" panose="020B0606030504020204" pitchFamily="34" charset="0"/>
                <a:cs typeface="Arial" panose="020B0604020202020204" pitchFamily="34" charset="0"/>
              </a:defRPr>
            </a:lvl1pPr>
          </a:lstStyle>
          <a:p>
            <a:pPr marL="0" lvl="0" indent="0">
              <a:spcBef>
                <a:spcPts val="827"/>
              </a:spcBef>
              <a:buFontTx/>
            </a:pPr>
            <a:r>
              <a:rPr lang="de-DE" dirty="0"/>
              <a:t>Nr.</a:t>
            </a:r>
          </a:p>
        </p:txBody>
      </p:sp>
      <p:sp>
        <p:nvSpPr>
          <p:cNvPr id="2" name="Textplatzhalter 3">
            <a:extLst>
              <a:ext uri="{FF2B5EF4-FFF2-40B4-BE49-F238E27FC236}">
                <a16:creationId xmlns:a16="http://schemas.microsoft.com/office/drawing/2014/main" id="{8A3A99C7-C57F-C8FE-D404-C2EB601F4A12}"/>
              </a:ext>
            </a:extLst>
          </p:cNvPr>
          <p:cNvSpPr>
            <a:spLocks noGrp="1"/>
          </p:cNvSpPr>
          <p:nvPr>
            <p:ph type="body" sz="quarter" idx="32" hasCustomPrompt="1"/>
          </p:nvPr>
        </p:nvSpPr>
        <p:spPr>
          <a:xfrm>
            <a:off x="2245783" y="10267603"/>
            <a:ext cx="4063577" cy="186961"/>
          </a:xfrm>
          <a:prstGeom prst="rect">
            <a:avLst/>
          </a:prstGeom>
          <a:ln>
            <a:noFill/>
          </a:ln>
        </p:spPr>
        <p:txBody>
          <a:bodyPr lIns="36000" tIns="0" rIns="72000" bIns="0" anchor="ctr">
            <a:noAutofit/>
          </a:bodyPr>
          <a:lstStyle>
            <a:lvl1pPr algn="l">
              <a:lnSpc>
                <a:spcPct val="100000"/>
              </a:lnSpc>
              <a:spcBef>
                <a:spcPts val="0"/>
              </a:spcBef>
              <a:buNone/>
              <a:defRPr sz="800" b="0">
                <a:latin typeface="Arial" panose="020B0604020202020204" pitchFamily="34" charset="0"/>
                <a:cs typeface="Arial" panose="020B0604020202020204" pitchFamily="34" charset="0"/>
              </a:defRPr>
            </a:lvl1pPr>
          </a:lstStyle>
          <a:p>
            <a:pPr lvl="0"/>
            <a:r>
              <a:rPr lang="de-DE" dirty="0"/>
              <a:t>*</a:t>
            </a:r>
          </a:p>
        </p:txBody>
      </p:sp>
      <p:sp>
        <p:nvSpPr>
          <p:cNvPr id="3" name="Datumsplatzhalter 6">
            <a:extLst>
              <a:ext uri="{FF2B5EF4-FFF2-40B4-BE49-F238E27FC236}">
                <a16:creationId xmlns:a16="http://schemas.microsoft.com/office/drawing/2014/main" id="{7DC22820-7047-A152-E864-B09FDB314495}"/>
              </a:ext>
            </a:extLst>
          </p:cNvPr>
          <p:cNvSpPr>
            <a:spLocks noGrp="1"/>
          </p:cNvSpPr>
          <p:nvPr>
            <p:ph type="dt" sz="half" idx="10"/>
          </p:nvPr>
        </p:nvSpPr>
        <p:spPr>
          <a:xfrm>
            <a:off x="1029435" y="10271083"/>
            <a:ext cx="745066" cy="180000"/>
          </a:xfrm>
          <a:prstGeom prst="rect">
            <a:avLst/>
          </a:prstGeom>
        </p:spPr>
        <p:txBody>
          <a:bodyPr tIns="0" bIns="0" anchor="ctr"/>
          <a:lstStyle>
            <a:lvl1pPr>
              <a:defRPr sz="800" b="1">
                <a:solidFill>
                  <a:schemeClr val="tx1"/>
                </a:solidFill>
                <a:latin typeface="Arial" panose="020B0604020202020204" pitchFamily="34" charset="0"/>
                <a:cs typeface="Arial" panose="020B0604020202020204" pitchFamily="34" charset="0"/>
              </a:defRPr>
            </a:lvl1pPr>
          </a:lstStyle>
          <a:p>
            <a:r>
              <a:rPr lang="de-DE" dirty="0"/>
              <a:t>17.11.2023</a:t>
            </a:r>
          </a:p>
        </p:txBody>
      </p:sp>
    </p:spTree>
    <p:extLst>
      <p:ext uri="{BB962C8B-B14F-4D97-AF65-F5344CB8AC3E}">
        <p14:creationId xmlns:p14="http://schemas.microsoft.com/office/powerpoint/2010/main" val="1139134428"/>
      </p:ext>
    </p:extLst>
  </p:cSld>
  <p:clrMapOvr>
    <a:masterClrMapping/>
  </p:clrMapOvr>
  <p:extLst>
    <p:ext uri="{DCECCB84-F9BA-43D5-87BE-67443E8EF086}">
      <p15:sldGuideLst xmlns:p15="http://schemas.microsoft.com/office/powerpoint/2012/main">
        <p15:guide id="1" orient="horz" pos="147">
          <p15:clr>
            <a:srgbClr val="FBAE40"/>
          </p15:clr>
        </p15:guide>
        <p15:guide id="2" pos="4626">
          <p15:clr>
            <a:srgbClr val="FBAE40"/>
          </p15:clr>
        </p15:guide>
        <p15:guide id="3" pos="317">
          <p15:clr>
            <a:srgbClr val="FBAE40"/>
          </p15:clr>
        </p15:guide>
        <p15:guide id="4" pos="2381">
          <p15:clr>
            <a:srgbClr val="FBAE40"/>
          </p15:clr>
        </p15:guide>
        <p15:guide id="5" orient="horz" pos="827">
          <p15:clr>
            <a:srgbClr val="FBAE40"/>
          </p15:clr>
        </p15:guide>
        <p15:guide id="6" orient="horz" pos="6461">
          <p15:clr>
            <a:srgbClr val="FBAE40"/>
          </p15:clr>
        </p15:guide>
        <p15:guide id="8" orient="horz" pos="6588">
          <p15:clr>
            <a:srgbClr val="FBAE40"/>
          </p15:clr>
        </p15:guide>
        <p15:guide id="9" orient="horz" pos="96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zess">
    <p:spTree>
      <p:nvGrpSpPr>
        <p:cNvPr id="1" name=""/>
        <p:cNvGrpSpPr/>
        <p:nvPr/>
      </p:nvGrpSpPr>
      <p:grpSpPr>
        <a:xfrm>
          <a:off x="0" y="0"/>
          <a:ext cx="0" cy="0"/>
          <a:chOff x="0" y="0"/>
          <a:chExt cx="0" cy="0"/>
        </a:xfrm>
      </p:grpSpPr>
      <p:graphicFrame>
        <p:nvGraphicFramePr>
          <p:cNvPr id="19" name="Tabelle 6">
            <a:extLst>
              <a:ext uri="{FF2B5EF4-FFF2-40B4-BE49-F238E27FC236}">
                <a16:creationId xmlns:a16="http://schemas.microsoft.com/office/drawing/2014/main" id="{E0A934F8-5B7E-4338-BD33-678CF3D1AF4C}"/>
              </a:ext>
            </a:extLst>
          </p:cNvPr>
          <p:cNvGraphicFramePr>
            <a:graphicFrameLocks/>
          </p:cNvGraphicFramePr>
          <p:nvPr userDrawn="1">
            <p:extLst>
              <p:ext uri="{D42A27DB-BD31-4B8C-83A1-F6EECF244321}">
                <p14:modId xmlns:p14="http://schemas.microsoft.com/office/powerpoint/2010/main" val="4002393750"/>
              </p:ext>
            </p:extLst>
          </p:nvPr>
        </p:nvGraphicFramePr>
        <p:xfrm>
          <a:off x="503238" y="10264123"/>
          <a:ext cx="6835775" cy="193920"/>
        </p:xfrm>
        <a:graphic>
          <a:graphicData uri="http://schemas.openxmlformats.org/drawingml/2006/table">
            <a:tbl>
              <a:tblPr firstRow="1" bandRow="1">
                <a:tableStyleId>{5940675A-B579-460E-94D1-54222C63F5DA}</a:tableStyleId>
              </a:tblPr>
              <a:tblGrid>
                <a:gridCol w="1298045">
                  <a:extLst>
                    <a:ext uri="{9D8B030D-6E8A-4147-A177-3AD203B41FA5}">
                      <a16:colId xmlns:a16="http://schemas.microsoft.com/office/drawing/2014/main" val="409673830"/>
                    </a:ext>
                  </a:extLst>
                </a:gridCol>
                <a:gridCol w="4514105">
                  <a:extLst>
                    <a:ext uri="{9D8B030D-6E8A-4147-A177-3AD203B41FA5}">
                      <a16:colId xmlns:a16="http://schemas.microsoft.com/office/drawing/2014/main" val="2216353779"/>
                    </a:ext>
                  </a:extLst>
                </a:gridCol>
                <a:gridCol w="1023625">
                  <a:extLst>
                    <a:ext uri="{9D8B030D-6E8A-4147-A177-3AD203B41FA5}">
                      <a16:colId xmlns:a16="http://schemas.microsoft.com/office/drawing/2014/main" val="424907738"/>
                    </a:ext>
                  </a:extLst>
                </a:gridCol>
              </a:tblGrid>
              <a:tr h="190255">
                <a:tc>
                  <a:txBody>
                    <a:bodyPr/>
                    <a:lstStyle/>
                    <a:p>
                      <a:pPr algn="l"/>
                      <a:r>
                        <a:rPr lang="de-DE" sz="800" dirty="0">
                          <a:latin typeface="Arial" panose="020B0604020202020204" pitchFamily="34" charset="0"/>
                          <a:cs typeface="Arial" panose="020B0604020202020204" pitchFamily="34" charset="0"/>
                        </a:rPr>
                        <a:t>Freigabe:</a:t>
                      </a:r>
                    </a:p>
                  </a:txBody>
                  <a:tcPr marL="36000" marR="36000" marT="36000" marB="36000">
                    <a:lnL w="3175" cap="flat" cmpd="sng" algn="ctr">
                      <a:solidFill>
                        <a:schemeClr val="tx1"/>
                      </a:solidFill>
                      <a:prstDash val="sysDash"/>
                      <a:round/>
                      <a:headEnd type="none" w="med" len="med"/>
                      <a:tailEnd type="none" w="med" len="med"/>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l"/>
                      <a:r>
                        <a:rPr lang="de-DE" sz="800" dirty="0">
                          <a:latin typeface="Arial" panose="020B0604020202020204" pitchFamily="34" charset="0"/>
                          <a:cs typeface="Arial" panose="020B0604020202020204" pitchFamily="34" charset="0"/>
                        </a:rPr>
                        <a:t>Verweis:</a:t>
                      </a:r>
                    </a:p>
                  </a:txBody>
                  <a:tcPr marL="36000" marR="36000" marT="36000" marB="36000">
                    <a:lnL w="3175" cap="flat" cmpd="sng" algn="ctr">
                      <a:solidFill>
                        <a:schemeClr val="tx1"/>
                      </a:solidFill>
                      <a:prstDash val="sysDash"/>
                      <a:round/>
                      <a:headEnd type="none" w="med" len="med"/>
                      <a:tailEnd type="none" w="med" len="med"/>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l"/>
                      <a:r>
                        <a:rPr lang="de-DE" sz="800" kern="1200" dirty="0">
                          <a:solidFill>
                            <a:schemeClr val="tx1"/>
                          </a:solidFill>
                          <a:latin typeface="Arial" panose="020B0604020202020204" pitchFamily="34" charset="0"/>
                          <a:ea typeface="+mn-ea"/>
                          <a:cs typeface="Arial" panose="020B0604020202020204" pitchFamily="34" charset="0"/>
                        </a:rPr>
                        <a:t>      Seite</a:t>
                      </a:r>
                    </a:p>
                  </a:txBody>
                  <a:tcPr marL="36000" marR="36000" marT="36000" marB="36000">
                    <a:lnL w="3175" cap="flat" cmpd="sng" algn="ctr">
                      <a:solidFill>
                        <a:schemeClr val="tx1"/>
                      </a:solidFill>
                      <a:prstDash val="sysDash"/>
                      <a:round/>
                      <a:headEnd type="none" w="med" len="med"/>
                      <a:tailEnd type="none" w="med" len="med"/>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1450294"/>
                  </a:ext>
                </a:extLst>
              </a:tr>
            </a:tbl>
          </a:graphicData>
        </a:graphic>
      </p:graphicFrame>
      <p:graphicFrame>
        <p:nvGraphicFramePr>
          <p:cNvPr id="6" name="Tabelle 6">
            <a:extLst>
              <a:ext uri="{FF2B5EF4-FFF2-40B4-BE49-F238E27FC236}">
                <a16:creationId xmlns:a16="http://schemas.microsoft.com/office/drawing/2014/main" id="{95FC4940-3F61-4623-BBBF-1AC252C7CDF8}"/>
              </a:ext>
            </a:extLst>
          </p:cNvPr>
          <p:cNvGraphicFramePr>
            <a:graphicFrameLocks/>
          </p:cNvGraphicFramePr>
          <p:nvPr userDrawn="1">
            <p:extLst>
              <p:ext uri="{D42A27DB-BD31-4B8C-83A1-F6EECF244321}">
                <p14:modId xmlns:p14="http://schemas.microsoft.com/office/powerpoint/2010/main" val="1872143669"/>
              </p:ext>
            </p:extLst>
          </p:nvPr>
        </p:nvGraphicFramePr>
        <p:xfrm>
          <a:off x="508000" y="244257"/>
          <a:ext cx="6835775" cy="1069105"/>
        </p:xfrm>
        <a:graphic>
          <a:graphicData uri="http://schemas.openxmlformats.org/drawingml/2006/table">
            <a:tbl>
              <a:tblPr>
                <a:tableStyleId>{5940675A-B579-460E-94D1-54222C63F5DA}</a:tableStyleId>
              </a:tblPr>
              <a:tblGrid>
                <a:gridCol w="1285785">
                  <a:extLst>
                    <a:ext uri="{9D8B030D-6E8A-4147-A177-3AD203B41FA5}">
                      <a16:colId xmlns:a16="http://schemas.microsoft.com/office/drawing/2014/main" val="409673830"/>
                    </a:ext>
                  </a:extLst>
                </a:gridCol>
                <a:gridCol w="4583668">
                  <a:extLst>
                    <a:ext uri="{9D8B030D-6E8A-4147-A177-3AD203B41FA5}">
                      <a16:colId xmlns:a16="http://schemas.microsoft.com/office/drawing/2014/main" val="4115072802"/>
                    </a:ext>
                  </a:extLst>
                </a:gridCol>
                <a:gridCol w="966322">
                  <a:extLst>
                    <a:ext uri="{9D8B030D-6E8A-4147-A177-3AD203B41FA5}">
                      <a16:colId xmlns:a16="http://schemas.microsoft.com/office/drawing/2014/main" val="557711202"/>
                    </a:ext>
                  </a:extLst>
                </a:gridCol>
              </a:tblGrid>
              <a:tr h="479510">
                <a:tc rowSpan="2">
                  <a:txBody>
                    <a:bodyPr/>
                    <a:lstStyle/>
                    <a:p>
                      <a:pPr marL="0" indent="0" algn="l" defTabSz="685772" rtl="0" eaLnBrk="1" latinLnBrk="0" hangingPunct="1"/>
                      <a:r>
                        <a:rPr lang="de-DE" sz="1200" b="1" kern="1200" dirty="0">
                          <a:solidFill>
                            <a:schemeClr val="tx1"/>
                          </a:solidFill>
                          <a:latin typeface="+mn-lt"/>
                          <a:ea typeface="+mn-ea"/>
                          <a:cs typeface="+mn-cs"/>
                        </a:rPr>
                        <a:t>Planungs-</a:t>
                      </a:r>
                    </a:p>
                    <a:p>
                      <a:pPr marL="0" indent="0" algn="l" defTabSz="685772" rtl="0" eaLnBrk="1" latinLnBrk="0" hangingPunct="1"/>
                      <a:r>
                        <a:rPr lang="de-DE" sz="1200" b="1" kern="1200" dirty="0">
                          <a:solidFill>
                            <a:schemeClr val="tx1"/>
                          </a:solidFill>
                          <a:latin typeface="+mn-lt"/>
                          <a:ea typeface="+mn-ea"/>
                          <a:cs typeface="+mn-cs"/>
                        </a:rPr>
                        <a:t>Prozess</a:t>
                      </a:r>
                      <a:endParaRPr lang="de-DE" sz="1200" b="1" kern="1200" dirty="0">
                        <a:solidFill>
                          <a:schemeClr val="tx1"/>
                        </a:solidFill>
                        <a:latin typeface="Arial" panose="020B0604020202020204" pitchFamily="34" charset="0"/>
                        <a:ea typeface="+mn-ea"/>
                        <a:cs typeface="Arial" panose="020B0604020202020204" pitchFamily="34" charset="0"/>
                      </a:endParaRPr>
                    </a:p>
                  </a:txBody>
                  <a:tcPr marL="72000" marR="72000" marT="0" marB="0" anchor="ctr">
                    <a:lnL w="3175" cap="flat" cmpd="sng" algn="ctr">
                      <a:solidFill>
                        <a:schemeClr val="tx1"/>
                      </a:solidFill>
                      <a:prstDash val="sysDash"/>
                      <a:round/>
                      <a:headEnd type="none" w="med" len="med"/>
                      <a:tailEnd type="none" w="med" len="med"/>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772" rtl="0" eaLnBrk="1" fontAlgn="auto" latinLnBrk="0" hangingPunct="1">
                        <a:lnSpc>
                          <a:spcPct val="100000"/>
                        </a:lnSpc>
                        <a:spcBef>
                          <a:spcPts val="0"/>
                        </a:spcBef>
                        <a:spcAft>
                          <a:spcPts val="0"/>
                        </a:spcAft>
                        <a:buClrTx/>
                        <a:buSzTx/>
                        <a:buFontTx/>
                        <a:buNone/>
                        <a:tabLst/>
                        <a:defRPr/>
                      </a:pPr>
                      <a:endParaRPr lang="de-DE" sz="1600" b="1" dirty="0">
                        <a:latin typeface="Arial" panose="020B0604020202020204" pitchFamily="34" charset="0"/>
                        <a:cs typeface="Arial" panose="020B0604020202020204" pitchFamily="34" charset="0"/>
                      </a:endParaRPr>
                    </a:p>
                  </a:txBody>
                  <a:tcPr marL="0" marR="0" marT="0" marB="0">
                    <a:lnL w="3175" cap="flat" cmpd="sng" algn="ctr">
                      <a:solidFill>
                        <a:schemeClr val="tx1"/>
                      </a:solidFill>
                      <a:prstDash val="sysDash"/>
                      <a:round/>
                      <a:headEnd type="none" w="med" len="med"/>
                      <a:tailEnd type="none" w="med" len="med"/>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rowSpan="2">
                  <a:txBody>
                    <a:bodyPr/>
                    <a:lstStyle/>
                    <a:p>
                      <a:pPr algn="ctr" defTabSz="539750"/>
                      <a:r>
                        <a:rPr lang="de-DE" sz="1400" dirty="0">
                          <a:latin typeface="Arial" panose="020B0604020202020204" pitchFamily="34" charset="0"/>
                          <a:cs typeface="Arial" panose="020B0604020202020204" pitchFamily="34" charset="0"/>
                        </a:rPr>
                        <a:t>Plan Nr.</a:t>
                      </a:r>
                    </a:p>
                    <a:p>
                      <a:endParaRPr lang="de-DE" sz="1600" dirty="0">
                        <a:latin typeface="Arial" panose="020B0604020202020204" pitchFamily="34" charset="0"/>
                        <a:cs typeface="Arial" panose="020B0604020202020204" pitchFamily="34" charset="0"/>
                      </a:endParaRPr>
                    </a:p>
                    <a:p>
                      <a:pPr algn="l"/>
                      <a:endParaRPr lang="de-DE" sz="1600" dirty="0">
                        <a:latin typeface="Arial" panose="020B0604020202020204" pitchFamily="34" charset="0"/>
                        <a:cs typeface="Arial" panose="020B0604020202020204" pitchFamily="34" charset="0"/>
                      </a:endParaRPr>
                    </a:p>
                    <a:p>
                      <a:pPr algn="l"/>
                      <a:r>
                        <a:rPr lang="de-DE" sz="1600" dirty="0">
                          <a:latin typeface="Arial" panose="020B0604020202020204" pitchFamily="34" charset="0"/>
                          <a:cs typeface="Arial" panose="020B0604020202020204" pitchFamily="34" charset="0"/>
                        </a:rPr>
                        <a:t>                        </a:t>
                      </a:r>
                    </a:p>
                  </a:txBody>
                  <a:tcPr marL="72000" marR="72000" marT="108000" marB="0">
                    <a:lnL w="3175" cap="flat" cmpd="sng" algn="ctr">
                      <a:solidFill>
                        <a:schemeClr val="tx1"/>
                      </a:solidFill>
                      <a:prstDash val="sysDash"/>
                      <a:round/>
                      <a:headEnd type="none" w="med" len="med"/>
                      <a:tailEnd type="none" w="med" len="med"/>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4167676"/>
                  </a:ext>
                </a:extLst>
              </a:tr>
              <a:tr h="589595">
                <a:tc vMerge="1">
                  <a:txBody>
                    <a:bodyPr/>
                    <a:lstStyle/>
                    <a:p>
                      <a:endParaRPr lang="de-DE"/>
                    </a:p>
                  </a:txBody>
                  <a:tcPr/>
                </a:tc>
                <a:tc>
                  <a:txBody>
                    <a:bodyPr/>
                    <a:lstStyle/>
                    <a:p>
                      <a:pPr marL="0" marR="0" lvl="0" indent="0" algn="ctr" defTabSz="685772" rtl="0" eaLnBrk="1" fontAlgn="auto" latinLnBrk="0" hangingPunct="1">
                        <a:lnSpc>
                          <a:spcPct val="100000"/>
                        </a:lnSpc>
                        <a:spcBef>
                          <a:spcPts val="0"/>
                        </a:spcBef>
                        <a:spcAft>
                          <a:spcPts val="0"/>
                        </a:spcAft>
                        <a:buClrTx/>
                        <a:buSzTx/>
                        <a:buFontTx/>
                        <a:buNone/>
                        <a:tabLst/>
                        <a:defRPr/>
                      </a:pPr>
                      <a:endParaRPr lang="de-DE" sz="1600" b="1" dirty="0">
                        <a:latin typeface="Arial" panose="020B0604020202020204" pitchFamily="34" charset="0"/>
                        <a:cs typeface="Arial" panose="020B0604020202020204" pitchFamily="34" charset="0"/>
                      </a:endParaRPr>
                    </a:p>
                  </a:txBody>
                  <a:tcPr marL="0" marR="0" marT="0" marB="0">
                    <a:lnL w="3175" cap="flat" cmpd="sng" algn="ctr">
                      <a:solidFill>
                        <a:schemeClr val="tx1"/>
                      </a:solidFill>
                      <a:prstDash val="sysDash"/>
                      <a:round/>
                      <a:headEnd type="none" w="med" len="med"/>
                      <a:tailEnd type="none" w="med" len="med"/>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vMerge="1">
                  <a:txBody>
                    <a:bodyPr/>
                    <a:lstStyle/>
                    <a:p>
                      <a:endParaRPr lang="de-DE"/>
                    </a:p>
                  </a:txBody>
                  <a:tcPr/>
                </a:tc>
                <a:extLst>
                  <a:ext uri="{0D108BD9-81ED-4DB2-BD59-A6C34878D82A}">
                    <a16:rowId xmlns:a16="http://schemas.microsoft.com/office/drawing/2014/main" val="2096076710"/>
                  </a:ext>
                </a:extLst>
              </a:tr>
            </a:tbl>
          </a:graphicData>
        </a:graphic>
      </p:graphicFrame>
      <p:sp>
        <p:nvSpPr>
          <p:cNvPr id="12" name="Textfeld 11">
            <a:extLst>
              <a:ext uri="{FF2B5EF4-FFF2-40B4-BE49-F238E27FC236}">
                <a16:creationId xmlns:a16="http://schemas.microsoft.com/office/drawing/2014/main" id="{EB894620-A378-4261-858C-BBE1BF004270}"/>
              </a:ext>
            </a:extLst>
          </p:cNvPr>
          <p:cNvSpPr txBox="1"/>
          <p:nvPr userDrawn="1"/>
        </p:nvSpPr>
        <p:spPr>
          <a:xfrm>
            <a:off x="6780642" y="10299528"/>
            <a:ext cx="406915" cy="123111"/>
          </a:xfrm>
          <a:prstGeom prst="rect">
            <a:avLst/>
          </a:prstGeom>
        </p:spPr>
        <p:txBody>
          <a:bodyPr wrap="square" lIns="72000" tIns="0" rIns="72000" bIns="0" rtlCol="0">
            <a:spAutoFit/>
          </a:bodyPr>
          <a:lstStyle/>
          <a:p>
            <a:pPr marL="0" marR="0" indent="0" algn="r" defTabSz="986849" rtl="0" eaLnBrk="1" fontAlgn="auto" latinLnBrk="0" hangingPunct="1">
              <a:lnSpc>
                <a:spcPct val="100000"/>
              </a:lnSpc>
              <a:spcBef>
                <a:spcPts val="0"/>
              </a:spcBef>
              <a:spcAft>
                <a:spcPts val="0"/>
              </a:spcAft>
              <a:buClrTx/>
              <a:buSzTx/>
              <a:buFont typeface="Arial" pitchFamily="34" charset="0"/>
              <a:buNone/>
              <a:tabLst/>
            </a:pPr>
            <a:fld id="{5FF8B11E-CC83-4727-9789-B5F979E336B9}" type="slidenum">
              <a:rPr kumimoji="0" lang="de-CH" sz="8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indent="0" algn="r" defTabSz="986849" rtl="0" eaLnBrk="1" fontAlgn="auto" latinLnBrk="0" hangingPunct="1">
                <a:lnSpc>
                  <a:spcPct val="100000"/>
                </a:lnSpc>
                <a:spcBef>
                  <a:spcPts val="0"/>
                </a:spcBef>
                <a:spcAft>
                  <a:spcPts val="0"/>
                </a:spcAft>
                <a:buClrTx/>
                <a:buSzTx/>
                <a:buFont typeface="Arial" pitchFamily="34" charset="0"/>
                <a:buNone/>
                <a:tabLst/>
              </a:pPr>
              <a:t>‹Nr.›</a:t>
            </a:fld>
            <a:endParaRPr kumimoji="0" lang="de-CH" sz="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6" name="Textplatzhalter 3">
            <a:extLst>
              <a:ext uri="{FF2B5EF4-FFF2-40B4-BE49-F238E27FC236}">
                <a16:creationId xmlns:a16="http://schemas.microsoft.com/office/drawing/2014/main" id="{24E185A2-3675-4741-BD1C-BE04976416E4}"/>
              </a:ext>
            </a:extLst>
          </p:cNvPr>
          <p:cNvSpPr>
            <a:spLocks noGrp="1"/>
          </p:cNvSpPr>
          <p:nvPr>
            <p:ph type="body" sz="quarter" idx="21" hasCustomPrompt="1"/>
          </p:nvPr>
        </p:nvSpPr>
        <p:spPr>
          <a:xfrm>
            <a:off x="1797145" y="717550"/>
            <a:ext cx="4581430" cy="595312"/>
          </a:xfrm>
          <a:prstGeom prst="rect">
            <a:avLst/>
          </a:prstGeom>
        </p:spPr>
        <p:txBody>
          <a:bodyPr lIns="36000" tIns="0" rIns="36000" bIns="0" anchor="ctr"/>
          <a:lstStyle>
            <a:lvl1pPr marL="0" indent="0" algn="ctr">
              <a:lnSpc>
                <a:spcPct val="100000"/>
              </a:lnSpc>
              <a:spcBef>
                <a:spcPts val="0"/>
              </a:spcBef>
              <a:buNone/>
              <a:defRPr sz="2000" b="1">
                <a:latin typeface="Arial" panose="020B0604020202020204" pitchFamily="34" charset="0"/>
                <a:cs typeface="Arial" panose="020B0604020202020204" pitchFamily="34" charset="0"/>
              </a:defRPr>
            </a:lvl1pPr>
          </a:lstStyle>
          <a:p>
            <a:pPr lvl="0"/>
            <a:r>
              <a:rPr lang="de-DE" dirty="0"/>
              <a:t>Titel</a:t>
            </a:r>
          </a:p>
        </p:txBody>
      </p:sp>
      <p:sp>
        <p:nvSpPr>
          <p:cNvPr id="17" name="Textplatzhalter 3">
            <a:extLst>
              <a:ext uri="{FF2B5EF4-FFF2-40B4-BE49-F238E27FC236}">
                <a16:creationId xmlns:a16="http://schemas.microsoft.com/office/drawing/2014/main" id="{D650C47A-79CD-4BD0-B4F1-EA73E425F843}"/>
              </a:ext>
            </a:extLst>
          </p:cNvPr>
          <p:cNvSpPr>
            <a:spLocks noGrp="1"/>
          </p:cNvSpPr>
          <p:nvPr>
            <p:ph type="body" sz="quarter" idx="26" hasCustomPrompt="1"/>
          </p:nvPr>
        </p:nvSpPr>
        <p:spPr>
          <a:xfrm>
            <a:off x="1797145" y="244256"/>
            <a:ext cx="4581430" cy="482253"/>
          </a:xfrm>
          <a:prstGeom prst="rect">
            <a:avLst/>
          </a:prstGeom>
          <a:solidFill>
            <a:srgbClr val="00FFFF"/>
          </a:solidFill>
        </p:spPr>
        <p:txBody>
          <a:bodyPr lIns="36000" tIns="0" rIns="36000" bIns="0" anchor="ctr"/>
          <a:lstStyle>
            <a:lvl1pPr marL="0" indent="0" algn="ctr">
              <a:buNone/>
              <a:defRPr sz="1400" b="1"/>
            </a:lvl1pPr>
          </a:lstStyle>
          <a:p>
            <a:pPr lvl="0"/>
            <a:r>
              <a:rPr lang="de-DE" dirty="0"/>
              <a:t>Titel</a:t>
            </a:r>
          </a:p>
        </p:txBody>
      </p:sp>
      <p:sp>
        <p:nvSpPr>
          <p:cNvPr id="14" name="Titel 1">
            <a:extLst>
              <a:ext uri="{FF2B5EF4-FFF2-40B4-BE49-F238E27FC236}">
                <a16:creationId xmlns:a16="http://schemas.microsoft.com/office/drawing/2014/main" id="{A3851004-7706-4E3B-A84B-B4DAA6A7E526}"/>
              </a:ext>
            </a:extLst>
          </p:cNvPr>
          <p:cNvSpPr>
            <a:spLocks noGrp="1"/>
          </p:cNvSpPr>
          <p:nvPr>
            <p:ph type="title" hasCustomPrompt="1"/>
          </p:nvPr>
        </p:nvSpPr>
        <p:spPr>
          <a:xfrm>
            <a:off x="6378575" y="717550"/>
            <a:ext cx="965200" cy="595312"/>
          </a:xfrm>
          <a:prstGeom prst="rect">
            <a:avLst/>
          </a:prstGeom>
        </p:spPr>
        <p:txBody>
          <a:bodyPr lIns="0" tIns="0" rIns="0" bIns="0" anchor="ctr"/>
          <a:lstStyle>
            <a:lvl1pPr algn="ctr">
              <a:defRPr lang="de-DE" sz="2400" b="1" dirty="0">
                <a:latin typeface="Arial" panose="020B0604020202020204" pitchFamily="34" charset="0"/>
                <a:ea typeface="Open Sans" panose="020B0606030504020204" pitchFamily="34" charset="0"/>
                <a:cs typeface="Arial" panose="020B0604020202020204" pitchFamily="34" charset="0"/>
              </a:defRPr>
            </a:lvl1pPr>
          </a:lstStyle>
          <a:p>
            <a:pPr marL="0" lvl="0" indent="0">
              <a:spcBef>
                <a:spcPts val="827"/>
              </a:spcBef>
              <a:buFontTx/>
            </a:pPr>
            <a:r>
              <a:rPr lang="de-DE" dirty="0"/>
              <a:t>Nr.</a:t>
            </a:r>
          </a:p>
        </p:txBody>
      </p:sp>
      <p:sp>
        <p:nvSpPr>
          <p:cNvPr id="2" name="Textplatzhalter 3">
            <a:extLst>
              <a:ext uri="{FF2B5EF4-FFF2-40B4-BE49-F238E27FC236}">
                <a16:creationId xmlns:a16="http://schemas.microsoft.com/office/drawing/2014/main" id="{8A3A99C7-C57F-C8FE-D404-C2EB601F4A12}"/>
              </a:ext>
            </a:extLst>
          </p:cNvPr>
          <p:cNvSpPr>
            <a:spLocks noGrp="1"/>
          </p:cNvSpPr>
          <p:nvPr>
            <p:ph type="body" sz="quarter" idx="32" hasCustomPrompt="1"/>
          </p:nvPr>
        </p:nvSpPr>
        <p:spPr>
          <a:xfrm>
            <a:off x="2245783" y="10267603"/>
            <a:ext cx="4063577" cy="186961"/>
          </a:xfrm>
          <a:prstGeom prst="rect">
            <a:avLst/>
          </a:prstGeom>
          <a:ln>
            <a:noFill/>
          </a:ln>
        </p:spPr>
        <p:txBody>
          <a:bodyPr lIns="36000" tIns="0" rIns="72000" bIns="0" anchor="ctr">
            <a:noAutofit/>
          </a:bodyPr>
          <a:lstStyle>
            <a:lvl1pPr algn="l">
              <a:lnSpc>
                <a:spcPct val="100000"/>
              </a:lnSpc>
              <a:spcBef>
                <a:spcPts val="0"/>
              </a:spcBef>
              <a:buNone/>
              <a:defRPr sz="800" b="0">
                <a:latin typeface="Arial" panose="020B0604020202020204" pitchFamily="34" charset="0"/>
                <a:cs typeface="Arial" panose="020B0604020202020204" pitchFamily="34" charset="0"/>
              </a:defRPr>
            </a:lvl1pPr>
          </a:lstStyle>
          <a:p>
            <a:pPr lvl="0"/>
            <a:r>
              <a:rPr lang="de-DE" dirty="0"/>
              <a:t>*</a:t>
            </a:r>
          </a:p>
        </p:txBody>
      </p:sp>
      <p:sp>
        <p:nvSpPr>
          <p:cNvPr id="3" name="Datumsplatzhalter 6">
            <a:extLst>
              <a:ext uri="{FF2B5EF4-FFF2-40B4-BE49-F238E27FC236}">
                <a16:creationId xmlns:a16="http://schemas.microsoft.com/office/drawing/2014/main" id="{7DC22820-7047-A152-E864-B09FDB314495}"/>
              </a:ext>
            </a:extLst>
          </p:cNvPr>
          <p:cNvSpPr>
            <a:spLocks noGrp="1"/>
          </p:cNvSpPr>
          <p:nvPr>
            <p:ph type="dt" sz="half" idx="10"/>
          </p:nvPr>
        </p:nvSpPr>
        <p:spPr>
          <a:xfrm>
            <a:off x="1029435" y="10271083"/>
            <a:ext cx="745066" cy="180000"/>
          </a:xfrm>
          <a:prstGeom prst="rect">
            <a:avLst/>
          </a:prstGeom>
        </p:spPr>
        <p:txBody>
          <a:bodyPr tIns="0" bIns="0" anchor="ctr"/>
          <a:lstStyle>
            <a:lvl1pPr>
              <a:defRPr sz="800" b="1">
                <a:solidFill>
                  <a:schemeClr val="tx1"/>
                </a:solidFill>
                <a:latin typeface="Arial" panose="020B0604020202020204" pitchFamily="34" charset="0"/>
                <a:cs typeface="Arial" panose="020B0604020202020204" pitchFamily="34" charset="0"/>
              </a:defRPr>
            </a:lvl1pPr>
          </a:lstStyle>
          <a:p>
            <a:r>
              <a:rPr lang="de-DE" dirty="0"/>
              <a:t>17.11.2023</a:t>
            </a:r>
          </a:p>
        </p:txBody>
      </p:sp>
    </p:spTree>
    <p:extLst>
      <p:ext uri="{BB962C8B-B14F-4D97-AF65-F5344CB8AC3E}">
        <p14:creationId xmlns:p14="http://schemas.microsoft.com/office/powerpoint/2010/main" val="1922113787"/>
      </p:ext>
    </p:extLst>
  </p:cSld>
  <p:clrMapOvr>
    <a:masterClrMapping/>
  </p:clrMapOvr>
  <p:extLst>
    <p:ext uri="{DCECCB84-F9BA-43D5-87BE-67443E8EF086}">
      <p15:sldGuideLst xmlns:p15="http://schemas.microsoft.com/office/powerpoint/2012/main">
        <p15:guide id="1" orient="horz" pos="147">
          <p15:clr>
            <a:srgbClr val="FBAE40"/>
          </p15:clr>
        </p15:guide>
        <p15:guide id="2" pos="4626">
          <p15:clr>
            <a:srgbClr val="FBAE40"/>
          </p15:clr>
        </p15:guide>
        <p15:guide id="3" pos="317">
          <p15:clr>
            <a:srgbClr val="FBAE40"/>
          </p15:clr>
        </p15:guide>
        <p15:guide id="4" pos="2381">
          <p15:clr>
            <a:srgbClr val="FBAE40"/>
          </p15:clr>
        </p15:guide>
        <p15:guide id="5" orient="horz" pos="827">
          <p15:clr>
            <a:srgbClr val="FBAE40"/>
          </p15:clr>
        </p15:guide>
        <p15:guide id="6" orient="horz" pos="6461">
          <p15:clr>
            <a:srgbClr val="FBAE40"/>
          </p15:clr>
        </p15:guide>
        <p15:guide id="8" orient="horz" pos="6588">
          <p15:clr>
            <a:srgbClr val="FBAE40"/>
          </p15:clr>
        </p15:guide>
        <p15:guide id="9" orient="horz" pos="96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chwimmbahnen">
    <p:spTree>
      <p:nvGrpSpPr>
        <p:cNvPr id="1" name=""/>
        <p:cNvGrpSpPr/>
        <p:nvPr/>
      </p:nvGrpSpPr>
      <p:grpSpPr>
        <a:xfrm>
          <a:off x="0" y="0"/>
          <a:ext cx="0" cy="0"/>
          <a:chOff x="0" y="0"/>
          <a:chExt cx="0" cy="0"/>
        </a:xfrm>
      </p:grpSpPr>
      <p:graphicFrame>
        <p:nvGraphicFramePr>
          <p:cNvPr id="19" name="Tabelle 6">
            <a:extLst>
              <a:ext uri="{FF2B5EF4-FFF2-40B4-BE49-F238E27FC236}">
                <a16:creationId xmlns:a16="http://schemas.microsoft.com/office/drawing/2014/main" id="{E0A934F8-5B7E-4338-BD33-678CF3D1AF4C}"/>
              </a:ext>
            </a:extLst>
          </p:cNvPr>
          <p:cNvGraphicFramePr>
            <a:graphicFrameLocks/>
          </p:cNvGraphicFramePr>
          <p:nvPr userDrawn="1">
            <p:extLst>
              <p:ext uri="{D42A27DB-BD31-4B8C-83A1-F6EECF244321}">
                <p14:modId xmlns:p14="http://schemas.microsoft.com/office/powerpoint/2010/main" val="4002393750"/>
              </p:ext>
            </p:extLst>
          </p:nvPr>
        </p:nvGraphicFramePr>
        <p:xfrm>
          <a:off x="503238" y="10264123"/>
          <a:ext cx="6835775" cy="193920"/>
        </p:xfrm>
        <a:graphic>
          <a:graphicData uri="http://schemas.openxmlformats.org/drawingml/2006/table">
            <a:tbl>
              <a:tblPr firstRow="1" bandRow="1">
                <a:tableStyleId>{5940675A-B579-460E-94D1-54222C63F5DA}</a:tableStyleId>
              </a:tblPr>
              <a:tblGrid>
                <a:gridCol w="1298045">
                  <a:extLst>
                    <a:ext uri="{9D8B030D-6E8A-4147-A177-3AD203B41FA5}">
                      <a16:colId xmlns:a16="http://schemas.microsoft.com/office/drawing/2014/main" val="409673830"/>
                    </a:ext>
                  </a:extLst>
                </a:gridCol>
                <a:gridCol w="4514105">
                  <a:extLst>
                    <a:ext uri="{9D8B030D-6E8A-4147-A177-3AD203B41FA5}">
                      <a16:colId xmlns:a16="http://schemas.microsoft.com/office/drawing/2014/main" val="2216353779"/>
                    </a:ext>
                  </a:extLst>
                </a:gridCol>
                <a:gridCol w="1023625">
                  <a:extLst>
                    <a:ext uri="{9D8B030D-6E8A-4147-A177-3AD203B41FA5}">
                      <a16:colId xmlns:a16="http://schemas.microsoft.com/office/drawing/2014/main" val="424907738"/>
                    </a:ext>
                  </a:extLst>
                </a:gridCol>
              </a:tblGrid>
              <a:tr h="190255">
                <a:tc>
                  <a:txBody>
                    <a:bodyPr/>
                    <a:lstStyle/>
                    <a:p>
                      <a:pPr algn="l"/>
                      <a:r>
                        <a:rPr lang="de-DE" sz="800" dirty="0">
                          <a:latin typeface="Arial" panose="020B0604020202020204" pitchFamily="34" charset="0"/>
                          <a:cs typeface="Arial" panose="020B0604020202020204" pitchFamily="34" charset="0"/>
                        </a:rPr>
                        <a:t>Freigabe:</a:t>
                      </a:r>
                    </a:p>
                  </a:txBody>
                  <a:tcPr marL="36000" marR="36000" marT="36000" marB="36000">
                    <a:lnL w="3175" cap="flat" cmpd="sng" algn="ctr">
                      <a:solidFill>
                        <a:schemeClr val="tx1"/>
                      </a:solidFill>
                      <a:prstDash val="sysDash"/>
                      <a:round/>
                      <a:headEnd type="none" w="med" len="med"/>
                      <a:tailEnd type="none" w="med" len="med"/>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l"/>
                      <a:r>
                        <a:rPr lang="de-DE" sz="800" dirty="0">
                          <a:latin typeface="Arial" panose="020B0604020202020204" pitchFamily="34" charset="0"/>
                          <a:cs typeface="Arial" panose="020B0604020202020204" pitchFamily="34" charset="0"/>
                        </a:rPr>
                        <a:t>Verweis:</a:t>
                      </a:r>
                    </a:p>
                  </a:txBody>
                  <a:tcPr marL="36000" marR="36000" marT="36000" marB="36000">
                    <a:lnL w="3175" cap="flat" cmpd="sng" algn="ctr">
                      <a:solidFill>
                        <a:schemeClr val="tx1"/>
                      </a:solidFill>
                      <a:prstDash val="sysDash"/>
                      <a:round/>
                      <a:headEnd type="none" w="med" len="med"/>
                      <a:tailEnd type="none" w="med" len="med"/>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l"/>
                      <a:r>
                        <a:rPr lang="de-DE" sz="800" kern="1200" dirty="0">
                          <a:solidFill>
                            <a:schemeClr val="tx1"/>
                          </a:solidFill>
                          <a:latin typeface="Arial" panose="020B0604020202020204" pitchFamily="34" charset="0"/>
                          <a:ea typeface="+mn-ea"/>
                          <a:cs typeface="Arial" panose="020B0604020202020204" pitchFamily="34" charset="0"/>
                        </a:rPr>
                        <a:t>      Seite</a:t>
                      </a:r>
                    </a:p>
                  </a:txBody>
                  <a:tcPr marL="36000" marR="36000" marT="36000" marB="36000">
                    <a:lnL w="3175" cap="flat" cmpd="sng" algn="ctr">
                      <a:solidFill>
                        <a:schemeClr val="tx1"/>
                      </a:solidFill>
                      <a:prstDash val="sysDash"/>
                      <a:round/>
                      <a:headEnd type="none" w="med" len="med"/>
                      <a:tailEnd type="none" w="med" len="med"/>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1450294"/>
                  </a:ext>
                </a:extLst>
              </a:tr>
            </a:tbl>
          </a:graphicData>
        </a:graphic>
      </p:graphicFrame>
      <p:graphicFrame>
        <p:nvGraphicFramePr>
          <p:cNvPr id="6" name="Tabelle 6">
            <a:extLst>
              <a:ext uri="{FF2B5EF4-FFF2-40B4-BE49-F238E27FC236}">
                <a16:creationId xmlns:a16="http://schemas.microsoft.com/office/drawing/2014/main" id="{95FC4940-3F61-4623-BBBF-1AC252C7CDF8}"/>
              </a:ext>
            </a:extLst>
          </p:cNvPr>
          <p:cNvGraphicFramePr>
            <a:graphicFrameLocks/>
          </p:cNvGraphicFramePr>
          <p:nvPr userDrawn="1">
            <p:extLst>
              <p:ext uri="{D42A27DB-BD31-4B8C-83A1-F6EECF244321}">
                <p14:modId xmlns:p14="http://schemas.microsoft.com/office/powerpoint/2010/main" val="3298824770"/>
              </p:ext>
            </p:extLst>
          </p:nvPr>
        </p:nvGraphicFramePr>
        <p:xfrm>
          <a:off x="508000" y="244257"/>
          <a:ext cx="6835775" cy="1069105"/>
        </p:xfrm>
        <a:graphic>
          <a:graphicData uri="http://schemas.openxmlformats.org/drawingml/2006/table">
            <a:tbl>
              <a:tblPr>
                <a:tableStyleId>{5940675A-B579-460E-94D1-54222C63F5DA}</a:tableStyleId>
              </a:tblPr>
              <a:tblGrid>
                <a:gridCol w="1285785">
                  <a:extLst>
                    <a:ext uri="{9D8B030D-6E8A-4147-A177-3AD203B41FA5}">
                      <a16:colId xmlns:a16="http://schemas.microsoft.com/office/drawing/2014/main" val="409673830"/>
                    </a:ext>
                  </a:extLst>
                </a:gridCol>
                <a:gridCol w="4583668">
                  <a:extLst>
                    <a:ext uri="{9D8B030D-6E8A-4147-A177-3AD203B41FA5}">
                      <a16:colId xmlns:a16="http://schemas.microsoft.com/office/drawing/2014/main" val="4115072802"/>
                    </a:ext>
                  </a:extLst>
                </a:gridCol>
                <a:gridCol w="966322">
                  <a:extLst>
                    <a:ext uri="{9D8B030D-6E8A-4147-A177-3AD203B41FA5}">
                      <a16:colId xmlns:a16="http://schemas.microsoft.com/office/drawing/2014/main" val="557711202"/>
                    </a:ext>
                  </a:extLst>
                </a:gridCol>
              </a:tblGrid>
              <a:tr h="479510">
                <a:tc rowSpan="2">
                  <a:txBody>
                    <a:bodyPr/>
                    <a:lstStyle/>
                    <a:p>
                      <a:pPr marL="0" indent="0" algn="l" defTabSz="685772" rtl="0" eaLnBrk="1" latinLnBrk="0" hangingPunct="1"/>
                      <a:r>
                        <a:rPr lang="de-DE" sz="1200" b="0" kern="1200" dirty="0">
                          <a:solidFill>
                            <a:schemeClr val="tx1"/>
                          </a:solidFill>
                          <a:latin typeface="+mn-lt"/>
                          <a:ea typeface="+mn-ea"/>
                          <a:cs typeface="+mn-cs"/>
                        </a:rPr>
                        <a:t>Gemeinde Musterhausen</a:t>
                      </a:r>
                    </a:p>
                    <a:p>
                      <a:pPr marL="0" indent="0" algn="l" defTabSz="685772" rtl="0" eaLnBrk="1" latinLnBrk="0" hangingPunct="1"/>
                      <a:endParaRPr lang="de-DE" sz="1200" b="1" kern="1200" dirty="0">
                        <a:solidFill>
                          <a:schemeClr val="tx1"/>
                        </a:solidFill>
                        <a:latin typeface="+mn-lt"/>
                        <a:ea typeface="+mn-ea"/>
                        <a:cs typeface="+mn-cs"/>
                      </a:endParaRPr>
                    </a:p>
                    <a:p>
                      <a:pPr marL="0" indent="0" algn="l" defTabSz="685772" rtl="0" eaLnBrk="1" latinLnBrk="0" hangingPunct="1"/>
                      <a:r>
                        <a:rPr lang="de-DE" sz="1200" b="1" kern="1200" dirty="0">
                          <a:solidFill>
                            <a:schemeClr val="tx1"/>
                          </a:solidFill>
                          <a:latin typeface="+mn-lt"/>
                          <a:ea typeface="+mn-ea"/>
                          <a:cs typeface="+mn-cs"/>
                        </a:rPr>
                        <a:t>Alarm- und </a:t>
                      </a:r>
                    </a:p>
                    <a:p>
                      <a:pPr marL="0" indent="0" algn="l" defTabSz="685772" rtl="0" eaLnBrk="1" latinLnBrk="0" hangingPunct="1"/>
                      <a:r>
                        <a:rPr lang="de-DE" sz="1200" b="1" kern="1200" dirty="0">
                          <a:solidFill>
                            <a:schemeClr val="tx1"/>
                          </a:solidFill>
                          <a:latin typeface="+mn-lt"/>
                          <a:ea typeface="+mn-ea"/>
                          <a:cs typeface="+mn-cs"/>
                        </a:rPr>
                        <a:t>Einsatzplan</a:t>
                      </a:r>
                      <a:endParaRPr lang="de-DE" sz="1200" kern="1200" dirty="0">
                        <a:solidFill>
                          <a:schemeClr val="tx1"/>
                        </a:solidFill>
                        <a:latin typeface="Arial" panose="020B0604020202020204" pitchFamily="34" charset="0"/>
                        <a:ea typeface="+mn-ea"/>
                        <a:cs typeface="Arial" panose="020B0604020202020204" pitchFamily="34" charset="0"/>
                      </a:endParaRPr>
                    </a:p>
                  </a:txBody>
                  <a:tcPr marL="72000" marR="72000" marT="0" marB="0">
                    <a:lnL w="3175" cap="flat" cmpd="sng" algn="ctr">
                      <a:solidFill>
                        <a:schemeClr val="tx1"/>
                      </a:solidFill>
                      <a:prstDash val="sysDash"/>
                      <a:round/>
                      <a:headEnd type="none" w="med" len="med"/>
                      <a:tailEnd type="none" w="med" len="med"/>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772" rtl="0" eaLnBrk="1" fontAlgn="auto" latinLnBrk="0" hangingPunct="1">
                        <a:lnSpc>
                          <a:spcPct val="100000"/>
                        </a:lnSpc>
                        <a:spcBef>
                          <a:spcPts val="0"/>
                        </a:spcBef>
                        <a:spcAft>
                          <a:spcPts val="0"/>
                        </a:spcAft>
                        <a:buClrTx/>
                        <a:buSzTx/>
                        <a:buFontTx/>
                        <a:buNone/>
                        <a:tabLst/>
                        <a:defRPr/>
                      </a:pPr>
                      <a:endParaRPr lang="de-DE" sz="1600" b="1" dirty="0">
                        <a:latin typeface="Arial" panose="020B0604020202020204" pitchFamily="34" charset="0"/>
                        <a:cs typeface="Arial" panose="020B0604020202020204" pitchFamily="34" charset="0"/>
                      </a:endParaRPr>
                    </a:p>
                  </a:txBody>
                  <a:tcPr marL="0" marR="0" marT="0" marB="0">
                    <a:lnL w="3175" cap="flat" cmpd="sng" algn="ctr">
                      <a:solidFill>
                        <a:schemeClr val="tx1"/>
                      </a:solidFill>
                      <a:prstDash val="sysDash"/>
                      <a:round/>
                      <a:headEnd type="none" w="med" len="med"/>
                      <a:tailEnd type="none" w="med" len="med"/>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rowSpan="2">
                  <a:txBody>
                    <a:bodyPr/>
                    <a:lstStyle/>
                    <a:p>
                      <a:pPr algn="ctr" defTabSz="539750"/>
                      <a:r>
                        <a:rPr lang="de-DE" sz="1400" dirty="0">
                          <a:latin typeface="Arial" panose="020B0604020202020204" pitchFamily="34" charset="0"/>
                          <a:cs typeface="Arial" panose="020B0604020202020204" pitchFamily="34" charset="0"/>
                        </a:rPr>
                        <a:t>Plan Nr.</a:t>
                      </a:r>
                    </a:p>
                    <a:p>
                      <a:endParaRPr lang="de-DE" sz="1600" dirty="0">
                        <a:latin typeface="Arial" panose="020B0604020202020204" pitchFamily="34" charset="0"/>
                        <a:cs typeface="Arial" panose="020B0604020202020204" pitchFamily="34" charset="0"/>
                      </a:endParaRPr>
                    </a:p>
                    <a:p>
                      <a:pPr algn="l"/>
                      <a:endParaRPr lang="de-DE" sz="1600" dirty="0">
                        <a:latin typeface="Arial" panose="020B0604020202020204" pitchFamily="34" charset="0"/>
                        <a:cs typeface="Arial" panose="020B0604020202020204" pitchFamily="34" charset="0"/>
                      </a:endParaRPr>
                    </a:p>
                    <a:p>
                      <a:pPr algn="l"/>
                      <a:r>
                        <a:rPr lang="de-DE" sz="1600" dirty="0">
                          <a:latin typeface="Arial" panose="020B0604020202020204" pitchFamily="34" charset="0"/>
                          <a:cs typeface="Arial" panose="020B0604020202020204" pitchFamily="34" charset="0"/>
                        </a:rPr>
                        <a:t>                        </a:t>
                      </a:r>
                    </a:p>
                  </a:txBody>
                  <a:tcPr marL="72000" marR="72000" marT="108000" marB="0">
                    <a:lnL w="3175" cap="flat" cmpd="sng" algn="ctr">
                      <a:solidFill>
                        <a:schemeClr val="tx1"/>
                      </a:solidFill>
                      <a:prstDash val="sysDash"/>
                      <a:round/>
                      <a:headEnd type="none" w="med" len="med"/>
                      <a:tailEnd type="none" w="med" len="med"/>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4167676"/>
                  </a:ext>
                </a:extLst>
              </a:tr>
              <a:tr h="589595">
                <a:tc vMerge="1">
                  <a:txBody>
                    <a:bodyPr/>
                    <a:lstStyle/>
                    <a:p>
                      <a:endParaRPr lang="de-DE"/>
                    </a:p>
                  </a:txBody>
                  <a:tcPr/>
                </a:tc>
                <a:tc>
                  <a:txBody>
                    <a:bodyPr/>
                    <a:lstStyle/>
                    <a:p>
                      <a:pPr marL="0" marR="0" lvl="0" indent="0" algn="ctr" defTabSz="685772" rtl="0" eaLnBrk="1" fontAlgn="auto" latinLnBrk="0" hangingPunct="1">
                        <a:lnSpc>
                          <a:spcPct val="100000"/>
                        </a:lnSpc>
                        <a:spcBef>
                          <a:spcPts val="0"/>
                        </a:spcBef>
                        <a:spcAft>
                          <a:spcPts val="0"/>
                        </a:spcAft>
                        <a:buClrTx/>
                        <a:buSzTx/>
                        <a:buFontTx/>
                        <a:buNone/>
                        <a:tabLst/>
                        <a:defRPr/>
                      </a:pPr>
                      <a:endParaRPr lang="de-DE" sz="1600" b="1" dirty="0">
                        <a:latin typeface="Arial" panose="020B0604020202020204" pitchFamily="34" charset="0"/>
                        <a:cs typeface="Arial" panose="020B0604020202020204" pitchFamily="34" charset="0"/>
                      </a:endParaRPr>
                    </a:p>
                  </a:txBody>
                  <a:tcPr marL="0" marR="0" marT="0" marB="0">
                    <a:lnL w="3175" cap="flat" cmpd="sng" algn="ctr">
                      <a:solidFill>
                        <a:schemeClr val="tx1"/>
                      </a:solidFill>
                      <a:prstDash val="sysDash"/>
                      <a:round/>
                      <a:headEnd type="none" w="med" len="med"/>
                      <a:tailEnd type="none" w="med" len="med"/>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vMerge="1">
                  <a:txBody>
                    <a:bodyPr/>
                    <a:lstStyle/>
                    <a:p>
                      <a:endParaRPr lang="de-DE"/>
                    </a:p>
                  </a:txBody>
                  <a:tcPr/>
                </a:tc>
                <a:extLst>
                  <a:ext uri="{0D108BD9-81ED-4DB2-BD59-A6C34878D82A}">
                    <a16:rowId xmlns:a16="http://schemas.microsoft.com/office/drawing/2014/main" val="2096076710"/>
                  </a:ext>
                </a:extLst>
              </a:tr>
            </a:tbl>
          </a:graphicData>
        </a:graphic>
      </p:graphicFrame>
      <p:sp>
        <p:nvSpPr>
          <p:cNvPr id="12" name="Textfeld 11">
            <a:extLst>
              <a:ext uri="{FF2B5EF4-FFF2-40B4-BE49-F238E27FC236}">
                <a16:creationId xmlns:a16="http://schemas.microsoft.com/office/drawing/2014/main" id="{EB894620-A378-4261-858C-BBE1BF004270}"/>
              </a:ext>
            </a:extLst>
          </p:cNvPr>
          <p:cNvSpPr txBox="1"/>
          <p:nvPr userDrawn="1"/>
        </p:nvSpPr>
        <p:spPr>
          <a:xfrm>
            <a:off x="6780642" y="10299528"/>
            <a:ext cx="406915" cy="123111"/>
          </a:xfrm>
          <a:prstGeom prst="rect">
            <a:avLst/>
          </a:prstGeom>
        </p:spPr>
        <p:txBody>
          <a:bodyPr wrap="square" lIns="72000" tIns="0" rIns="72000" bIns="0" rtlCol="0">
            <a:spAutoFit/>
          </a:bodyPr>
          <a:lstStyle/>
          <a:p>
            <a:pPr marL="0" marR="0" indent="0" algn="r" defTabSz="986849" rtl="0" eaLnBrk="1" fontAlgn="auto" latinLnBrk="0" hangingPunct="1">
              <a:lnSpc>
                <a:spcPct val="100000"/>
              </a:lnSpc>
              <a:spcBef>
                <a:spcPts val="0"/>
              </a:spcBef>
              <a:spcAft>
                <a:spcPts val="0"/>
              </a:spcAft>
              <a:buClrTx/>
              <a:buSzTx/>
              <a:buFont typeface="Arial" pitchFamily="34" charset="0"/>
              <a:buNone/>
              <a:tabLst/>
            </a:pPr>
            <a:fld id="{5FF8B11E-CC83-4727-9789-B5F979E336B9}" type="slidenum">
              <a:rPr kumimoji="0" lang="de-CH" sz="8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indent="0" algn="r" defTabSz="986849" rtl="0" eaLnBrk="1" fontAlgn="auto" latinLnBrk="0" hangingPunct="1">
                <a:lnSpc>
                  <a:spcPct val="100000"/>
                </a:lnSpc>
                <a:spcBef>
                  <a:spcPts val="0"/>
                </a:spcBef>
                <a:spcAft>
                  <a:spcPts val="0"/>
                </a:spcAft>
                <a:buClrTx/>
                <a:buSzTx/>
                <a:buFont typeface="Arial" pitchFamily="34" charset="0"/>
                <a:buNone/>
                <a:tabLst/>
              </a:pPr>
              <a:t>‹Nr.›</a:t>
            </a:fld>
            <a:endParaRPr kumimoji="0" lang="de-CH" sz="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6" name="Textplatzhalter 3">
            <a:extLst>
              <a:ext uri="{FF2B5EF4-FFF2-40B4-BE49-F238E27FC236}">
                <a16:creationId xmlns:a16="http://schemas.microsoft.com/office/drawing/2014/main" id="{24E185A2-3675-4741-BD1C-BE04976416E4}"/>
              </a:ext>
            </a:extLst>
          </p:cNvPr>
          <p:cNvSpPr>
            <a:spLocks noGrp="1"/>
          </p:cNvSpPr>
          <p:nvPr>
            <p:ph type="body" sz="quarter" idx="21" hasCustomPrompt="1"/>
          </p:nvPr>
        </p:nvSpPr>
        <p:spPr>
          <a:xfrm>
            <a:off x="1797145" y="717550"/>
            <a:ext cx="4581430" cy="595312"/>
          </a:xfrm>
          <a:prstGeom prst="rect">
            <a:avLst/>
          </a:prstGeom>
        </p:spPr>
        <p:txBody>
          <a:bodyPr lIns="36000" tIns="0" rIns="36000" bIns="0" anchor="ctr"/>
          <a:lstStyle>
            <a:lvl1pPr marL="0" indent="0" algn="ctr">
              <a:lnSpc>
                <a:spcPct val="100000"/>
              </a:lnSpc>
              <a:spcBef>
                <a:spcPts val="0"/>
              </a:spcBef>
              <a:buNone/>
              <a:defRPr sz="2000" b="1">
                <a:latin typeface="Arial" panose="020B0604020202020204" pitchFamily="34" charset="0"/>
                <a:cs typeface="Arial" panose="020B0604020202020204" pitchFamily="34" charset="0"/>
              </a:defRPr>
            </a:lvl1pPr>
          </a:lstStyle>
          <a:p>
            <a:pPr lvl="0"/>
            <a:r>
              <a:rPr lang="de-DE" dirty="0"/>
              <a:t>Titel</a:t>
            </a:r>
          </a:p>
        </p:txBody>
      </p:sp>
      <p:sp>
        <p:nvSpPr>
          <p:cNvPr id="17" name="Textplatzhalter 3">
            <a:extLst>
              <a:ext uri="{FF2B5EF4-FFF2-40B4-BE49-F238E27FC236}">
                <a16:creationId xmlns:a16="http://schemas.microsoft.com/office/drawing/2014/main" id="{D650C47A-79CD-4BD0-B4F1-EA73E425F843}"/>
              </a:ext>
            </a:extLst>
          </p:cNvPr>
          <p:cNvSpPr>
            <a:spLocks noGrp="1"/>
          </p:cNvSpPr>
          <p:nvPr>
            <p:ph type="body" sz="quarter" idx="26" hasCustomPrompt="1"/>
          </p:nvPr>
        </p:nvSpPr>
        <p:spPr>
          <a:xfrm>
            <a:off x="1797145" y="244257"/>
            <a:ext cx="4581430" cy="460766"/>
          </a:xfrm>
          <a:prstGeom prst="rect">
            <a:avLst/>
          </a:prstGeom>
        </p:spPr>
        <p:txBody>
          <a:bodyPr lIns="36000" tIns="0" rIns="36000" bIns="0" anchor="ctr"/>
          <a:lstStyle>
            <a:lvl1pPr marL="0" indent="0" algn="ctr">
              <a:buNone/>
              <a:defRPr sz="1400" b="1"/>
            </a:lvl1pPr>
          </a:lstStyle>
          <a:p>
            <a:pPr lvl="0"/>
            <a:r>
              <a:rPr lang="de-DE" dirty="0"/>
              <a:t>Titel</a:t>
            </a:r>
          </a:p>
        </p:txBody>
      </p:sp>
      <p:sp>
        <p:nvSpPr>
          <p:cNvPr id="14" name="Titel 1">
            <a:extLst>
              <a:ext uri="{FF2B5EF4-FFF2-40B4-BE49-F238E27FC236}">
                <a16:creationId xmlns:a16="http://schemas.microsoft.com/office/drawing/2014/main" id="{A3851004-7706-4E3B-A84B-B4DAA6A7E526}"/>
              </a:ext>
            </a:extLst>
          </p:cNvPr>
          <p:cNvSpPr>
            <a:spLocks noGrp="1"/>
          </p:cNvSpPr>
          <p:nvPr>
            <p:ph type="title" hasCustomPrompt="1"/>
          </p:nvPr>
        </p:nvSpPr>
        <p:spPr>
          <a:xfrm>
            <a:off x="6378575" y="717550"/>
            <a:ext cx="965200" cy="595312"/>
          </a:xfrm>
          <a:prstGeom prst="rect">
            <a:avLst/>
          </a:prstGeom>
        </p:spPr>
        <p:txBody>
          <a:bodyPr lIns="0" tIns="0" rIns="0" bIns="0" anchor="ctr"/>
          <a:lstStyle>
            <a:lvl1pPr algn="ctr">
              <a:defRPr lang="de-DE" sz="2400" b="1" dirty="0">
                <a:latin typeface="Arial" panose="020B0604020202020204" pitchFamily="34" charset="0"/>
                <a:ea typeface="Open Sans" panose="020B0606030504020204" pitchFamily="34" charset="0"/>
                <a:cs typeface="Arial" panose="020B0604020202020204" pitchFamily="34" charset="0"/>
              </a:defRPr>
            </a:lvl1pPr>
          </a:lstStyle>
          <a:p>
            <a:pPr marL="0" lvl="0" indent="0">
              <a:spcBef>
                <a:spcPts val="827"/>
              </a:spcBef>
              <a:buFontTx/>
            </a:pPr>
            <a:r>
              <a:rPr lang="de-DE" dirty="0"/>
              <a:t>Nr.</a:t>
            </a:r>
          </a:p>
        </p:txBody>
      </p:sp>
      <p:sp>
        <p:nvSpPr>
          <p:cNvPr id="2" name="Textplatzhalter 3">
            <a:extLst>
              <a:ext uri="{FF2B5EF4-FFF2-40B4-BE49-F238E27FC236}">
                <a16:creationId xmlns:a16="http://schemas.microsoft.com/office/drawing/2014/main" id="{8A3A99C7-C57F-C8FE-D404-C2EB601F4A12}"/>
              </a:ext>
            </a:extLst>
          </p:cNvPr>
          <p:cNvSpPr>
            <a:spLocks noGrp="1"/>
          </p:cNvSpPr>
          <p:nvPr>
            <p:ph type="body" sz="quarter" idx="32" hasCustomPrompt="1"/>
          </p:nvPr>
        </p:nvSpPr>
        <p:spPr>
          <a:xfrm>
            <a:off x="2245783" y="10267603"/>
            <a:ext cx="4063577" cy="186961"/>
          </a:xfrm>
          <a:prstGeom prst="rect">
            <a:avLst/>
          </a:prstGeom>
          <a:ln>
            <a:noFill/>
          </a:ln>
        </p:spPr>
        <p:txBody>
          <a:bodyPr lIns="36000" tIns="0" rIns="72000" bIns="0" anchor="t">
            <a:noAutofit/>
          </a:bodyPr>
          <a:lstStyle>
            <a:lvl1pPr algn="l">
              <a:lnSpc>
                <a:spcPct val="100000"/>
              </a:lnSpc>
              <a:spcBef>
                <a:spcPts val="0"/>
              </a:spcBef>
              <a:buNone/>
              <a:defRPr sz="800" b="0">
                <a:latin typeface="Arial" panose="020B0604020202020204" pitchFamily="34" charset="0"/>
                <a:cs typeface="Arial" panose="020B0604020202020204" pitchFamily="34" charset="0"/>
              </a:defRPr>
            </a:lvl1pPr>
          </a:lstStyle>
          <a:p>
            <a:pPr lvl="0"/>
            <a:r>
              <a:rPr lang="de-DE" dirty="0"/>
              <a:t>*</a:t>
            </a:r>
          </a:p>
        </p:txBody>
      </p:sp>
      <p:sp>
        <p:nvSpPr>
          <p:cNvPr id="3" name="Datumsplatzhalter 6">
            <a:extLst>
              <a:ext uri="{FF2B5EF4-FFF2-40B4-BE49-F238E27FC236}">
                <a16:creationId xmlns:a16="http://schemas.microsoft.com/office/drawing/2014/main" id="{7DC22820-7047-A152-E864-B09FDB314495}"/>
              </a:ext>
            </a:extLst>
          </p:cNvPr>
          <p:cNvSpPr>
            <a:spLocks noGrp="1"/>
          </p:cNvSpPr>
          <p:nvPr>
            <p:ph type="dt" sz="half" idx="10"/>
          </p:nvPr>
        </p:nvSpPr>
        <p:spPr>
          <a:xfrm>
            <a:off x="1029435" y="10271083"/>
            <a:ext cx="745066" cy="180000"/>
          </a:xfrm>
          <a:prstGeom prst="rect">
            <a:avLst/>
          </a:prstGeom>
        </p:spPr>
        <p:txBody>
          <a:bodyPr tIns="0" bIns="0" anchor="ctr"/>
          <a:lstStyle>
            <a:lvl1pPr>
              <a:defRPr sz="800" b="1">
                <a:solidFill>
                  <a:schemeClr val="tx1"/>
                </a:solidFill>
                <a:latin typeface="Arial" panose="020B0604020202020204" pitchFamily="34" charset="0"/>
                <a:cs typeface="Arial" panose="020B0604020202020204" pitchFamily="34" charset="0"/>
              </a:defRPr>
            </a:lvl1pPr>
          </a:lstStyle>
          <a:p>
            <a:r>
              <a:rPr lang="de-DE" dirty="0"/>
              <a:t>17.11.2023</a:t>
            </a:r>
          </a:p>
        </p:txBody>
      </p:sp>
      <p:graphicFrame>
        <p:nvGraphicFramePr>
          <p:cNvPr id="4" name="Tabelle 3">
            <a:extLst>
              <a:ext uri="{FF2B5EF4-FFF2-40B4-BE49-F238E27FC236}">
                <a16:creationId xmlns:a16="http://schemas.microsoft.com/office/drawing/2014/main" id="{393F19C1-0FF0-AC7D-0633-ABE9A7774080}"/>
              </a:ext>
            </a:extLst>
          </p:cNvPr>
          <p:cNvGraphicFramePr>
            <a:graphicFrameLocks noGrp="1"/>
          </p:cNvGraphicFramePr>
          <p:nvPr userDrawn="1">
            <p:extLst>
              <p:ext uri="{D42A27DB-BD31-4B8C-83A1-F6EECF244321}">
                <p14:modId xmlns:p14="http://schemas.microsoft.com/office/powerpoint/2010/main" val="3909467781"/>
              </p:ext>
            </p:extLst>
          </p:nvPr>
        </p:nvGraphicFramePr>
        <p:xfrm>
          <a:off x="501259" y="9899586"/>
          <a:ext cx="6842516" cy="304800"/>
        </p:xfrm>
        <a:graphic>
          <a:graphicData uri="http://schemas.openxmlformats.org/drawingml/2006/table">
            <a:tbl>
              <a:tblPr firstRow="1" bandRow="1">
                <a:tableStyleId>{5C22544A-7EE6-4342-B048-85BDC9FD1C3A}</a:tableStyleId>
              </a:tblPr>
              <a:tblGrid>
                <a:gridCol w="1710629">
                  <a:extLst>
                    <a:ext uri="{9D8B030D-6E8A-4147-A177-3AD203B41FA5}">
                      <a16:colId xmlns:a16="http://schemas.microsoft.com/office/drawing/2014/main" val="3286664494"/>
                    </a:ext>
                  </a:extLst>
                </a:gridCol>
                <a:gridCol w="1710629">
                  <a:extLst>
                    <a:ext uri="{9D8B030D-6E8A-4147-A177-3AD203B41FA5}">
                      <a16:colId xmlns:a16="http://schemas.microsoft.com/office/drawing/2014/main" val="3071476558"/>
                    </a:ext>
                  </a:extLst>
                </a:gridCol>
                <a:gridCol w="1710629">
                  <a:extLst>
                    <a:ext uri="{9D8B030D-6E8A-4147-A177-3AD203B41FA5}">
                      <a16:colId xmlns:a16="http://schemas.microsoft.com/office/drawing/2014/main" val="1196170027"/>
                    </a:ext>
                  </a:extLst>
                </a:gridCol>
                <a:gridCol w="1710629">
                  <a:extLst>
                    <a:ext uri="{9D8B030D-6E8A-4147-A177-3AD203B41FA5}">
                      <a16:colId xmlns:a16="http://schemas.microsoft.com/office/drawing/2014/main" val="534375028"/>
                    </a:ext>
                  </a:extLst>
                </a:gridCol>
              </a:tblGrid>
              <a:tr h="288000">
                <a:tc>
                  <a:txBody>
                    <a:bodyPr/>
                    <a:lstStyle/>
                    <a:p>
                      <a:pPr algn="ctr"/>
                      <a:r>
                        <a:rPr lang="de-DE" sz="1400" dirty="0">
                          <a:solidFill>
                            <a:schemeClr val="tx1"/>
                          </a:solidFill>
                        </a:rPr>
                        <a:t>Monitoring</a:t>
                      </a:r>
                      <a:endParaRPr lang="de-CH" sz="1400" dirty="0">
                        <a:solidFill>
                          <a:schemeClr val="tx1"/>
                        </a:solidFill>
                      </a:endParaRPr>
                    </a:p>
                  </a:txBody>
                  <a:tcPr anchor="ctr">
                    <a:solidFill>
                      <a:srgbClr val="00FF00"/>
                    </a:solidFill>
                  </a:tcPr>
                </a:tc>
                <a:tc>
                  <a:txBody>
                    <a:bodyPr/>
                    <a:lstStyle/>
                    <a:p>
                      <a:pPr algn="ctr"/>
                      <a:r>
                        <a:rPr lang="de-DE" sz="1400" dirty="0">
                          <a:solidFill>
                            <a:schemeClr val="tx1"/>
                          </a:solidFill>
                        </a:rPr>
                        <a:t>Warnphase</a:t>
                      </a:r>
                      <a:endParaRPr lang="de-CH" sz="1400" dirty="0">
                        <a:solidFill>
                          <a:schemeClr val="tx1"/>
                        </a:solidFill>
                      </a:endParaRPr>
                    </a:p>
                  </a:txBody>
                  <a:tcPr anchor="ctr">
                    <a:solidFill>
                      <a:srgbClr val="FFFF00"/>
                    </a:solidFill>
                  </a:tcPr>
                </a:tc>
                <a:tc>
                  <a:txBody>
                    <a:bodyPr/>
                    <a:lstStyle/>
                    <a:p>
                      <a:pPr algn="ctr"/>
                      <a:r>
                        <a:rPr lang="de-DE" sz="1400" dirty="0">
                          <a:solidFill>
                            <a:schemeClr val="tx1"/>
                          </a:solidFill>
                        </a:rPr>
                        <a:t>Kontrollphase</a:t>
                      </a:r>
                      <a:endParaRPr lang="de-CH" sz="1400" dirty="0">
                        <a:solidFill>
                          <a:schemeClr val="tx1"/>
                        </a:solidFill>
                      </a:endParaRPr>
                    </a:p>
                  </a:txBody>
                  <a:tcPr anchor="ctr">
                    <a:solidFill>
                      <a:srgbClr val="FFC000"/>
                    </a:solidFill>
                  </a:tcPr>
                </a:tc>
                <a:tc>
                  <a:txBody>
                    <a:bodyPr/>
                    <a:lstStyle/>
                    <a:p>
                      <a:pPr algn="ctr"/>
                      <a:r>
                        <a:rPr lang="de-DE" sz="1400" dirty="0"/>
                        <a:t>Abwehrphase </a:t>
                      </a:r>
                      <a:endParaRPr lang="de-CH" sz="1400" dirty="0"/>
                    </a:p>
                  </a:txBody>
                  <a:tcPr anchor="ctr">
                    <a:solidFill>
                      <a:srgbClr val="FF0000"/>
                    </a:solidFill>
                  </a:tcPr>
                </a:tc>
                <a:extLst>
                  <a:ext uri="{0D108BD9-81ED-4DB2-BD59-A6C34878D82A}">
                    <a16:rowId xmlns:a16="http://schemas.microsoft.com/office/drawing/2014/main" val="3024312822"/>
                  </a:ext>
                </a:extLst>
              </a:tr>
            </a:tbl>
          </a:graphicData>
        </a:graphic>
      </p:graphicFrame>
      <p:graphicFrame>
        <p:nvGraphicFramePr>
          <p:cNvPr id="5" name="Tabelle 4">
            <a:extLst>
              <a:ext uri="{FF2B5EF4-FFF2-40B4-BE49-F238E27FC236}">
                <a16:creationId xmlns:a16="http://schemas.microsoft.com/office/drawing/2014/main" id="{7A633BDA-10AB-A84B-0B70-FCB8E8E9C441}"/>
              </a:ext>
            </a:extLst>
          </p:cNvPr>
          <p:cNvGraphicFramePr>
            <a:graphicFrameLocks noGrp="1"/>
          </p:cNvGraphicFramePr>
          <p:nvPr userDrawn="1">
            <p:extLst>
              <p:ext uri="{D42A27DB-BD31-4B8C-83A1-F6EECF244321}">
                <p14:modId xmlns:p14="http://schemas.microsoft.com/office/powerpoint/2010/main" val="122679215"/>
              </p:ext>
            </p:extLst>
          </p:nvPr>
        </p:nvGraphicFramePr>
        <p:xfrm>
          <a:off x="508000" y="1528763"/>
          <a:ext cx="6831012" cy="8302508"/>
        </p:xfrm>
        <a:graphic>
          <a:graphicData uri="http://schemas.openxmlformats.org/drawingml/2006/table">
            <a:tbl>
              <a:tblPr firstRow="1" bandRow="1">
                <a:tableStyleId>{5940675A-B579-460E-94D1-54222C63F5DA}</a:tableStyleId>
              </a:tblPr>
              <a:tblGrid>
                <a:gridCol w="1507052">
                  <a:extLst>
                    <a:ext uri="{9D8B030D-6E8A-4147-A177-3AD203B41FA5}">
                      <a16:colId xmlns:a16="http://schemas.microsoft.com/office/drawing/2014/main" val="746418623"/>
                    </a:ext>
                  </a:extLst>
                </a:gridCol>
                <a:gridCol w="1330990">
                  <a:extLst>
                    <a:ext uri="{9D8B030D-6E8A-4147-A177-3AD203B41FA5}">
                      <a16:colId xmlns:a16="http://schemas.microsoft.com/office/drawing/2014/main" val="1527704495"/>
                    </a:ext>
                  </a:extLst>
                </a:gridCol>
                <a:gridCol w="1330990">
                  <a:extLst>
                    <a:ext uri="{9D8B030D-6E8A-4147-A177-3AD203B41FA5}">
                      <a16:colId xmlns:a16="http://schemas.microsoft.com/office/drawing/2014/main" val="3534835302"/>
                    </a:ext>
                  </a:extLst>
                </a:gridCol>
                <a:gridCol w="1330990">
                  <a:extLst>
                    <a:ext uri="{9D8B030D-6E8A-4147-A177-3AD203B41FA5}">
                      <a16:colId xmlns:a16="http://schemas.microsoft.com/office/drawing/2014/main" val="2425188467"/>
                    </a:ext>
                  </a:extLst>
                </a:gridCol>
                <a:gridCol w="1330990">
                  <a:extLst>
                    <a:ext uri="{9D8B030D-6E8A-4147-A177-3AD203B41FA5}">
                      <a16:colId xmlns:a16="http://schemas.microsoft.com/office/drawing/2014/main" val="3777373055"/>
                    </a:ext>
                  </a:extLst>
                </a:gridCol>
              </a:tblGrid>
              <a:tr h="504000">
                <a:tc>
                  <a:txBody>
                    <a:bodyPr/>
                    <a:lstStyle/>
                    <a:p>
                      <a:pPr algn="ctr"/>
                      <a:r>
                        <a:rPr lang="de-DE" sz="1400" b="1" dirty="0"/>
                        <a:t>Warnlage </a:t>
                      </a:r>
                    </a:p>
                    <a:p>
                      <a:pPr algn="ctr"/>
                      <a:r>
                        <a:rPr lang="de-DE" sz="1400" b="1" dirty="0"/>
                        <a:t>oder Lage</a:t>
                      </a:r>
                      <a:endParaRPr lang="de-CH" sz="1400" b="1" dirty="0"/>
                    </a:p>
                  </a:txBody>
                  <a:tcPr marL="36000" marR="36000" marT="36000" marB="36000" anchor="ctr">
                    <a:solidFill>
                      <a:srgbClr val="D9D9D9"/>
                    </a:solidFill>
                  </a:tcPr>
                </a:tc>
                <a:tc>
                  <a:txBody>
                    <a:bodyPr/>
                    <a:lstStyle/>
                    <a:p>
                      <a:pPr algn="ctr"/>
                      <a:r>
                        <a:rPr lang="de-DE" sz="1400" b="1" dirty="0"/>
                        <a:t>Ortspolizei-behörde </a:t>
                      </a:r>
                      <a:endParaRPr lang="de-CH" sz="1400" b="1" dirty="0"/>
                    </a:p>
                  </a:txBody>
                  <a:tcPr marL="36000" marR="36000" marT="36000" marB="36000" anchor="ctr">
                    <a:solidFill>
                      <a:srgbClr val="D9D9D9"/>
                    </a:solidFill>
                  </a:tcPr>
                </a:tc>
                <a:tc>
                  <a:txBody>
                    <a:bodyPr/>
                    <a:lstStyle/>
                    <a:p>
                      <a:pPr algn="ctr"/>
                      <a:r>
                        <a:rPr lang="de-DE" sz="1400" b="1" dirty="0"/>
                        <a:t>Bauhof</a:t>
                      </a:r>
                      <a:endParaRPr lang="de-CH" sz="1400" b="1" dirty="0"/>
                    </a:p>
                  </a:txBody>
                  <a:tcPr marL="36000" marR="36000" marT="36000" marB="36000" anchor="ctr">
                    <a:solidFill>
                      <a:srgbClr val="D9D9D9"/>
                    </a:solidFill>
                  </a:tcPr>
                </a:tc>
                <a:tc>
                  <a:txBody>
                    <a:bodyPr/>
                    <a:lstStyle/>
                    <a:p>
                      <a:pPr algn="ctr"/>
                      <a:r>
                        <a:rPr lang="de-DE" sz="1400" b="1" dirty="0"/>
                        <a:t>Feuerwehr</a:t>
                      </a:r>
                      <a:endParaRPr lang="de-CH" sz="1400" b="1" dirty="0"/>
                    </a:p>
                  </a:txBody>
                  <a:tcPr marL="36000" marR="36000" marT="36000" marB="36000" anchor="ctr">
                    <a:solidFill>
                      <a:srgbClr val="D9D9D9"/>
                    </a:solidFill>
                  </a:tcPr>
                </a:tc>
                <a:tc>
                  <a:txBody>
                    <a:bodyPr/>
                    <a:lstStyle/>
                    <a:p>
                      <a:pPr algn="ctr"/>
                      <a:r>
                        <a:rPr lang="de-DE" sz="1400" b="1" dirty="0"/>
                        <a:t>Weitere</a:t>
                      </a:r>
                      <a:endParaRPr lang="de-CH" sz="1400" b="1" dirty="0"/>
                    </a:p>
                  </a:txBody>
                  <a:tcPr marL="36000" marR="36000" marT="36000" marB="36000" anchor="ctr">
                    <a:solidFill>
                      <a:srgbClr val="D9D9D9"/>
                    </a:solidFill>
                  </a:tcPr>
                </a:tc>
                <a:extLst>
                  <a:ext uri="{0D108BD9-81ED-4DB2-BD59-A6C34878D82A}">
                    <a16:rowId xmlns:a16="http://schemas.microsoft.com/office/drawing/2014/main" val="1322311078"/>
                  </a:ext>
                </a:extLst>
              </a:tr>
              <a:tr h="7798508">
                <a:tc>
                  <a:txBody>
                    <a:bodyPr/>
                    <a:lstStyle/>
                    <a:p>
                      <a:pPr algn="ctr"/>
                      <a:endParaRPr lang="de-CH" b="1" dirty="0"/>
                    </a:p>
                  </a:txBody>
                  <a:tcPr anchor="ctr"/>
                </a:tc>
                <a:tc>
                  <a:txBody>
                    <a:bodyPr/>
                    <a:lstStyle/>
                    <a:p>
                      <a:pPr algn="ctr"/>
                      <a:endParaRPr lang="de-CH" b="1" dirty="0"/>
                    </a:p>
                  </a:txBody>
                  <a:tcPr anchor="ctr">
                    <a:solidFill>
                      <a:schemeClr val="bg1">
                        <a:lumMod val="95000"/>
                      </a:schemeClr>
                    </a:solidFill>
                  </a:tcPr>
                </a:tc>
                <a:tc>
                  <a:txBody>
                    <a:bodyPr/>
                    <a:lstStyle/>
                    <a:p>
                      <a:pPr algn="ctr"/>
                      <a:endParaRPr lang="de-CH" b="1" dirty="0"/>
                    </a:p>
                  </a:txBody>
                  <a:tcPr anchor="ctr">
                    <a:solidFill>
                      <a:srgbClr val="FFFFFF"/>
                    </a:solidFill>
                  </a:tcPr>
                </a:tc>
                <a:tc>
                  <a:txBody>
                    <a:bodyPr/>
                    <a:lstStyle/>
                    <a:p>
                      <a:pPr algn="ctr"/>
                      <a:endParaRPr lang="de-CH" b="1" dirty="0"/>
                    </a:p>
                  </a:txBody>
                  <a:tcPr anchor="ctr">
                    <a:solidFill>
                      <a:srgbClr val="F2F2F2"/>
                    </a:solidFill>
                  </a:tcPr>
                </a:tc>
                <a:tc>
                  <a:txBody>
                    <a:bodyPr/>
                    <a:lstStyle/>
                    <a:p>
                      <a:pPr algn="ctr"/>
                      <a:endParaRPr lang="de-CH" b="1" dirty="0"/>
                    </a:p>
                  </a:txBody>
                  <a:tcPr anchor="ctr">
                    <a:solidFill>
                      <a:srgbClr val="FFFFFF"/>
                    </a:solidFill>
                  </a:tcPr>
                </a:tc>
                <a:extLst>
                  <a:ext uri="{0D108BD9-81ED-4DB2-BD59-A6C34878D82A}">
                    <a16:rowId xmlns:a16="http://schemas.microsoft.com/office/drawing/2014/main" val="446807130"/>
                  </a:ext>
                </a:extLst>
              </a:tr>
            </a:tbl>
          </a:graphicData>
        </a:graphic>
      </p:graphicFrame>
    </p:spTree>
    <p:extLst>
      <p:ext uri="{BB962C8B-B14F-4D97-AF65-F5344CB8AC3E}">
        <p14:creationId xmlns:p14="http://schemas.microsoft.com/office/powerpoint/2010/main" val="1437093902"/>
      </p:ext>
    </p:extLst>
  </p:cSld>
  <p:clrMapOvr>
    <a:masterClrMapping/>
  </p:clrMapOvr>
  <p:extLst>
    <p:ext uri="{DCECCB84-F9BA-43D5-87BE-67443E8EF086}">
      <p15:sldGuideLst xmlns:p15="http://schemas.microsoft.com/office/powerpoint/2012/main">
        <p15:guide id="1" orient="horz" pos="147">
          <p15:clr>
            <a:srgbClr val="FBAE40"/>
          </p15:clr>
        </p15:guide>
        <p15:guide id="2" pos="4626">
          <p15:clr>
            <a:srgbClr val="FBAE40"/>
          </p15:clr>
        </p15:guide>
        <p15:guide id="3" pos="317">
          <p15:clr>
            <a:srgbClr val="FBAE40"/>
          </p15:clr>
        </p15:guide>
        <p15:guide id="4" pos="2381">
          <p15:clr>
            <a:srgbClr val="FBAE40"/>
          </p15:clr>
        </p15:guide>
        <p15:guide id="5" orient="horz" pos="827">
          <p15:clr>
            <a:srgbClr val="FBAE40"/>
          </p15:clr>
        </p15:guide>
        <p15:guide id="6" orient="horz" pos="6461">
          <p15:clr>
            <a:srgbClr val="FBAE40"/>
          </p15:clr>
        </p15:guide>
        <p15:guide id="8" orient="horz" pos="6588">
          <p15:clr>
            <a:srgbClr val="FBAE40"/>
          </p15:clr>
        </p15:guide>
        <p15:guide id="9" orient="horz" pos="9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2436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623631"/>
      </p:ext>
    </p:extLst>
  </p:cSld>
  <p:clrMap bg1="lt1" tx1="dk1" bg2="lt2" tx2="dk2" accent1="accent1" accent2="accent2" accent3="accent3" accent4="accent4" accent5="accent5" accent6="accent6" hlink="hlink" folHlink="folHlink"/>
  <p:sldLayoutIdLst>
    <p:sldLayoutId id="2147483693" r:id="rId1"/>
    <p:sldLayoutId id="2147483714" r:id="rId2"/>
    <p:sldLayoutId id="2147483694" r:id="rId3"/>
    <p:sldLayoutId id="2147483715" r:id="rId4"/>
  </p:sldLayoutIdLst>
  <p:hf sldNum="0" hdr="0" ftr="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367" userDrawn="1">
          <p15:clr>
            <a:srgbClr val="F26B43"/>
          </p15:clr>
        </p15:guide>
        <p15:guide id="2" pos="238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slide" Target="slide2.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43.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10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4" Type="http://schemas.openxmlformats.org/officeDocument/2006/relationships/slide" Target="slide97.xml"/></Relationships>
</file>

<file path=ppt/slides/_rels/slide101.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slide" Target="slide103.xml"/><Relationship Id="rId1" Type="http://schemas.openxmlformats.org/officeDocument/2006/relationships/slideLayout" Target="../slideLayouts/slideLayout1.xml"/><Relationship Id="rId5" Type="http://schemas.openxmlformats.org/officeDocument/2006/relationships/slide" Target="slide29.xml"/><Relationship Id="rId4" Type="http://schemas.openxmlformats.org/officeDocument/2006/relationships/slide" Target="slide42.xml"/></Relationships>
</file>

<file path=ppt/slides/_rels/slide102.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slide" Target="slide41.xml"/><Relationship Id="rId1" Type="http://schemas.openxmlformats.org/officeDocument/2006/relationships/slideLayout" Target="../slideLayouts/slideLayout1.xml"/><Relationship Id="rId6" Type="http://schemas.openxmlformats.org/officeDocument/2006/relationships/slide" Target="slide29.xml"/><Relationship Id="rId5" Type="http://schemas.openxmlformats.org/officeDocument/2006/relationships/slide" Target="slide42.xml"/><Relationship Id="rId4" Type="http://schemas.openxmlformats.org/officeDocument/2006/relationships/slide" Target="slide64.xml"/></Relationships>
</file>

<file path=ppt/slides/_rels/slide10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slide" Target="slide14.xml"/><Relationship Id="rId7" Type="http://schemas.openxmlformats.org/officeDocument/2006/relationships/slide" Target="slide16.xml"/><Relationship Id="rId2" Type="http://schemas.openxmlformats.org/officeDocument/2006/relationships/slide" Target="slide13.xml"/><Relationship Id="rId1" Type="http://schemas.openxmlformats.org/officeDocument/2006/relationships/slideLayout" Target="../slideLayouts/slideLayout2.xml"/><Relationship Id="rId6" Type="http://schemas.openxmlformats.org/officeDocument/2006/relationships/slide" Target="slide18.xml"/><Relationship Id="rId11" Type="http://schemas.openxmlformats.org/officeDocument/2006/relationships/slide" Target="slide11.xml"/><Relationship Id="rId5" Type="http://schemas.openxmlformats.org/officeDocument/2006/relationships/slide" Target="slide17.xml"/><Relationship Id="rId10" Type="http://schemas.openxmlformats.org/officeDocument/2006/relationships/slide" Target="slide20.xml"/><Relationship Id="rId4" Type="http://schemas.openxmlformats.org/officeDocument/2006/relationships/slide" Target="slide15.xml"/><Relationship Id="rId9" Type="http://schemas.openxmlformats.org/officeDocument/2006/relationships/slide" Target="slide19.xml"/></Relationships>
</file>

<file path=ppt/slides/_rels/slide1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17.xml"/><Relationship Id="rId1" Type="http://schemas.openxmlformats.org/officeDocument/2006/relationships/slideLayout" Target="../slideLayouts/slideLayout2.xml"/><Relationship Id="rId4" Type="http://schemas.openxmlformats.org/officeDocument/2006/relationships/slide" Target="slide22.xml"/></Relationships>
</file>

<file path=ppt/slides/_rels/slide2.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2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8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2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2.xml"/><Relationship Id="rId1" Type="http://schemas.openxmlformats.org/officeDocument/2006/relationships/slideLayout" Target="../slideLayouts/slideLayout3.xml"/><Relationship Id="rId5" Type="http://schemas.openxmlformats.org/officeDocument/2006/relationships/slide" Target="slide3.xml"/><Relationship Id="rId4" Type="http://schemas.openxmlformats.org/officeDocument/2006/relationships/slide" Target="slide84.xml"/></Relationships>
</file>

<file path=ppt/slides/_rels/slide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slide" Target="slide64.xml"/><Relationship Id="rId1" Type="http://schemas.openxmlformats.org/officeDocument/2006/relationships/slideLayout" Target="../slideLayouts/slideLayout1.xml"/><Relationship Id="rId4" Type="http://schemas.openxmlformats.org/officeDocument/2006/relationships/slide" Target="slide42.xml"/></Relationships>
</file>

<file path=ppt/slides/_rels/slide29.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46.xml"/><Relationship Id="rId7" Type="http://schemas.openxmlformats.org/officeDocument/2006/relationships/slide" Target="slide43.xml"/><Relationship Id="rId2" Type="http://schemas.openxmlformats.org/officeDocument/2006/relationships/slide" Target="slide31.xml"/><Relationship Id="rId1" Type="http://schemas.openxmlformats.org/officeDocument/2006/relationships/slideLayout" Target="../slideLayouts/slideLayout1.xml"/><Relationship Id="rId6" Type="http://schemas.openxmlformats.org/officeDocument/2006/relationships/slide" Target="slide29.xml"/><Relationship Id="rId11" Type="http://schemas.openxmlformats.org/officeDocument/2006/relationships/slide" Target="slide101.xml"/><Relationship Id="rId5" Type="http://schemas.openxmlformats.org/officeDocument/2006/relationships/slide" Target="slide42.xml"/><Relationship Id="rId10" Type="http://schemas.openxmlformats.org/officeDocument/2006/relationships/slide" Target="slide96.xml"/><Relationship Id="rId4" Type="http://schemas.openxmlformats.org/officeDocument/2006/relationships/slide" Target="slide64.xml"/><Relationship Id="rId9" Type="http://schemas.openxmlformats.org/officeDocument/2006/relationships/slide" Target="slide30.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slide" Target="slide22.xml"/><Relationship Id="rId4" Type="http://schemas.openxmlformats.org/officeDocument/2006/relationships/slide" Target="slide11.xml"/></Relationships>
</file>

<file path=ppt/slides/_rels/slide30.xml.rels><?xml version="1.0" encoding="UTF-8" standalone="yes"?>
<Relationships xmlns="http://schemas.openxmlformats.org/package/2006/relationships"><Relationship Id="rId8" Type="http://schemas.openxmlformats.org/officeDocument/2006/relationships/slide" Target="slide81.xml"/><Relationship Id="rId13" Type="http://schemas.openxmlformats.org/officeDocument/2006/relationships/slide" Target="slide94.xml"/><Relationship Id="rId3" Type="http://schemas.openxmlformats.org/officeDocument/2006/relationships/slide" Target="slide42.xml"/><Relationship Id="rId7" Type="http://schemas.openxmlformats.org/officeDocument/2006/relationships/slide" Target="slide72.xml"/><Relationship Id="rId12" Type="http://schemas.openxmlformats.org/officeDocument/2006/relationships/slide" Target="slide92.xml"/><Relationship Id="rId2" Type="http://schemas.openxmlformats.org/officeDocument/2006/relationships/slide" Target="slide41.xml"/><Relationship Id="rId1" Type="http://schemas.openxmlformats.org/officeDocument/2006/relationships/slideLayout" Target="../slideLayouts/slideLayout1.xml"/><Relationship Id="rId6" Type="http://schemas.openxmlformats.org/officeDocument/2006/relationships/slide" Target="slide64.xml"/><Relationship Id="rId11" Type="http://schemas.openxmlformats.org/officeDocument/2006/relationships/slide" Target="slide88.xml"/><Relationship Id="rId5" Type="http://schemas.openxmlformats.org/officeDocument/2006/relationships/slide" Target="slide46.xml"/><Relationship Id="rId15" Type="http://schemas.openxmlformats.org/officeDocument/2006/relationships/slide" Target="slide31.xml"/><Relationship Id="rId10" Type="http://schemas.openxmlformats.org/officeDocument/2006/relationships/slide" Target="slide85.xml"/><Relationship Id="rId4" Type="http://schemas.openxmlformats.org/officeDocument/2006/relationships/slide" Target="slide45.xml"/><Relationship Id="rId9" Type="http://schemas.openxmlformats.org/officeDocument/2006/relationships/slide" Target="slide83.xml"/><Relationship Id="rId14" Type="http://schemas.openxmlformats.org/officeDocument/2006/relationships/slide" Target="slide96.xml"/></Relationships>
</file>

<file path=ppt/slides/_rels/slide31.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 Target="slide33.xml"/><Relationship Id="rId7" Type="http://schemas.openxmlformats.org/officeDocument/2006/relationships/slide" Target="slide36.xml"/><Relationship Id="rId2" Type="http://schemas.openxmlformats.org/officeDocument/2006/relationships/slide" Target="slide34.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30.xml"/><Relationship Id="rId5" Type="http://schemas.openxmlformats.org/officeDocument/2006/relationships/slide" Target="slide35.xml"/><Relationship Id="rId10" Type="http://schemas.openxmlformats.org/officeDocument/2006/relationships/slide" Target="slide29.xml"/><Relationship Id="rId4" Type="http://schemas.openxmlformats.org/officeDocument/2006/relationships/slide" Target="slide32.xml"/><Relationship Id="rId9" Type="http://schemas.openxmlformats.org/officeDocument/2006/relationships/slide" Target="slide42.xml"/></Relationships>
</file>

<file path=ppt/slides/_rels/slide32.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hyperlink" Target="mailto:brauner@brauner.org" TargetMode="External"/><Relationship Id="rId1" Type="http://schemas.openxmlformats.org/officeDocument/2006/relationships/slideLayout" Target="../slideLayouts/slideLayout1.xml"/><Relationship Id="rId5" Type="http://schemas.openxmlformats.org/officeDocument/2006/relationships/slide" Target="slide31.xml"/><Relationship Id="rId4" Type="http://schemas.openxmlformats.org/officeDocument/2006/relationships/slide" Target="slide29.xml"/></Relationships>
</file>

<file path=ppt/slides/_rels/slide33.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4" Type="http://schemas.openxmlformats.org/officeDocument/2006/relationships/slide" Target="slide31.xml"/></Relationships>
</file>

<file path=ppt/slides/_rels/slide34.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4" Type="http://schemas.openxmlformats.org/officeDocument/2006/relationships/slide" Target="slide31.xml"/></Relationships>
</file>

<file path=ppt/slides/_rels/slide35.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4" Type="http://schemas.openxmlformats.org/officeDocument/2006/relationships/slide" Target="slide31.xml"/></Relationships>
</file>

<file path=ppt/slides/_rels/slide36.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4" Type="http://schemas.openxmlformats.org/officeDocument/2006/relationships/slide" Target="slide31.xml"/></Relationships>
</file>

<file path=ppt/slides/_rels/slide37.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4" Type="http://schemas.openxmlformats.org/officeDocument/2006/relationships/slide" Target="slide31.xml"/></Relationships>
</file>

<file path=ppt/slides/_rels/slide3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4" Type="http://schemas.openxmlformats.org/officeDocument/2006/relationships/slide" Target="slide31.xml"/></Relationships>
</file>

<file path=ppt/slides/_rels/slide39.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slide" Target="slide31.xml"/><Relationship Id="rId1" Type="http://schemas.openxmlformats.org/officeDocument/2006/relationships/slideLayout" Target="../slideLayouts/slideLayout1.xml"/><Relationship Id="rId6" Type="http://schemas.openxmlformats.org/officeDocument/2006/relationships/slide" Target="slide53.xml"/><Relationship Id="rId5" Type="http://schemas.openxmlformats.org/officeDocument/2006/relationships/slide" Target="slide29.xml"/><Relationship Id="rId4" Type="http://schemas.openxmlformats.org/officeDocument/2006/relationships/slide" Target="slide46.xml"/></Relationships>
</file>

<file path=ppt/slides/_rels/slide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slide" Target="slide7.xml"/></Relationships>
</file>

<file path=ppt/slides/_rels/slide4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4" Type="http://schemas.openxmlformats.org/officeDocument/2006/relationships/slide" Target="slide36.xml"/></Relationships>
</file>

<file path=ppt/slides/_rels/slide41.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29.xml"/><Relationship Id="rId7" Type="http://schemas.openxmlformats.org/officeDocument/2006/relationships/slide" Target="slide36.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hyperlink" Target="https://www.hvz.baden-wuerttemberg.de/index.html" TargetMode="External"/><Relationship Id="rId5" Type="http://schemas.openxmlformats.org/officeDocument/2006/relationships/hyperlink" Target="https://www.dwd.de/DE/wetter/warnungen_aktuell/wochenvorhersage/wochenvorhersage_node.html" TargetMode="External"/><Relationship Id="rId4" Type="http://schemas.openxmlformats.org/officeDocument/2006/relationships/hyperlink" Target="http://www.dwd.de/" TargetMode="External"/></Relationships>
</file>

<file path=ppt/slides/_rels/slide42.xml.rels><?xml version="1.0" encoding="UTF-8" standalone="yes"?>
<Relationships xmlns="http://schemas.openxmlformats.org/package/2006/relationships"><Relationship Id="rId8" Type="http://schemas.openxmlformats.org/officeDocument/2006/relationships/slide" Target="slide64.xml"/><Relationship Id="rId3" Type="http://schemas.openxmlformats.org/officeDocument/2006/relationships/slide" Target="slide42.xml"/><Relationship Id="rId7" Type="http://schemas.openxmlformats.org/officeDocument/2006/relationships/slide" Target="slide71.xml"/><Relationship Id="rId2" Type="http://schemas.openxmlformats.org/officeDocument/2006/relationships/slide" Target="slide41.xml"/><Relationship Id="rId1" Type="http://schemas.openxmlformats.org/officeDocument/2006/relationships/slideLayout" Target="../slideLayouts/slideLayout3.xml"/><Relationship Id="rId6" Type="http://schemas.openxmlformats.org/officeDocument/2006/relationships/slide" Target="slide43.xml"/><Relationship Id="rId5" Type="http://schemas.openxmlformats.org/officeDocument/2006/relationships/slide" Target="slide95.xml"/><Relationship Id="rId10" Type="http://schemas.openxmlformats.org/officeDocument/2006/relationships/slide" Target="slide93.xml"/><Relationship Id="rId4" Type="http://schemas.openxmlformats.org/officeDocument/2006/relationships/slide" Target="slide29.xml"/><Relationship Id="rId9" Type="http://schemas.openxmlformats.org/officeDocument/2006/relationships/slide" Target="slide44.xml"/></Relationships>
</file>

<file path=ppt/slides/_rels/slide43.xml.rels><?xml version="1.0" encoding="UTF-8" standalone="yes"?>
<Relationships xmlns="http://schemas.openxmlformats.org/package/2006/relationships"><Relationship Id="rId8" Type="http://schemas.openxmlformats.org/officeDocument/2006/relationships/slide" Target="slide95.xml"/><Relationship Id="rId3" Type="http://schemas.openxmlformats.org/officeDocument/2006/relationships/slide" Target="slide42.xml"/><Relationship Id="rId7" Type="http://schemas.openxmlformats.org/officeDocument/2006/relationships/slide" Target="slide64.xml"/><Relationship Id="rId2" Type="http://schemas.openxmlformats.org/officeDocument/2006/relationships/slide" Target="slide29.xml"/><Relationship Id="rId1" Type="http://schemas.openxmlformats.org/officeDocument/2006/relationships/slideLayout" Target="../slideLayouts/slideLayout1.xml"/><Relationship Id="rId6" Type="http://schemas.openxmlformats.org/officeDocument/2006/relationships/slide" Target="slide52.xml"/><Relationship Id="rId5" Type="http://schemas.openxmlformats.org/officeDocument/2006/relationships/slide" Target="slide49.xml"/><Relationship Id="rId10" Type="http://schemas.openxmlformats.org/officeDocument/2006/relationships/slide" Target="slide10.xml"/><Relationship Id="rId4" Type="http://schemas.openxmlformats.org/officeDocument/2006/relationships/slide" Target="slide45.xml"/><Relationship Id="rId9" Type="http://schemas.openxmlformats.org/officeDocument/2006/relationships/slide" Target="slide30.xml"/></Relationships>
</file>

<file path=ppt/slides/_rels/slide44.xml.rels><?xml version="1.0" encoding="UTF-8" standalone="yes"?>
<Relationships xmlns="http://schemas.openxmlformats.org/package/2006/relationships"><Relationship Id="rId3" Type="http://schemas.openxmlformats.org/officeDocument/2006/relationships/slide" Target="slide42.xml"/><Relationship Id="rId7" Type="http://schemas.openxmlformats.org/officeDocument/2006/relationships/slide" Target="slide45.xml"/><Relationship Id="rId2" Type="http://schemas.openxmlformats.org/officeDocument/2006/relationships/slide" Target="slide29.xml"/><Relationship Id="rId1" Type="http://schemas.openxmlformats.org/officeDocument/2006/relationships/slideLayout" Target="../slideLayouts/slideLayout1.xml"/><Relationship Id="rId6" Type="http://schemas.openxmlformats.org/officeDocument/2006/relationships/slide" Target="slide52.xml"/><Relationship Id="rId5" Type="http://schemas.openxmlformats.org/officeDocument/2006/relationships/slide" Target="slide93.xml"/><Relationship Id="rId4" Type="http://schemas.openxmlformats.org/officeDocument/2006/relationships/slide" Target="slide46.xml"/></Relationships>
</file>

<file path=ppt/slides/_rels/slide45.xml.rels><?xml version="1.0" encoding="UTF-8" standalone="yes"?>
<Relationships xmlns="http://schemas.openxmlformats.org/package/2006/relationships"><Relationship Id="rId3" Type="http://schemas.openxmlformats.org/officeDocument/2006/relationships/hyperlink" Target="https://kachelmannwetter.com/de" TargetMode="External"/><Relationship Id="rId7" Type="http://schemas.openxmlformats.org/officeDocument/2006/relationships/slide" Target="slide43.xml"/><Relationship Id="rId2" Type="http://schemas.openxmlformats.org/officeDocument/2006/relationships/hyperlink" Target="https://www.hvz.baden-wuerttemberg.de/" TargetMode="External"/><Relationship Id="rId1" Type="http://schemas.openxmlformats.org/officeDocument/2006/relationships/slideLayout" Target="../slideLayouts/slideLayout1.xml"/><Relationship Id="rId6" Type="http://schemas.openxmlformats.org/officeDocument/2006/relationships/slide" Target="slide29.xml"/><Relationship Id="rId5" Type="http://schemas.openxmlformats.org/officeDocument/2006/relationships/slide" Target="slide42.xml"/><Relationship Id="rId4" Type="http://schemas.openxmlformats.org/officeDocument/2006/relationships/hyperlink" Target="https://wetterkanal.kachelmannwetter.com/livestream/" TargetMode="External"/></Relationships>
</file>

<file path=ppt/slides/_rels/slide46.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slide" Target="slide48.xml"/><Relationship Id="rId7" Type="http://schemas.openxmlformats.org/officeDocument/2006/relationships/slide" Target="slide29.xml"/><Relationship Id="rId2" Type="http://schemas.openxmlformats.org/officeDocument/2006/relationships/slide" Target="slide50.xml"/><Relationship Id="rId1" Type="http://schemas.openxmlformats.org/officeDocument/2006/relationships/slideLayout" Target="../slideLayouts/slideLayout1.xml"/><Relationship Id="rId6" Type="http://schemas.openxmlformats.org/officeDocument/2006/relationships/slide" Target="slide42.xml"/><Relationship Id="rId5" Type="http://schemas.openxmlformats.org/officeDocument/2006/relationships/slide" Target="slide52.xml"/><Relationship Id="rId4" Type="http://schemas.openxmlformats.org/officeDocument/2006/relationships/slide" Target="slide62.xml"/></Relationships>
</file>

<file path=ppt/slides/_rels/slide47.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slide" Target="slide50.xml"/><Relationship Id="rId4" Type="http://schemas.openxmlformats.org/officeDocument/2006/relationships/slide" Target="slide46.xml"/></Relationships>
</file>

<file path=ppt/slides/_rels/slide48.xml.rels><?xml version="1.0" encoding="UTF-8" standalone="yes"?>
<Relationships xmlns="http://schemas.openxmlformats.org/package/2006/relationships"><Relationship Id="rId3" Type="http://schemas.openxmlformats.org/officeDocument/2006/relationships/slide" Target="slide49.xml"/><Relationship Id="rId7" Type="http://schemas.openxmlformats.org/officeDocument/2006/relationships/slide" Target="slide4.xml"/><Relationship Id="rId2" Type="http://schemas.openxmlformats.org/officeDocument/2006/relationships/slide" Target="slide50.xml"/><Relationship Id="rId1" Type="http://schemas.openxmlformats.org/officeDocument/2006/relationships/slideLayout" Target="../slideLayouts/slideLayout1.xml"/><Relationship Id="rId6" Type="http://schemas.openxmlformats.org/officeDocument/2006/relationships/slide" Target="slide46.xml"/><Relationship Id="rId5" Type="http://schemas.openxmlformats.org/officeDocument/2006/relationships/slide" Target="slide29.xml"/><Relationship Id="rId4" Type="http://schemas.openxmlformats.org/officeDocument/2006/relationships/slide" Target="slide42.xml"/></Relationships>
</file>

<file path=ppt/slides/_rels/slide49.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slide" Target="slide29.xml"/><Relationship Id="rId1" Type="http://schemas.openxmlformats.org/officeDocument/2006/relationships/slideLayout" Target="../slideLayouts/slideLayout1.xml"/><Relationship Id="rId5" Type="http://schemas.openxmlformats.org/officeDocument/2006/relationships/slide" Target="slide50.xml"/><Relationship Id="rId4" Type="http://schemas.openxmlformats.org/officeDocument/2006/relationships/slide" Target="slide43.xml"/></Relationships>
</file>

<file path=ppt/slides/_rels/slide5.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7.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4.xml"/></Relationships>
</file>

<file path=ppt/slides/_rels/slide50.xml.rels><?xml version="1.0" encoding="UTF-8" standalone="yes"?>
<Relationships xmlns="http://schemas.openxmlformats.org/package/2006/relationships"><Relationship Id="rId8" Type="http://schemas.openxmlformats.org/officeDocument/2006/relationships/slide" Target="slide61.xml"/><Relationship Id="rId13" Type="http://schemas.openxmlformats.org/officeDocument/2006/relationships/slide" Target="slide62.xml"/><Relationship Id="rId3" Type="http://schemas.openxmlformats.org/officeDocument/2006/relationships/slide" Target="slide59.xml"/><Relationship Id="rId7" Type="http://schemas.openxmlformats.org/officeDocument/2006/relationships/slide" Target="slide56.xml"/><Relationship Id="rId12" Type="http://schemas.openxmlformats.org/officeDocument/2006/relationships/slide" Target="slide52.xml"/><Relationship Id="rId2" Type="http://schemas.openxmlformats.org/officeDocument/2006/relationships/slide" Target="slide57.xml"/><Relationship Id="rId16" Type="http://schemas.openxmlformats.org/officeDocument/2006/relationships/slide" Target="slide46.xml"/><Relationship Id="rId1" Type="http://schemas.openxmlformats.org/officeDocument/2006/relationships/slideLayout" Target="../slideLayouts/slideLayout1.xml"/><Relationship Id="rId6" Type="http://schemas.openxmlformats.org/officeDocument/2006/relationships/slide" Target="slide55.xml"/><Relationship Id="rId11" Type="http://schemas.openxmlformats.org/officeDocument/2006/relationships/slide" Target="slide51.xml"/><Relationship Id="rId5" Type="http://schemas.openxmlformats.org/officeDocument/2006/relationships/slide" Target="slide58.xml"/><Relationship Id="rId15" Type="http://schemas.openxmlformats.org/officeDocument/2006/relationships/slide" Target="slide29.xml"/><Relationship Id="rId10" Type="http://schemas.openxmlformats.org/officeDocument/2006/relationships/slide" Target="slide53.xml"/><Relationship Id="rId4" Type="http://schemas.openxmlformats.org/officeDocument/2006/relationships/slide" Target="slide60.xml"/><Relationship Id="rId9" Type="http://schemas.openxmlformats.org/officeDocument/2006/relationships/slide" Target="slide54.xml"/><Relationship Id="rId14" Type="http://schemas.openxmlformats.org/officeDocument/2006/relationships/slide" Target="slide42.xml"/></Relationships>
</file>

<file path=ppt/slides/_rels/slide51.xml.rels><?xml version="1.0" encoding="UTF-8" standalone="yes"?>
<Relationships xmlns="http://schemas.openxmlformats.org/package/2006/relationships"><Relationship Id="rId8" Type="http://schemas.openxmlformats.org/officeDocument/2006/relationships/slide" Target="slide46.xml"/><Relationship Id="rId3" Type="http://schemas.openxmlformats.org/officeDocument/2006/relationships/slide" Target="slide60.xml"/><Relationship Id="rId7" Type="http://schemas.openxmlformats.org/officeDocument/2006/relationships/slide" Target="slide29.xml"/><Relationship Id="rId2" Type="http://schemas.openxmlformats.org/officeDocument/2006/relationships/slide" Target="slide58.xml"/><Relationship Id="rId1" Type="http://schemas.openxmlformats.org/officeDocument/2006/relationships/slideLayout" Target="../slideLayouts/slideLayout1.xml"/><Relationship Id="rId6" Type="http://schemas.openxmlformats.org/officeDocument/2006/relationships/slide" Target="slide42.xml"/><Relationship Id="rId5" Type="http://schemas.openxmlformats.org/officeDocument/2006/relationships/slide" Target="slide61.xml"/><Relationship Id="rId4" Type="http://schemas.openxmlformats.org/officeDocument/2006/relationships/slide" Target="slide59.xml"/><Relationship Id="rId9" Type="http://schemas.openxmlformats.org/officeDocument/2006/relationships/slide" Target="slide50.xml"/></Relationships>
</file>

<file path=ppt/slides/_rels/slide52.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43.xml"/><Relationship Id="rId5" Type="http://schemas.openxmlformats.org/officeDocument/2006/relationships/slide" Target="slide50.xml"/><Relationship Id="rId4" Type="http://schemas.openxmlformats.org/officeDocument/2006/relationships/slide" Target="slide46.xml"/></Relationships>
</file>

<file path=ppt/slides/_rels/slide53.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slide" Target="slide4.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58.xml"/><Relationship Id="rId5" Type="http://schemas.openxmlformats.org/officeDocument/2006/relationships/slide" Target="slide50.xml"/><Relationship Id="rId4" Type="http://schemas.openxmlformats.org/officeDocument/2006/relationships/slide" Target="slide46.xml"/></Relationships>
</file>

<file path=ppt/slides/_rels/slide54.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slide" Target="slide50.xml"/><Relationship Id="rId4" Type="http://schemas.openxmlformats.org/officeDocument/2006/relationships/slide" Target="slide46.xml"/></Relationships>
</file>

<file path=ppt/slides/_rels/slide55.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slide" Target="slide50.xml"/><Relationship Id="rId4" Type="http://schemas.openxmlformats.org/officeDocument/2006/relationships/slide" Target="slide46.xml"/></Relationships>
</file>

<file path=ppt/slides/_rels/slide56.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slide" Target="slide50.xml"/><Relationship Id="rId4" Type="http://schemas.openxmlformats.org/officeDocument/2006/relationships/slide" Target="slide46.xml"/></Relationships>
</file>

<file path=ppt/slides/_rels/slide57.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5" Type="http://schemas.openxmlformats.org/officeDocument/2006/relationships/slide" Target="slide50.xml"/><Relationship Id="rId4" Type="http://schemas.openxmlformats.org/officeDocument/2006/relationships/slide" Target="slide46.xml"/></Relationships>
</file>

<file path=ppt/slides/_rels/slide5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51.xml"/><Relationship Id="rId5" Type="http://schemas.openxmlformats.org/officeDocument/2006/relationships/slide" Target="slide50.xml"/><Relationship Id="rId4" Type="http://schemas.openxmlformats.org/officeDocument/2006/relationships/slide" Target="slide46.xml"/></Relationships>
</file>

<file path=ppt/slides/_rels/slide59.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51.xml"/><Relationship Id="rId5" Type="http://schemas.openxmlformats.org/officeDocument/2006/relationships/slide" Target="slide50.xml"/><Relationship Id="rId4" Type="http://schemas.openxmlformats.org/officeDocument/2006/relationships/slide" Target="slide46.xml"/></Relationships>
</file>

<file path=ppt/slides/_rels/slide6.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60.xml.rels><?xml version="1.0" encoding="UTF-8" standalone="yes"?>
<Relationships xmlns="http://schemas.openxmlformats.org/package/2006/relationships"><Relationship Id="rId3" Type="http://schemas.openxmlformats.org/officeDocument/2006/relationships/slide" Target="slide42.xml"/><Relationship Id="rId7" Type="http://schemas.openxmlformats.org/officeDocument/2006/relationships/slide" Target="slide51.xml"/><Relationship Id="rId2" Type="http://schemas.openxmlformats.org/officeDocument/2006/relationships/slide" Target="slide64.xml"/><Relationship Id="rId1" Type="http://schemas.openxmlformats.org/officeDocument/2006/relationships/slideLayout" Target="../slideLayouts/slideLayout1.xml"/><Relationship Id="rId6" Type="http://schemas.openxmlformats.org/officeDocument/2006/relationships/slide" Target="slide50.xml"/><Relationship Id="rId5" Type="http://schemas.openxmlformats.org/officeDocument/2006/relationships/slide" Target="slide46.xml"/><Relationship Id="rId4" Type="http://schemas.openxmlformats.org/officeDocument/2006/relationships/slide" Target="slide29.xml"/></Relationships>
</file>

<file path=ppt/slides/_rels/slide6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51.xml"/><Relationship Id="rId5" Type="http://schemas.openxmlformats.org/officeDocument/2006/relationships/slide" Target="slide50.xml"/><Relationship Id="rId4" Type="http://schemas.openxmlformats.org/officeDocument/2006/relationships/slide" Target="slide46.xml"/></Relationships>
</file>

<file path=ppt/slides/_rels/slide62.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51.xml"/><Relationship Id="rId5" Type="http://schemas.openxmlformats.org/officeDocument/2006/relationships/slide" Target="slide50.xml"/><Relationship Id="rId4" Type="http://schemas.openxmlformats.org/officeDocument/2006/relationships/slide" Target="slide46.xml"/></Relationships>
</file>

<file path=ppt/slides/_rels/slide63.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5" Type="http://schemas.openxmlformats.org/officeDocument/2006/relationships/slide" Target="slide50.xml"/><Relationship Id="rId4" Type="http://schemas.openxmlformats.org/officeDocument/2006/relationships/slide" Target="slide46.xml"/></Relationships>
</file>

<file path=ppt/slides/_rels/slide64.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67.xml"/><Relationship Id="rId7" Type="http://schemas.openxmlformats.org/officeDocument/2006/relationships/slide" Target="slide29.xml"/><Relationship Id="rId2" Type="http://schemas.openxmlformats.org/officeDocument/2006/relationships/slide" Target="slide65.xml"/><Relationship Id="rId1" Type="http://schemas.openxmlformats.org/officeDocument/2006/relationships/slideLayout" Target="../slideLayouts/slideLayout1.xml"/><Relationship Id="rId6" Type="http://schemas.openxmlformats.org/officeDocument/2006/relationships/slide" Target="slide42.xml"/><Relationship Id="rId5" Type="http://schemas.openxmlformats.org/officeDocument/2006/relationships/slide" Target="slide66.xml"/><Relationship Id="rId4" Type="http://schemas.openxmlformats.org/officeDocument/2006/relationships/slide" Target="slide68.xml"/></Relationships>
</file>

<file path=ppt/slides/_rels/slide65.xml.rels><?xml version="1.0" encoding="UTF-8" standalone="yes"?>
<Relationships xmlns="http://schemas.openxmlformats.org/package/2006/relationships"><Relationship Id="rId8" Type="http://schemas.openxmlformats.org/officeDocument/2006/relationships/slide" Target="slide86.xml"/><Relationship Id="rId3" Type="http://schemas.openxmlformats.org/officeDocument/2006/relationships/slide" Target="slide29.xml"/><Relationship Id="rId7" Type="http://schemas.openxmlformats.org/officeDocument/2006/relationships/slide" Target="slide73.xml"/><Relationship Id="rId12" Type="http://schemas.openxmlformats.org/officeDocument/2006/relationships/slide" Target="slide79.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102.xml"/><Relationship Id="rId11" Type="http://schemas.openxmlformats.org/officeDocument/2006/relationships/slide" Target="slide70.xml"/><Relationship Id="rId5" Type="http://schemas.openxmlformats.org/officeDocument/2006/relationships/slide" Target="slide75.xml"/><Relationship Id="rId10" Type="http://schemas.openxmlformats.org/officeDocument/2006/relationships/slide" Target="slide93.xml"/><Relationship Id="rId4" Type="http://schemas.openxmlformats.org/officeDocument/2006/relationships/slide" Target="slide64.xml"/><Relationship Id="rId9" Type="http://schemas.openxmlformats.org/officeDocument/2006/relationships/slide" Target="slide89.xml"/></Relationships>
</file>

<file path=ppt/slides/_rels/slide66.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slide" Target="slide102.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79.xml"/><Relationship Id="rId5" Type="http://schemas.openxmlformats.org/officeDocument/2006/relationships/slide" Target="slide82.xml"/><Relationship Id="rId4" Type="http://schemas.openxmlformats.org/officeDocument/2006/relationships/slide" Target="slide64.xml"/></Relationships>
</file>

<file path=ppt/slides/_rels/slide67.xml.rels><?xml version="1.0" encoding="UTF-8" standalone="yes"?>
<Relationships xmlns="http://schemas.openxmlformats.org/package/2006/relationships"><Relationship Id="rId8" Type="http://schemas.openxmlformats.org/officeDocument/2006/relationships/slide" Target="slide77.xml"/><Relationship Id="rId3" Type="http://schemas.openxmlformats.org/officeDocument/2006/relationships/slide" Target="slide29.xml"/><Relationship Id="rId7" Type="http://schemas.openxmlformats.org/officeDocument/2006/relationships/slide" Target="slide84.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89.xml"/><Relationship Id="rId5" Type="http://schemas.openxmlformats.org/officeDocument/2006/relationships/slide" Target="slide86.xml"/><Relationship Id="rId10" Type="http://schemas.openxmlformats.org/officeDocument/2006/relationships/slide" Target="slide79.xml"/><Relationship Id="rId4" Type="http://schemas.openxmlformats.org/officeDocument/2006/relationships/slide" Target="slide64.xml"/><Relationship Id="rId9" Type="http://schemas.openxmlformats.org/officeDocument/2006/relationships/slide" Target="slide102.xml"/></Relationships>
</file>

<file path=ppt/slides/_rels/slide6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73.xml"/><Relationship Id="rId5" Type="http://schemas.openxmlformats.org/officeDocument/2006/relationships/slide" Target="slide102.xml"/><Relationship Id="rId4" Type="http://schemas.openxmlformats.org/officeDocument/2006/relationships/slide" Target="slide64.xml"/></Relationships>
</file>

<file path=ppt/slides/_rels/slide69.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70.xml"/><Relationship Id="rId5" Type="http://schemas.openxmlformats.org/officeDocument/2006/relationships/slide" Target="slide72.xml"/><Relationship Id="rId4" Type="http://schemas.openxmlformats.org/officeDocument/2006/relationships/slide" Target="slide71.xml"/></Relationships>
</file>

<file path=ppt/slides/_rels/slide7.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slide" Target="slide53.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slide" Target="slide56.xml"/><Relationship Id="rId4" Type="http://schemas.openxmlformats.org/officeDocument/2006/relationships/slide" Target="slide55.xml"/></Relationships>
</file>

<file path=ppt/slides/_rels/slide7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5" Type="http://schemas.openxmlformats.org/officeDocument/2006/relationships/slide" Target="slide64.xml"/><Relationship Id="rId4" Type="http://schemas.openxmlformats.org/officeDocument/2006/relationships/slide" Target="slide72.xml"/></Relationships>
</file>

<file path=ppt/slides/_rels/slide7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5" Type="http://schemas.openxmlformats.org/officeDocument/2006/relationships/slide" Target="slide72.xml"/><Relationship Id="rId4" Type="http://schemas.openxmlformats.org/officeDocument/2006/relationships/slide" Target="slide64.xml"/></Relationships>
</file>

<file path=ppt/slides/_rels/slide72.xml.rels><?xml version="1.0" encoding="UTF-8" standalone="yes"?>
<Relationships xmlns="http://schemas.openxmlformats.org/package/2006/relationships"><Relationship Id="rId8" Type="http://schemas.openxmlformats.org/officeDocument/2006/relationships/slide" Target="slide72.xml"/><Relationship Id="rId3" Type="http://schemas.openxmlformats.org/officeDocument/2006/relationships/slide" Target="slide29.xml"/><Relationship Id="rId7" Type="http://schemas.openxmlformats.org/officeDocument/2006/relationships/slide" Target="slide77.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75.xml"/><Relationship Id="rId5" Type="http://schemas.openxmlformats.org/officeDocument/2006/relationships/slide" Target="slide73.xml"/><Relationship Id="rId4" Type="http://schemas.openxmlformats.org/officeDocument/2006/relationships/image" Target="../media/image3.png"/><Relationship Id="rId9" Type="http://schemas.openxmlformats.org/officeDocument/2006/relationships/slide" Target="slide79.xml"/></Relationships>
</file>

<file path=ppt/slides/_rels/slide73.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slide" Target="slide72.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64.xml"/><Relationship Id="rId5" Type="http://schemas.openxmlformats.org/officeDocument/2006/relationships/image" Target="../media/image4.png"/><Relationship Id="rId4" Type="http://schemas.openxmlformats.org/officeDocument/2006/relationships/slide" Target="slide74.xml"/></Relationships>
</file>

<file path=ppt/slides/_rels/slide74.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slide" Target="slide72.xml"/><Relationship Id="rId5" Type="http://schemas.openxmlformats.org/officeDocument/2006/relationships/slide" Target="slide64.xml"/><Relationship Id="rId4" Type="http://schemas.openxmlformats.org/officeDocument/2006/relationships/slide" Target="slide29.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slide" Target="slide72.xml"/><Relationship Id="rId2" Type="http://schemas.openxmlformats.org/officeDocument/2006/relationships/slide" Target="slide76.xml"/><Relationship Id="rId1" Type="http://schemas.openxmlformats.org/officeDocument/2006/relationships/slideLayout" Target="../slideLayouts/slideLayout1.xml"/><Relationship Id="rId6" Type="http://schemas.openxmlformats.org/officeDocument/2006/relationships/slide" Target="slide64.xml"/><Relationship Id="rId5" Type="http://schemas.openxmlformats.org/officeDocument/2006/relationships/slide" Target="slide29.xml"/><Relationship Id="rId4" Type="http://schemas.openxmlformats.org/officeDocument/2006/relationships/slide" Target="slide42.xml"/></Relationships>
</file>

<file path=ppt/slides/_rels/slide76.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slide" Target="slide72.xml"/><Relationship Id="rId5" Type="http://schemas.openxmlformats.org/officeDocument/2006/relationships/slide" Target="slide64.xml"/><Relationship Id="rId4" Type="http://schemas.openxmlformats.org/officeDocument/2006/relationships/slide" Target="slide29.xml"/></Relationships>
</file>

<file path=ppt/slides/_rels/slide77.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slide" Target="slide72.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64.xml"/><Relationship Id="rId5" Type="http://schemas.openxmlformats.org/officeDocument/2006/relationships/image" Target="../media/image8.png"/><Relationship Id="rId4" Type="http://schemas.openxmlformats.org/officeDocument/2006/relationships/slide" Target="slide78.xml"/></Relationships>
</file>

<file path=ppt/slides/_rels/slide7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72.xml"/><Relationship Id="rId5" Type="http://schemas.openxmlformats.org/officeDocument/2006/relationships/slide" Target="slide64.xml"/><Relationship Id="rId4" Type="http://schemas.openxmlformats.org/officeDocument/2006/relationships/image" Target="../media/image9.jpg"/></Relationships>
</file>

<file path=ppt/slides/_rels/slide7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29.xml"/><Relationship Id="rId7" Type="http://schemas.openxmlformats.org/officeDocument/2006/relationships/slide" Target="slide80.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82.xml"/><Relationship Id="rId5" Type="http://schemas.openxmlformats.org/officeDocument/2006/relationships/slide" Target="slide72.xml"/><Relationship Id="rId4" Type="http://schemas.openxmlformats.org/officeDocument/2006/relationships/slide" Target="slide64.xm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10.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8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slide" Target="slide72.xml"/><Relationship Id="rId4" Type="http://schemas.openxmlformats.org/officeDocument/2006/relationships/slide" Target="slide64.xml"/></Relationships>
</file>

<file path=ppt/slides/_rels/slide81.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slide" Target="slide82.xml"/><Relationship Id="rId1" Type="http://schemas.openxmlformats.org/officeDocument/2006/relationships/slideLayout" Target="../slideLayouts/slideLayout1.xml"/><Relationship Id="rId5" Type="http://schemas.openxmlformats.org/officeDocument/2006/relationships/slide" Target="slide64.xml"/><Relationship Id="rId4" Type="http://schemas.openxmlformats.org/officeDocument/2006/relationships/slide" Target="slide29.xml"/></Relationships>
</file>

<file path=ppt/slides/_rels/slide82.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slide" Target="slide81.xml"/><Relationship Id="rId5" Type="http://schemas.openxmlformats.org/officeDocument/2006/relationships/slide" Target="slide64.xml"/><Relationship Id="rId4" Type="http://schemas.openxmlformats.org/officeDocument/2006/relationships/slide" Target="slide29.xml"/></Relationships>
</file>

<file path=ppt/slides/_rels/slide83.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83.xml"/><Relationship Id="rId5" Type="http://schemas.openxmlformats.org/officeDocument/2006/relationships/slide" Target="slide64.xml"/><Relationship Id="rId4" Type="http://schemas.openxmlformats.org/officeDocument/2006/relationships/slide" Target="slide84.xml"/></Relationships>
</file>

<file path=ppt/slides/_rels/slide84.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42.xml"/><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slide" Target="slide83.xml"/><Relationship Id="rId5" Type="http://schemas.openxmlformats.org/officeDocument/2006/relationships/slide" Target="slide64.xml"/><Relationship Id="rId4" Type="http://schemas.openxmlformats.org/officeDocument/2006/relationships/slide" Target="slide29.xml"/></Relationships>
</file>

<file path=ppt/slides/_rels/slide85.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5" Type="http://schemas.openxmlformats.org/officeDocument/2006/relationships/slide" Target="slide86.xml"/><Relationship Id="rId4" Type="http://schemas.openxmlformats.org/officeDocument/2006/relationships/slide" Target="slide64.xml"/></Relationships>
</file>

<file path=ppt/slides/_rels/slide86.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slide" Target="slide87.xml"/><Relationship Id="rId1" Type="http://schemas.openxmlformats.org/officeDocument/2006/relationships/slideLayout" Target="../slideLayouts/slideLayout1.xml"/><Relationship Id="rId6" Type="http://schemas.openxmlformats.org/officeDocument/2006/relationships/slide" Target="slide85.xml"/><Relationship Id="rId5" Type="http://schemas.openxmlformats.org/officeDocument/2006/relationships/slide" Target="slide64.xml"/><Relationship Id="rId4" Type="http://schemas.openxmlformats.org/officeDocument/2006/relationships/slide" Target="slide29.xml"/></Relationships>
</file>

<file path=ppt/slides/_rels/slide87.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 Target="slide64.xml"/></Relationships>
</file>

<file path=ppt/slides/_rels/slide8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5" Type="http://schemas.openxmlformats.org/officeDocument/2006/relationships/slide" Target="slide89.xml"/><Relationship Id="rId4" Type="http://schemas.openxmlformats.org/officeDocument/2006/relationships/slide" Target="slide64.xml"/></Relationships>
</file>

<file path=ppt/slides/_rels/slide89.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88.xml"/><Relationship Id="rId5" Type="http://schemas.openxmlformats.org/officeDocument/2006/relationships/image" Target="../media/image17.png"/><Relationship Id="rId4" Type="http://schemas.openxmlformats.org/officeDocument/2006/relationships/slide" Target="slide64.xml"/></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0.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88.xml"/><Relationship Id="rId5" Type="http://schemas.openxmlformats.org/officeDocument/2006/relationships/image" Target="../media/image18.png"/><Relationship Id="rId4" Type="http://schemas.openxmlformats.org/officeDocument/2006/relationships/slide" Target="slide64.xml"/></Relationships>
</file>

<file path=ppt/slides/_rels/slide9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88.xml"/><Relationship Id="rId5" Type="http://schemas.openxmlformats.org/officeDocument/2006/relationships/image" Target="../media/image18.png"/><Relationship Id="rId4" Type="http://schemas.openxmlformats.org/officeDocument/2006/relationships/slide" Target="slide64.xml"/></Relationships>
</file>

<file path=ppt/slides/_rels/slide92.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slide" Target="slide93.xml"/><Relationship Id="rId1" Type="http://schemas.openxmlformats.org/officeDocument/2006/relationships/slideLayout" Target="../slideLayouts/slideLayout1.xml"/><Relationship Id="rId5" Type="http://schemas.openxmlformats.org/officeDocument/2006/relationships/slide" Target="slide64.xml"/><Relationship Id="rId4" Type="http://schemas.openxmlformats.org/officeDocument/2006/relationships/slide" Target="slide29.xml"/></Relationships>
</file>

<file path=ppt/slides/_rels/slide93.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4" Type="http://schemas.openxmlformats.org/officeDocument/2006/relationships/slide" Target="slide64.xml"/></Relationships>
</file>

<file path=ppt/slides/_rels/slide94.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slide" Target="slide95.xml"/><Relationship Id="rId1" Type="http://schemas.openxmlformats.org/officeDocument/2006/relationships/slideLayout" Target="../slideLayouts/slideLayout1.xml"/><Relationship Id="rId4" Type="http://schemas.openxmlformats.org/officeDocument/2006/relationships/slide" Target="slide29.xml"/></Relationships>
</file>

<file path=ppt/slides/_rels/slide95.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4" Type="http://schemas.openxmlformats.org/officeDocument/2006/relationships/slide" Target="slide43.xml"/></Relationships>
</file>

<file path=ppt/slides/_rels/slide96.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4" Type="http://schemas.openxmlformats.org/officeDocument/2006/relationships/slide" Target="slide97.xml"/></Relationships>
</file>

<file path=ppt/slides/_rels/slide97.xml.rels><?xml version="1.0" encoding="UTF-8" standalone="yes"?>
<Relationships xmlns="http://schemas.openxmlformats.org/package/2006/relationships"><Relationship Id="rId8" Type="http://schemas.openxmlformats.org/officeDocument/2006/relationships/slide" Target="slide97.xml"/><Relationship Id="rId3" Type="http://schemas.openxmlformats.org/officeDocument/2006/relationships/slide" Target="slide100.xml"/><Relationship Id="rId7" Type="http://schemas.openxmlformats.org/officeDocument/2006/relationships/slide" Target="slide29.xml"/><Relationship Id="rId2" Type="http://schemas.openxmlformats.org/officeDocument/2006/relationships/slide" Target="slide98.xml"/><Relationship Id="rId1" Type="http://schemas.openxmlformats.org/officeDocument/2006/relationships/slideLayout" Target="../slideLayouts/slideLayout1.xml"/><Relationship Id="rId6" Type="http://schemas.openxmlformats.org/officeDocument/2006/relationships/slide" Target="slide42.xml"/><Relationship Id="rId5" Type="http://schemas.openxmlformats.org/officeDocument/2006/relationships/image" Target="../media/image20.jpeg"/><Relationship Id="rId4" Type="http://schemas.openxmlformats.org/officeDocument/2006/relationships/image" Target="../media/image19.png"/></Relationships>
</file>

<file path=ppt/slides/_rels/slide98.xml.rels><?xml version="1.0" encoding="UTF-8" standalone="yes"?>
<Relationships xmlns="http://schemas.openxmlformats.org/package/2006/relationships"><Relationship Id="rId3" Type="http://schemas.openxmlformats.org/officeDocument/2006/relationships/slide" Target="slide42.xml"/><Relationship Id="rId7" Type="http://schemas.openxmlformats.org/officeDocument/2006/relationships/slide" Target="slide97.xml"/><Relationship Id="rId2"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21.png"/><Relationship Id="rId4" Type="http://schemas.openxmlformats.org/officeDocument/2006/relationships/slide" Target="slide29.xml"/></Relationships>
</file>

<file path=ppt/slides/_rels/slide99.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1.xml"/><Relationship Id="rId4" Type="http://schemas.openxmlformats.org/officeDocument/2006/relationships/slide" Target="slide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splatzhalter 5">
            <a:extLst>
              <a:ext uri="{FF2B5EF4-FFF2-40B4-BE49-F238E27FC236}">
                <a16:creationId xmlns:a16="http://schemas.microsoft.com/office/drawing/2014/main" id="{31AFE7F7-B2A3-C1E4-EC84-F4226DF30B17}"/>
              </a:ext>
            </a:extLst>
          </p:cNvPr>
          <p:cNvSpPr>
            <a:spLocks noGrp="1"/>
          </p:cNvSpPr>
          <p:nvPr>
            <p:ph type="dt" sz="half" idx="4294967295"/>
          </p:nvPr>
        </p:nvSpPr>
        <p:spPr/>
        <p:txBody>
          <a:bodyPr/>
          <a:lstStyle/>
          <a:p>
            <a:endParaRPr lang="de-DE" dirty="0"/>
          </a:p>
        </p:txBody>
      </p:sp>
      <p:sp>
        <p:nvSpPr>
          <p:cNvPr id="7" name="Rechteck 6">
            <a:hlinkClick r:id="rId2" action="ppaction://hlinksldjump"/>
            <a:extLst>
              <a:ext uri="{FF2B5EF4-FFF2-40B4-BE49-F238E27FC236}">
                <a16:creationId xmlns:a16="http://schemas.microsoft.com/office/drawing/2014/main" id="{543FB62E-E92F-005D-0C14-AB0C77B532F7}"/>
              </a:ext>
            </a:extLst>
          </p:cNvPr>
          <p:cNvSpPr/>
          <p:nvPr/>
        </p:nvSpPr>
        <p:spPr>
          <a:xfrm>
            <a:off x="503238" y="1938749"/>
            <a:ext cx="6840000" cy="2377755"/>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b="1" dirty="0">
                <a:solidFill>
                  <a:schemeClr val="tx1"/>
                </a:solidFill>
              </a:rPr>
              <a:t>Zur </a:t>
            </a:r>
          </a:p>
          <a:p>
            <a:pPr>
              <a:tabLst>
                <a:tab pos="6480000" algn="r"/>
              </a:tabLst>
            </a:pPr>
            <a:r>
              <a:rPr lang="de-DE" sz="2400" b="1" dirty="0">
                <a:solidFill>
                  <a:schemeClr val="tx1"/>
                </a:solidFill>
              </a:rPr>
              <a:t>Anleitung Hochwasser-Alarm- und Einsatzplan</a:t>
            </a:r>
          </a:p>
          <a:p>
            <a:pPr>
              <a:tabLst>
                <a:tab pos="6480000" algn="r"/>
              </a:tabLst>
            </a:pPr>
            <a:endParaRPr lang="de-DE" sz="2400" b="1" dirty="0">
              <a:solidFill>
                <a:schemeClr val="tx1"/>
              </a:solidFill>
            </a:endParaRPr>
          </a:p>
          <a:p>
            <a:pPr>
              <a:tabLst>
                <a:tab pos="6480000" algn="r"/>
              </a:tabLst>
            </a:pPr>
            <a:r>
              <a:rPr lang="de-DE" sz="2400" dirty="0">
                <a:solidFill>
                  <a:schemeClr val="tx1"/>
                </a:solidFill>
              </a:rPr>
              <a:t>Taste STRG + Klick mit linker Maustaste </a:t>
            </a:r>
          </a:p>
        </p:txBody>
      </p:sp>
      <p:sp>
        <p:nvSpPr>
          <p:cNvPr id="8" name="Rechteck 7">
            <a:hlinkClick r:id="rId3" action="ppaction://hlinksldjump"/>
            <a:extLst>
              <a:ext uri="{FF2B5EF4-FFF2-40B4-BE49-F238E27FC236}">
                <a16:creationId xmlns:a16="http://schemas.microsoft.com/office/drawing/2014/main" id="{D240F5DF-FCEE-15E0-2AE2-E2449218006D}"/>
              </a:ext>
            </a:extLst>
          </p:cNvPr>
          <p:cNvSpPr/>
          <p:nvPr/>
        </p:nvSpPr>
        <p:spPr>
          <a:xfrm>
            <a:off x="503238" y="4796250"/>
            <a:ext cx="6840000" cy="2377755"/>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b="1" dirty="0">
                <a:solidFill>
                  <a:schemeClr val="tx1"/>
                </a:solidFill>
              </a:rPr>
              <a:t>Zum Grundmuster für </a:t>
            </a:r>
          </a:p>
          <a:p>
            <a:pPr>
              <a:tabLst>
                <a:tab pos="6480000" algn="r"/>
              </a:tabLst>
            </a:pPr>
            <a:r>
              <a:rPr lang="de-DE" sz="2400" b="1" dirty="0">
                <a:solidFill>
                  <a:schemeClr val="tx1"/>
                </a:solidFill>
              </a:rPr>
              <a:t>Hochwasser-Alarm- und Einsatzpläne </a:t>
            </a:r>
          </a:p>
          <a:p>
            <a:pPr>
              <a:tabLst>
                <a:tab pos="6480000" algn="r"/>
              </a:tabLst>
            </a:pPr>
            <a:r>
              <a:rPr lang="de-DE" sz="2400" b="1" dirty="0">
                <a:solidFill>
                  <a:schemeClr val="tx1"/>
                </a:solidFill>
              </a:rPr>
              <a:t>mit Praxisbeispielen</a:t>
            </a:r>
          </a:p>
          <a:p>
            <a:pPr>
              <a:tabLst>
                <a:tab pos="6480000" algn="r"/>
              </a:tabLst>
            </a:pPr>
            <a:endParaRPr lang="de-DE" sz="2400" b="1" dirty="0">
              <a:solidFill>
                <a:schemeClr val="tx1"/>
              </a:solidFill>
            </a:endParaRPr>
          </a:p>
          <a:p>
            <a:pPr>
              <a:tabLst>
                <a:tab pos="6480000" algn="r"/>
              </a:tabLst>
            </a:pPr>
            <a:r>
              <a:rPr lang="de-DE" sz="2400" dirty="0">
                <a:solidFill>
                  <a:schemeClr val="tx1"/>
                </a:solidFill>
              </a:rPr>
              <a:t>Taste STRG + Klick mit linker Maustaste </a:t>
            </a:r>
          </a:p>
          <a:p>
            <a:pPr>
              <a:tabLst>
                <a:tab pos="6480000" algn="r"/>
              </a:tabLst>
            </a:pPr>
            <a:endParaRPr lang="de-DE" sz="2400" b="1" dirty="0">
              <a:solidFill>
                <a:schemeClr val="tx1"/>
              </a:solidFill>
            </a:endParaRPr>
          </a:p>
        </p:txBody>
      </p:sp>
      <p:sp>
        <p:nvSpPr>
          <p:cNvPr id="2" name="Textfeld 1">
            <a:extLst>
              <a:ext uri="{FF2B5EF4-FFF2-40B4-BE49-F238E27FC236}">
                <a16:creationId xmlns:a16="http://schemas.microsoft.com/office/drawing/2014/main" id="{F6CAD970-A757-B1DD-E19F-F905CA005BE7}"/>
              </a:ext>
            </a:extLst>
          </p:cNvPr>
          <p:cNvSpPr txBox="1"/>
          <p:nvPr/>
        </p:nvSpPr>
        <p:spPr>
          <a:xfrm>
            <a:off x="0" y="0"/>
            <a:ext cx="1390650" cy="412750"/>
          </a:xfrm>
          <a:prstGeom prst="rect">
            <a:avLst/>
          </a:prstGeom>
          <a:solidFill>
            <a:schemeClr val="bg1"/>
          </a:solidFill>
        </p:spPr>
        <p:txBody>
          <a:bodyPr wrap="square" rtlCol="0">
            <a:spAutoFit/>
          </a:bodyPr>
          <a:lstStyle/>
          <a:p>
            <a:endParaRPr lang="de-DE" dirty="0"/>
          </a:p>
        </p:txBody>
      </p:sp>
    </p:spTree>
    <p:extLst>
      <p:ext uri="{BB962C8B-B14F-4D97-AF65-F5344CB8AC3E}">
        <p14:creationId xmlns:p14="http://schemas.microsoft.com/office/powerpoint/2010/main" val="448934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34726-707E-4C66-56B6-707067273B14}"/>
            </a:ext>
          </a:extLst>
        </p:cNvPr>
        <p:cNvGrpSpPr/>
        <p:nvPr/>
      </p:nvGrpSpPr>
      <p:grpSpPr>
        <a:xfrm>
          <a:off x="0" y="0"/>
          <a:ext cx="0" cy="0"/>
          <a:chOff x="0" y="0"/>
          <a:chExt cx="0" cy="0"/>
        </a:xfrm>
      </p:grpSpPr>
      <p:sp>
        <p:nvSpPr>
          <p:cNvPr id="44" name="Textfeld 43">
            <a:extLst>
              <a:ext uri="{FF2B5EF4-FFF2-40B4-BE49-F238E27FC236}">
                <a16:creationId xmlns:a16="http://schemas.microsoft.com/office/drawing/2014/main" id="{4E3E3547-2465-65B3-D334-7894E9588BFF}"/>
              </a:ext>
            </a:extLst>
          </p:cNvPr>
          <p:cNvSpPr txBox="1"/>
          <p:nvPr/>
        </p:nvSpPr>
        <p:spPr>
          <a:xfrm>
            <a:off x="503238" y="1538331"/>
            <a:ext cx="6944575" cy="3493264"/>
          </a:xfrm>
          <a:prstGeom prst="rect">
            <a:avLst/>
          </a:prstGeom>
          <a:noFill/>
        </p:spPr>
        <p:txBody>
          <a:bodyPr wrap="square" lIns="0" tIns="0">
            <a:spAutoFit/>
          </a:bodyPr>
          <a:lstStyle/>
          <a:p>
            <a:r>
              <a:rPr lang="de-DE" sz="1600" b="1" dirty="0">
                <a:solidFill>
                  <a:srgbClr val="000000"/>
                </a:solidFill>
              </a:rPr>
              <a:t>Variante 1: Ständig besetze Stelle </a:t>
            </a:r>
          </a:p>
          <a:p>
            <a:r>
              <a:rPr lang="de-DE" sz="1600" dirty="0">
                <a:solidFill>
                  <a:srgbClr val="000000"/>
                </a:solidFill>
              </a:rPr>
              <a:t>Eine ständig besetze Stelle empfängt rund um die Uhr automatisiert erstellte Warnungen und Meldungen und alarmiert gemäß einer Vorgabe die jeweiligen Funktionsträger, z. B. den Feuerwehr-Kommandanten. </a:t>
            </a:r>
          </a:p>
          <a:p>
            <a:r>
              <a:rPr lang="de-DE" sz="1600" dirty="0">
                <a:solidFill>
                  <a:srgbClr val="000000"/>
                </a:solidFill>
              </a:rPr>
              <a:t>In einzelnen </a:t>
            </a:r>
            <a:r>
              <a:rPr lang="de-DE" sz="1600" dirty="0" err="1">
                <a:solidFill>
                  <a:srgbClr val="000000"/>
                </a:solidFill>
              </a:rPr>
              <a:t>Fälölen</a:t>
            </a:r>
            <a:r>
              <a:rPr lang="de-DE" sz="1600" dirty="0">
                <a:solidFill>
                  <a:srgbClr val="000000"/>
                </a:solidFill>
              </a:rPr>
              <a:t> wird diese Aufgabe in Baden-Württemberg von Feuerwehren übernommen, die dazu jedoch nicht verpflichtet sind.</a:t>
            </a:r>
          </a:p>
          <a:p>
            <a:endParaRPr lang="de-DE" sz="1600" dirty="0">
              <a:solidFill>
                <a:srgbClr val="000000"/>
              </a:solidFill>
            </a:endParaRPr>
          </a:p>
          <a:p>
            <a:endParaRPr lang="de-DE" sz="1600" dirty="0">
              <a:solidFill>
                <a:srgbClr val="000000"/>
              </a:solidFill>
            </a:endParaRPr>
          </a:p>
          <a:p>
            <a:r>
              <a:rPr lang="de-DE" sz="1600" b="1" dirty="0">
                <a:solidFill>
                  <a:srgbClr val="000000"/>
                </a:solidFill>
              </a:rPr>
              <a:t>Variante 2: Meldungs-Streuung </a:t>
            </a:r>
          </a:p>
          <a:p>
            <a:r>
              <a:rPr lang="de-DE" sz="1600" dirty="0">
                <a:solidFill>
                  <a:srgbClr val="000000"/>
                </a:solidFill>
              </a:rPr>
              <a:t>Automatisiert erstellte Warnungen und Meldungen werden gleichzeitig von mehreren Funktionsträgern der Kommune empfangen. Ab definierten Warnstufen (z. B. Stufe 4 von 4 des Deutschen Wetterdienstes („DWD LILA“) treffen sich definierte Funktionsträger zu einer ERSTEN LAGEBESPRECHUNG und entscheiden, wie weiter verfahren ist. </a:t>
            </a:r>
          </a:p>
        </p:txBody>
      </p:sp>
      <p:sp>
        <p:nvSpPr>
          <p:cNvPr id="8" name="Textplatzhalter 7">
            <a:extLst>
              <a:ext uri="{FF2B5EF4-FFF2-40B4-BE49-F238E27FC236}">
                <a16:creationId xmlns:a16="http://schemas.microsoft.com/office/drawing/2014/main" id="{E14B6D9B-2C80-F73B-3652-B40A9F9BC007}"/>
              </a:ext>
            </a:extLst>
          </p:cNvPr>
          <p:cNvSpPr>
            <a:spLocks noGrp="1"/>
          </p:cNvSpPr>
          <p:nvPr>
            <p:ph type="body" sz="quarter" idx="21"/>
          </p:nvPr>
        </p:nvSpPr>
        <p:spPr/>
        <p:txBody>
          <a:bodyPr/>
          <a:lstStyle/>
          <a:p>
            <a:r>
              <a:rPr lang="de-DE" dirty="0"/>
              <a:t>Monitoring organisieren</a:t>
            </a:r>
          </a:p>
        </p:txBody>
      </p:sp>
      <p:sp>
        <p:nvSpPr>
          <p:cNvPr id="9" name="Textplatzhalter 8">
            <a:extLst>
              <a:ext uri="{FF2B5EF4-FFF2-40B4-BE49-F238E27FC236}">
                <a16:creationId xmlns:a16="http://schemas.microsoft.com/office/drawing/2014/main" id="{6576E778-5921-DF78-02C7-344B15F419B4}"/>
              </a:ext>
            </a:extLst>
          </p:cNvPr>
          <p:cNvSpPr>
            <a:spLocks noGrp="1"/>
          </p:cNvSpPr>
          <p:nvPr>
            <p:ph type="body" sz="quarter" idx="26"/>
          </p:nvPr>
        </p:nvSpPr>
        <p:spPr/>
        <p:txBody>
          <a:bodyPr/>
          <a:lstStyle/>
          <a:p>
            <a:r>
              <a:rPr lang="de-DE" dirty="0"/>
              <a:t>Monitoring</a:t>
            </a:r>
          </a:p>
        </p:txBody>
      </p:sp>
      <p:sp>
        <p:nvSpPr>
          <p:cNvPr id="7" name="Titel 6">
            <a:extLst>
              <a:ext uri="{FF2B5EF4-FFF2-40B4-BE49-F238E27FC236}">
                <a16:creationId xmlns:a16="http://schemas.microsoft.com/office/drawing/2014/main" id="{12D215E5-9E4E-4404-D112-C009FAA9BF64}"/>
              </a:ext>
            </a:extLst>
          </p:cNvPr>
          <p:cNvSpPr>
            <a:spLocks noGrp="1"/>
          </p:cNvSpPr>
          <p:nvPr>
            <p:ph type="title"/>
          </p:nvPr>
        </p:nvSpPr>
        <p:spPr/>
        <p:txBody>
          <a:bodyPr/>
          <a:lstStyle/>
          <a:p>
            <a:r>
              <a:rPr lang="de-DE" dirty="0"/>
              <a:t>MO 4</a:t>
            </a:r>
          </a:p>
        </p:txBody>
      </p:sp>
      <p:sp>
        <p:nvSpPr>
          <p:cNvPr id="15" name="Textplatzhalter 14">
            <a:extLst>
              <a:ext uri="{FF2B5EF4-FFF2-40B4-BE49-F238E27FC236}">
                <a16:creationId xmlns:a16="http://schemas.microsoft.com/office/drawing/2014/main" id="{9F2E0190-C824-99F7-A66E-76325B102126}"/>
              </a:ext>
            </a:extLst>
          </p:cNvPr>
          <p:cNvSpPr>
            <a:spLocks noGrp="1"/>
          </p:cNvSpPr>
          <p:nvPr>
            <p:ph type="body" sz="quarter" idx="32"/>
          </p:nvPr>
        </p:nvSpPr>
        <p:spPr/>
        <p:txBody>
          <a:bodyPr/>
          <a:lstStyle/>
          <a:p>
            <a:endParaRPr lang="de-DE"/>
          </a:p>
        </p:txBody>
      </p:sp>
      <p:sp>
        <p:nvSpPr>
          <p:cNvPr id="56" name="Rechteck 55">
            <a:hlinkClick r:id="rId2" action="ppaction://hlinksldjump"/>
            <a:extLst>
              <a:ext uri="{FF2B5EF4-FFF2-40B4-BE49-F238E27FC236}">
                <a16:creationId xmlns:a16="http://schemas.microsoft.com/office/drawing/2014/main" id="{370DF601-485F-B475-12DE-96A9B9761AB7}"/>
              </a:ext>
            </a:extLst>
          </p:cNvPr>
          <p:cNvSpPr/>
          <p:nvPr/>
        </p:nvSpPr>
        <p:spPr>
          <a:xfrm>
            <a:off x="504312" y="5701860"/>
            <a:ext cx="6839463" cy="853641"/>
          </a:xfrm>
          <a:prstGeom prst="rect">
            <a:avLst/>
          </a:prstGeom>
          <a:solidFill>
            <a:srgbClr val="00FF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1600" b="1" dirty="0">
                <a:solidFill>
                  <a:schemeClr val="tx1"/>
                </a:solidFill>
              </a:rPr>
              <a:t>Beispiel Checkliste für Erste Lagebesprechung Plan 70 </a:t>
            </a:r>
          </a:p>
        </p:txBody>
      </p:sp>
      <p:sp>
        <p:nvSpPr>
          <p:cNvPr id="14" name="Textfeld 13">
            <a:extLst>
              <a:ext uri="{FF2B5EF4-FFF2-40B4-BE49-F238E27FC236}">
                <a16:creationId xmlns:a16="http://schemas.microsoft.com/office/drawing/2014/main" id="{FAA2A47C-089A-8EBD-5AB6-F5FEB7E7F2F5}"/>
              </a:ext>
            </a:extLst>
          </p:cNvPr>
          <p:cNvSpPr txBox="1"/>
          <p:nvPr/>
        </p:nvSpPr>
        <p:spPr>
          <a:xfrm>
            <a:off x="8037643" y="10108504"/>
            <a:ext cx="6839463" cy="738664"/>
          </a:xfrm>
          <a:prstGeom prst="rect">
            <a:avLst/>
          </a:prstGeom>
          <a:solidFill>
            <a:srgbClr val="FFFF00"/>
          </a:solidFill>
        </p:spPr>
        <p:txBody>
          <a:bodyPr wrap="square" rtlCol="0">
            <a:spAutoFit/>
          </a:bodyPr>
          <a:lstStyle/>
          <a:p>
            <a:r>
              <a:rPr lang="de-DE" sz="1400" dirty="0"/>
              <a:t>Beachte: Für die Auslösung mancher Maßnahmen kann es erforderlich sein, einen „passenden“ Indikator zu suchen, beispielsweise die Einstauung einer Brücke weit im Oberlauf des Gewässers. Dabei helfen die Erfahrungen der Ortskundigen. </a:t>
            </a:r>
          </a:p>
        </p:txBody>
      </p:sp>
      <p:sp>
        <p:nvSpPr>
          <p:cNvPr id="3" name="Rechteck 2">
            <a:hlinkClick r:id="rId3" action="ppaction://hlinksldjump"/>
            <a:extLst>
              <a:ext uri="{FF2B5EF4-FFF2-40B4-BE49-F238E27FC236}">
                <a16:creationId xmlns:a16="http://schemas.microsoft.com/office/drawing/2014/main" id="{48F97995-E6FD-58C7-58EC-642D5CEF2160}"/>
              </a:ext>
            </a:extLst>
          </p:cNvPr>
          <p:cNvSpPr/>
          <p:nvPr/>
        </p:nvSpPr>
        <p:spPr>
          <a:xfrm>
            <a:off x="503238" y="6798945"/>
            <a:ext cx="6839463" cy="853641"/>
          </a:xfrm>
          <a:prstGeom prst="rect">
            <a:avLst/>
          </a:prstGeom>
          <a:solidFill>
            <a:srgbClr val="00FF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1600" b="1" dirty="0">
                <a:solidFill>
                  <a:schemeClr val="tx1"/>
                </a:solidFill>
              </a:rPr>
              <a:t>Liste der Empfänger von Warnungen und Meldungen definieren</a:t>
            </a:r>
          </a:p>
          <a:p>
            <a:pPr>
              <a:tabLst>
                <a:tab pos="6480000" algn="r"/>
              </a:tabLst>
            </a:pPr>
            <a:r>
              <a:rPr lang="de-DE" sz="1600" b="1" dirty="0">
                <a:solidFill>
                  <a:schemeClr val="tx1"/>
                </a:solidFill>
              </a:rPr>
              <a:t>Reaktion auf Meldungen und Warnungen definieren Plan 55</a:t>
            </a:r>
          </a:p>
        </p:txBody>
      </p:sp>
      <p:sp>
        <p:nvSpPr>
          <p:cNvPr id="2" name="Rechteck 1">
            <a:hlinkClick r:id="rId4" action="ppaction://hlinksldjump"/>
            <a:extLst>
              <a:ext uri="{FF2B5EF4-FFF2-40B4-BE49-F238E27FC236}">
                <a16:creationId xmlns:a16="http://schemas.microsoft.com/office/drawing/2014/main" id="{9F3C25EA-3C2E-B784-27CE-69A77575135A}"/>
              </a:ext>
            </a:extLst>
          </p:cNvPr>
          <p:cNvSpPr/>
          <p:nvPr/>
        </p:nvSpPr>
        <p:spPr>
          <a:xfrm rot="16200000">
            <a:off x="-471736" y="9390269"/>
            <a:ext cx="1481139" cy="252000"/>
          </a:xfrm>
          <a:prstGeom prst="rect">
            <a:avLst/>
          </a:prstGeom>
          <a:solidFill>
            <a:srgbClr val="00FFFF"/>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 Anleitung</a:t>
            </a:r>
          </a:p>
        </p:txBody>
      </p:sp>
    </p:spTree>
    <p:extLst>
      <p:ext uri="{BB962C8B-B14F-4D97-AF65-F5344CB8AC3E}">
        <p14:creationId xmlns:p14="http://schemas.microsoft.com/office/powerpoint/2010/main" val="16132311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75369-5255-5819-851F-BC65444EEFD7}"/>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6C7DE439-A375-E1B8-79C3-9D4ED64C6919}"/>
              </a:ext>
            </a:extLst>
          </p:cNvPr>
          <p:cNvSpPr>
            <a:spLocks noGrp="1"/>
          </p:cNvSpPr>
          <p:nvPr>
            <p:ph type="body" sz="quarter" idx="21"/>
          </p:nvPr>
        </p:nvSpPr>
        <p:spPr/>
        <p:txBody>
          <a:bodyPr/>
          <a:lstStyle/>
          <a:p>
            <a:r>
              <a:rPr lang="de-DE" dirty="0"/>
              <a:t>Ereignisabfrage</a:t>
            </a:r>
          </a:p>
        </p:txBody>
      </p:sp>
      <p:sp>
        <p:nvSpPr>
          <p:cNvPr id="9" name="Textplatzhalter 8">
            <a:extLst>
              <a:ext uri="{FF2B5EF4-FFF2-40B4-BE49-F238E27FC236}">
                <a16:creationId xmlns:a16="http://schemas.microsoft.com/office/drawing/2014/main" id="{0B63F178-4F82-8387-673F-3A9810B62FC9}"/>
              </a:ext>
            </a:extLst>
          </p:cNvPr>
          <p:cNvSpPr>
            <a:spLocks noGrp="1"/>
          </p:cNvSpPr>
          <p:nvPr>
            <p:ph type="body" sz="quarter" idx="26"/>
          </p:nvPr>
        </p:nvSpPr>
        <p:spPr/>
        <p:txBody>
          <a:bodyPr/>
          <a:lstStyle/>
          <a:p>
            <a:r>
              <a:rPr lang="de-DE" dirty="0"/>
              <a:t>Notrufannahmestellen</a:t>
            </a:r>
          </a:p>
        </p:txBody>
      </p:sp>
      <p:sp>
        <p:nvSpPr>
          <p:cNvPr id="7" name="Titel 6">
            <a:extLst>
              <a:ext uri="{FF2B5EF4-FFF2-40B4-BE49-F238E27FC236}">
                <a16:creationId xmlns:a16="http://schemas.microsoft.com/office/drawing/2014/main" id="{6BE4DF05-BDBC-40F3-024C-E3876A7D6771}"/>
              </a:ext>
            </a:extLst>
          </p:cNvPr>
          <p:cNvSpPr>
            <a:spLocks noGrp="1"/>
          </p:cNvSpPr>
          <p:nvPr>
            <p:ph type="title"/>
          </p:nvPr>
        </p:nvSpPr>
        <p:spPr/>
        <p:txBody>
          <a:bodyPr/>
          <a:lstStyle/>
          <a:p>
            <a:r>
              <a:rPr lang="de-DE" dirty="0"/>
              <a:t>960</a:t>
            </a:r>
          </a:p>
        </p:txBody>
      </p:sp>
      <p:sp>
        <p:nvSpPr>
          <p:cNvPr id="10" name="Textplatzhalter 9">
            <a:extLst>
              <a:ext uri="{FF2B5EF4-FFF2-40B4-BE49-F238E27FC236}">
                <a16:creationId xmlns:a16="http://schemas.microsoft.com/office/drawing/2014/main" id="{4C7EBD3F-4FA3-8BF1-7F39-75B3E88E8EB4}"/>
              </a:ext>
            </a:extLst>
          </p:cNvPr>
          <p:cNvSpPr>
            <a:spLocks noGrp="1"/>
          </p:cNvSpPr>
          <p:nvPr>
            <p:ph type="body" sz="quarter" idx="32"/>
          </p:nvPr>
        </p:nvSpPr>
        <p:spPr/>
        <p:txBody>
          <a:bodyPr/>
          <a:lstStyle/>
          <a:p>
            <a:r>
              <a:rPr lang="de-DE" dirty="0"/>
              <a:t>Copyright: Feuerwehr Freiburg</a:t>
            </a:r>
          </a:p>
        </p:txBody>
      </p:sp>
      <p:sp>
        <p:nvSpPr>
          <p:cNvPr id="6" name="Datumsplatzhalter 5">
            <a:extLst>
              <a:ext uri="{FF2B5EF4-FFF2-40B4-BE49-F238E27FC236}">
                <a16:creationId xmlns:a16="http://schemas.microsoft.com/office/drawing/2014/main" id="{0EAB061A-05AA-674D-074F-D23F7B464A41}"/>
              </a:ext>
            </a:extLst>
          </p:cNvPr>
          <p:cNvSpPr>
            <a:spLocks noGrp="1"/>
          </p:cNvSpPr>
          <p:nvPr>
            <p:ph type="dt" sz="half" idx="10"/>
          </p:nvPr>
        </p:nvSpPr>
        <p:spPr/>
        <p:txBody>
          <a:bodyPr/>
          <a:lstStyle/>
          <a:p>
            <a:r>
              <a:rPr lang="de-DE" dirty="0"/>
              <a:t>22.42.2025</a:t>
            </a:r>
          </a:p>
        </p:txBody>
      </p:sp>
      <p:graphicFrame>
        <p:nvGraphicFramePr>
          <p:cNvPr id="12" name="Tabelle 11">
            <a:extLst>
              <a:ext uri="{FF2B5EF4-FFF2-40B4-BE49-F238E27FC236}">
                <a16:creationId xmlns:a16="http://schemas.microsoft.com/office/drawing/2014/main" id="{7577305C-27A7-0E74-5B45-C6857C853CA8}"/>
              </a:ext>
            </a:extLst>
          </p:cNvPr>
          <p:cNvGraphicFramePr>
            <a:graphicFrameLocks noGrp="1"/>
          </p:cNvGraphicFramePr>
          <p:nvPr/>
        </p:nvGraphicFramePr>
        <p:xfrm>
          <a:off x="503237" y="1528763"/>
          <a:ext cx="6840537" cy="8637601"/>
        </p:xfrm>
        <a:graphic>
          <a:graphicData uri="http://schemas.openxmlformats.org/drawingml/2006/table">
            <a:tbl>
              <a:tblPr firstRow="1" bandRow="1">
                <a:tableStyleId>{5940675A-B579-460E-94D1-54222C63F5DA}</a:tableStyleId>
              </a:tblPr>
              <a:tblGrid>
                <a:gridCol w="2082767">
                  <a:extLst>
                    <a:ext uri="{9D8B030D-6E8A-4147-A177-3AD203B41FA5}">
                      <a16:colId xmlns:a16="http://schemas.microsoft.com/office/drawing/2014/main" val="1657135842"/>
                    </a:ext>
                  </a:extLst>
                </a:gridCol>
                <a:gridCol w="2378885">
                  <a:extLst>
                    <a:ext uri="{9D8B030D-6E8A-4147-A177-3AD203B41FA5}">
                      <a16:colId xmlns:a16="http://schemas.microsoft.com/office/drawing/2014/main" val="1282900115"/>
                    </a:ext>
                  </a:extLst>
                </a:gridCol>
                <a:gridCol w="2378885">
                  <a:extLst>
                    <a:ext uri="{9D8B030D-6E8A-4147-A177-3AD203B41FA5}">
                      <a16:colId xmlns:a16="http://schemas.microsoft.com/office/drawing/2014/main" val="600884255"/>
                    </a:ext>
                  </a:extLst>
                </a:gridCol>
              </a:tblGrid>
              <a:tr h="348469">
                <a:tc gridSpan="3">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Wo ist das Ereignis? </a:t>
                      </a:r>
                      <a:r>
                        <a:rPr lang="de-DE" sz="1200" b="0" i="0" dirty="0">
                          <a:latin typeface="Arial" panose="020B0604020202020204" pitchFamily="34" charset="0"/>
                          <a:ea typeface="Open Sans" panose="020B0606030504020204" pitchFamily="34" charset="0"/>
                          <a:cs typeface="Arial" panose="020B0604020202020204" pitchFamily="34" charset="0"/>
                        </a:rPr>
                        <a:t>Ortsteil, Straße, Hausnummer, Stockwerk, Name </a:t>
                      </a:r>
                    </a:p>
                    <a:p>
                      <a:endParaRPr lang="de-DE" sz="1200" b="0" i="0" dirty="0">
                        <a:latin typeface="Arial" panose="020B0604020202020204" pitchFamily="34" charset="0"/>
                        <a:ea typeface="Open Sans" panose="020B0606030504020204" pitchFamily="34" charset="0"/>
                        <a:cs typeface="Arial" panose="020B0604020202020204" pitchFamily="34" charset="0"/>
                      </a:endParaRPr>
                    </a:p>
                    <a:p>
                      <a:endParaRPr lang="de-DE" sz="1200" b="0" i="0" dirty="0">
                        <a:latin typeface="Arial" panose="020B0604020202020204" pitchFamily="34" charset="0"/>
                        <a:ea typeface="Open Sans" panose="020B0606030504020204" pitchFamily="34" charset="0"/>
                        <a:cs typeface="Arial" panose="020B0604020202020204" pitchFamily="34" charset="0"/>
                      </a:endParaRPr>
                    </a:p>
                    <a:p>
                      <a:endParaRPr lang="de-DE" sz="1200" b="0" i="0" dirty="0">
                        <a:latin typeface="Arial" panose="020B0604020202020204" pitchFamily="34" charset="0"/>
                        <a:ea typeface="Open Sans" panose="020B0606030504020204" pitchFamily="34" charset="0"/>
                        <a:cs typeface="Arial" panose="020B0604020202020204" pitchFamily="34" charset="0"/>
                      </a:endParaRPr>
                    </a:p>
                    <a:p>
                      <a:endParaRPr lang="de-DE" sz="1200" b="0" i="0" dirty="0">
                        <a:latin typeface="Arial" panose="020B0604020202020204" pitchFamily="34" charset="0"/>
                        <a:ea typeface="Open Sans" panose="020B0606030504020204" pitchFamily="34" charset="0"/>
                        <a:cs typeface="Arial" panose="020B0604020202020204" pitchFamily="34" charset="0"/>
                      </a:endParaRPr>
                    </a:p>
                  </a:txBody>
                  <a:tcPr>
                    <a:noFill/>
                  </a:tcPr>
                </a:tc>
                <a:tc hMerge="1">
                  <a:txBody>
                    <a:bodyPr/>
                    <a:lstStyle/>
                    <a:p>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tc hMerge="1">
                  <a:txBody>
                    <a:bodyPr/>
                    <a:lstStyle/>
                    <a:p>
                      <a:endParaRPr lang="de-DE"/>
                    </a:p>
                  </a:txBody>
                  <a:tcPr/>
                </a:tc>
                <a:extLst>
                  <a:ext uri="{0D108BD9-81ED-4DB2-BD59-A6C34878D82A}">
                    <a16:rowId xmlns:a16="http://schemas.microsoft.com/office/drawing/2014/main" val="2052337779"/>
                  </a:ext>
                </a:extLst>
              </a:tr>
              <a:tr h="348469">
                <a:tc gridSpan="3">
                  <a:txBody>
                    <a:bodyPr/>
                    <a:lstStyle/>
                    <a:p>
                      <a:pPr marL="0" algn="l" defTabSz="755934" rtl="0" eaLnBrk="1" latinLnBrk="0" hangingPunct="1"/>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Was ist passiert? </a:t>
                      </a: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Kurzbeschreibung Ereignis </a:t>
                      </a:r>
                    </a:p>
                    <a:p>
                      <a:pPr marL="0" algn="l" defTabSz="755934" rtl="0" eaLnBrk="1" latinLnBrk="0" hangingPunct="1"/>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p>
                      <a:pPr marL="0" algn="l" defTabSz="755934" rtl="0" eaLnBrk="1" latinLnBrk="0" hangingPunct="1"/>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p>
                      <a:pPr marL="0" algn="l" defTabSz="755934" rtl="0" eaLnBrk="1" latinLnBrk="0" hangingPunct="1"/>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a:no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682374499"/>
                  </a:ext>
                </a:extLst>
              </a:tr>
              <a:tr h="348469">
                <a:tc gridSpan="3">
                  <a:txBody>
                    <a:bodyPr/>
                    <a:lstStyle/>
                    <a:p>
                      <a:pPr marL="0" algn="l" defTabSz="755934" rtl="0" eaLnBrk="1" latinLnBrk="0" hangingPunct="1"/>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Gefahr für Personen oder Sachwerte? </a:t>
                      </a:r>
                    </a:p>
                    <a:p>
                      <a:pPr marL="0" marR="0" lvl="0" indent="0" algn="l" defTabSz="755934" rtl="0" eaLnBrk="1" fontAlgn="auto" latinLnBrk="0" hangingPunct="1">
                        <a:lnSpc>
                          <a:spcPct val="100000"/>
                        </a:lnSpc>
                        <a:spcBef>
                          <a:spcPts val="0"/>
                        </a:spcBef>
                        <a:spcAft>
                          <a:spcPts val="0"/>
                        </a:spcAft>
                        <a:buClrTx/>
                        <a:buSzTx/>
                        <a:buFontTx/>
                        <a:buNone/>
                        <a:tabLst/>
                        <a:defRPr/>
                      </a:pPr>
                      <a:r>
                        <a:rPr lang="de-DE" sz="1200" dirty="0">
                          <a:latin typeface="Arial" panose="020B0604020202020204" pitchFamily="34" charset="0"/>
                          <a:cs typeface="Arial" panose="020B0604020202020204" pitchFamily="34" charset="0"/>
                        </a:rPr>
                        <a:t>□ JA  &gt; Sofortmeldung an ILS                                                    □ </a:t>
                      </a:r>
                      <a:r>
                        <a:rPr lang="de-DE" sz="1200" kern="1200" dirty="0">
                          <a:solidFill>
                            <a:schemeClr val="tx1"/>
                          </a:solidFill>
                          <a:latin typeface="Arial" panose="020B0604020202020204" pitchFamily="34" charset="0"/>
                          <a:ea typeface="+mn-ea"/>
                          <a:cs typeface="Arial" panose="020B0604020202020204" pitchFamily="34" charset="0"/>
                        </a:rPr>
                        <a:t>NEIN</a:t>
                      </a: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a:no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380871241"/>
                  </a:ext>
                </a:extLst>
              </a:tr>
              <a:tr h="348469">
                <a:tc gridSpan="3">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Medizinische Lage </a:t>
                      </a:r>
                    </a:p>
                  </a:txBody>
                  <a:tcPr>
                    <a:no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460791966"/>
                  </a:ext>
                </a:extLst>
              </a:tr>
              <a:tr h="286413">
                <a:tc>
                  <a:txBody>
                    <a:bodyPr/>
                    <a:lstStyle/>
                    <a:p>
                      <a:pPr marL="0" algn="l" defTabSz="755934" rtl="0" eaLnBrk="1" latinLnBrk="0" hangingPunct="1"/>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Bewusstlosigkeit </a:t>
                      </a:r>
                    </a:p>
                  </a:txBody>
                  <a:tcPr marL="36000" marR="36000"/>
                </a:tc>
                <a:tc>
                  <a:txBody>
                    <a:bodyPr/>
                    <a:lstStyle/>
                    <a:p>
                      <a:pPr marL="0" indent="0">
                        <a:buNone/>
                      </a:pPr>
                      <a:r>
                        <a:rPr lang="de-DE" sz="1400" dirty="0">
                          <a:latin typeface="Arial" panose="020B0604020202020204" pitchFamily="34" charset="0"/>
                          <a:cs typeface="Arial" panose="020B0604020202020204" pitchFamily="34" charset="0"/>
                        </a:rPr>
                        <a:t>□ JA      □ NEIN</a:t>
                      </a: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rowSpan="5">
                  <a:txBody>
                    <a:bodyPr/>
                    <a:lstStyle/>
                    <a:p>
                      <a:pPr marL="0" indent="0" algn="ctr">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Wenn alles NEIN, dann an Hausarzt verweisen </a:t>
                      </a:r>
                    </a:p>
                  </a:txBody>
                  <a:tcPr marL="36000" marR="36000" anchor="ctr"/>
                </a:tc>
                <a:extLst>
                  <a:ext uri="{0D108BD9-81ED-4DB2-BD59-A6C34878D82A}">
                    <a16:rowId xmlns:a16="http://schemas.microsoft.com/office/drawing/2014/main" val="2919402272"/>
                  </a:ext>
                </a:extLst>
              </a:tr>
              <a:tr h="355481">
                <a:tc>
                  <a:txBody>
                    <a:bodyPr/>
                    <a:lstStyle/>
                    <a:p>
                      <a:pPr marL="0" algn="l" defTabSz="755934" rtl="0" eaLnBrk="1" latinLnBrk="0" hangingPunct="1"/>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Atemnot</a:t>
                      </a:r>
                    </a:p>
                  </a:txBody>
                  <a:tcPr marL="36000" marR="36000"/>
                </a:tc>
                <a:tc>
                  <a:txBody>
                    <a:bodyPr/>
                    <a:lstStyle/>
                    <a:p>
                      <a:pPr marL="0" indent="0">
                        <a:buNone/>
                      </a:pPr>
                      <a:r>
                        <a:rPr lang="de-DE" sz="1400" dirty="0">
                          <a:latin typeface="Arial" panose="020B0604020202020204" pitchFamily="34" charset="0"/>
                          <a:cs typeface="Arial" panose="020B0604020202020204" pitchFamily="34" charset="0"/>
                        </a:rPr>
                        <a:t>□ JA      □ NEIN </a:t>
                      </a: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vMerge="1">
                  <a:txBody>
                    <a:bodyPr/>
                    <a:lstStyle/>
                    <a:p>
                      <a:pPr marL="0" indent="0">
                        <a:buNone/>
                      </a:pP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extLst>
                  <a:ext uri="{0D108BD9-81ED-4DB2-BD59-A6C34878D82A}">
                    <a16:rowId xmlns:a16="http://schemas.microsoft.com/office/drawing/2014/main" val="1117745264"/>
                  </a:ext>
                </a:extLst>
              </a:tr>
              <a:tr h="355481">
                <a:tc>
                  <a:txBody>
                    <a:bodyPr/>
                    <a:lstStyle/>
                    <a:p>
                      <a:pPr marL="0" algn="l" defTabSz="755934" rtl="0" eaLnBrk="1" latinLnBrk="0" hangingPunct="1"/>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Akute Schmerzen </a:t>
                      </a:r>
                    </a:p>
                  </a:txBody>
                  <a:tcPr marL="36000" marR="36000"/>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 JA      □ NEIN </a:t>
                      </a: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v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extLst>
                  <a:ext uri="{0D108BD9-81ED-4DB2-BD59-A6C34878D82A}">
                    <a16:rowId xmlns:a16="http://schemas.microsoft.com/office/drawing/2014/main" val="1393618578"/>
                  </a:ext>
                </a:extLst>
              </a:tr>
              <a:tr h="355481">
                <a:tc>
                  <a:txBody>
                    <a:bodyPr/>
                    <a:lstStyle/>
                    <a:p>
                      <a:pPr marL="0" algn="l" defTabSz="755934" rtl="0" eaLnBrk="1" latinLnBrk="0" hangingPunct="1"/>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Orientierungslos</a:t>
                      </a:r>
                    </a:p>
                  </a:txBody>
                  <a:tcPr marL="36000" marR="36000"/>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 JA      □ NEIN </a:t>
                      </a: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v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extLst>
                  <a:ext uri="{0D108BD9-81ED-4DB2-BD59-A6C34878D82A}">
                    <a16:rowId xmlns:a16="http://schemas.microsoft.com/office/drawing/2014/main" val="2381219616"/>
                  </a:ext>
                </a:extLst>
              </a:tr>
              <a:tr h="355481">
                <a:tc>
                  <a:txBody>
                    <a:bodyPr/>
                    <a:lstStyle/>
                    <a:p>
                      <a:pPr marL="0" algn="l" defTabSz="755934" rtl="0" eaLnBrk="1" latinLnBrk="0" hangingPunct="1"/>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Verletzung </a:t>
                      </a:r>
                    </a:p>
                  </a:txBody>
                  <a:tcPr marL="36000" marR="36000"/>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 JA      □ NEIN </a:t>
                      </a: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v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extLst>
                  <a:ext uri="{0D108BD9-81ED-4DB2-BD59-A6C34878D82A}">
                    <a16:rowId xmlns:a16="http://schemas.microsoft.com/office/drawing/2014/main" val="346676308"/>
                  </a:ext>
                </a:extLst>
              </a:tr>
              <a:tr h="355481">
                <a:tc gridSpan="3">
                  <a:txBody>
                    <a:bodyPr/>
                    <a:lstStyle/>
                    <a:p>
                      <a:pPr marL="0" algn="l" defTabSz="755934" rtl="0" eaLnBrk="1" latinLnBrk="0" hangingPunct="1"/>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Weitere Angaben </a:t>
                      </a:r>
                    </a:p>
                  </a:txBody>
                  <a:tcPr marL="36000" marR="36000"/>
                </a:tc>
                <a:tc h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hMerge="1">
                  <a:txBody>
                    <a:bodyPr/>
                    <a:lstStyle/>
                    <a:p>
                      <a:pPr marL="0" indent="0" algn="ctr">
                        <a:buNone/>
                      </a:pP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extLst>
                  <a:ext uri="{0D108BD9-81ED-4DB2-BD59-A6C34878D82A}">
                    <a16:rowId xmlns:a16="http://schemas.microsoft.com/office/drawing/2014/main" val="1238978190"/>
                  </a:ext>
                </a:extLst>
              </a:tr>
              <a:tr h="355481">
                <a:tc>
                  <a:txBody>
                    <a:bodyPr/>
                    <a:lstStyle/>
                    <a:p>
                      <a:pPr marL="0" algn="l" defTabSz="755934" rtl="0" eaLnBrk="1" latinLnBrk="0" hangingPunct="1"/>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Frage</a:t>
                      </a:r>
                    </a:p>
                  </a:txBody>
                  <a:tcPr marL="36000" marR="36000"/>
                </a:tc>
                <a:tc grid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Kurzbeschreibung </a:t>
                      </a:r>
                    </a:p>
                  </a:txBody>
                  <a:tcPr marL="36000" marR="36000"/>
                </a:tc>
                <a:tc hMerge="1">
                  <a:txBody>
                    <a:bodyPr/>
                    <a:lstStyle/>
                    <a:p>
                      <a:endParaRPr lang="de-DE"/>
                    </a:p>
                  </a:txBody>
                  <a:tcPr/>
                </a:tc>
                <a:extLst>
                  <a:ext uri="{0D108BD9-81ED-4DB2-BD59-A6C34878D82A}">
                    <a16:rowId xmlns:a16="http://schemas.microsoft.com/office/drawing/2014/main" val="1850812894"/>
                  </a:ext>
                </a:extLst>
              </a:tr>
              <a:tr h="355481">
                <a:tc>
                  <a:txBody>
                    <a:bodyPr/>
                    <a:lstStyle/>
                    <a:p>
                      <a:pPr marL="0" algn="l" defTabSz="755934" rtl="0" eaLnBrk="1" latinLnBrk="0" hangingPunct="1"/>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Anzahl Verletzte </a:t>
                      </a:r>
                    </a:p>
                  </a:txBody>
                  <a:tcPr marL="36000" marR="36000"/>
                </a:tc>
                <a:tc grid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hMerge="1">
                  <a:txBody>
                    <a:bodyPr/>
                    <a:lstStyle/>
                    <a:p>
                      <a:endParaRPr lang="de-DE"/>
                    </a:p>
                  </a:txBody>
                  <a:tcPr/>
                </a:tc>
                <a:extLst>
                  <a:ext uri="{0D108BD9-81ED-4DB2-BD59-A6C34878D82A}">
                    <a16:rowId xmlns:a16="http://schemas.microsoft.com/office/drawing/2014/main" val="1095682861"/>
                  </a:ext>
                </a:extLst>
              </a:tr>
              <a:tr h="355481">
                <a:tc>
                  <a:txBody>
                    <a:bodyPr/>
                    <a:lstStyle/>
                    <a:p>
                      <a:pPr marL="0" algn="l" defTabSz="755934" rtl="0" eaLnBrk="1" latinLnBrk="0" hangingPunct="1"/>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Feuer / Rauch </a:t>
                      </a:r>
                    </a:p>
                  </a:txBody>
                  <a:tcPr marL="36000" marR="36000"/>
                </a:tc>
                <a:tc grid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hMerge="1">
                  <a:txBody>
                    <a:bodyPr/>
                    <a:lstStyle/>
                    <a:p>
                      <a:pPr marL="0" indent="0" algn="ctr">
                        <a:buNone/>
                      </a:pP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extLst>
                  <a:ext uri="{0D108BD9-81ED-4DB2-BD59-A6C34878D82A}">
                    <a16:rowId xmlns:a16="http://schemas.microsoft.com/office/drawing/2014/main" val="3724287498"/>
                  </a:ext>
                </a:extLst>
              </a:tr>
              <a:tr h="355481">
                <a:tc>
                  <a:txBody>
                    <a:bodyPr/>
                    <a:lstStyle/>
                    <a:p>
                      <a:pPr marL="0" algn="l" defTabSz="755934" rtl="0" eaLnBrk="1" latinLnBrk="0" hangingPunct="1"/>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Besonderheiten</a:t>
                      </a:r>
                    </a:p>
                  </a:txBody>
                  <a:tcPr marL="36000" marR="36000"/>
                </a:tc>
                <a:tc grid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hMerge="1">
                  <a:txBody>
                    <a:bodyPr/>
                    <a:lstStyle/>
                    <a:p>
                      <a:pPr marL="0" indent="0" algn="ctr">
                        <a:buNone/>
                      </a:pP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extLst>
                  <a:ext uri="{0D108BD9-81ED-4DB2-BD59-A6C34878D82A}">
                    <a16:rowId xmlns:a16="http://schemas.microsoft.com/office/drawing/2014/main" val="241978250"/>
                  </a:ext>
                </a:extLst>
              </a:tr>
              <a:tr h="355481">
                <a:tc>
                  <a:txBody>
                    <a:bodyPr/>
                    <a:lstStyle/>
                    <a:p>
                      <a:pPr marL="0" algn="l" defTabSz="755934" rtl="0" eaLnBrk="1" latinLnBrk="0" hangingPunct="1"/>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Hinweise zur Anfahrt </a:t>
                      </a:r>
                    </a:p>
                  </a:txBody>
                  <a:tcPr marL="36000" marR="36000"/>
                </a:tc>
                <a:tc grid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hMerge="1">
                  <a:txBody>
                    <a:bodyPr/>
                    <a:lstStyle/>
                    <a:p>
                      <a:pPr marL="0" indent="0" algn="ctr">
                        <a:buNone/>
                      </a:pP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extLst>
                  <a:ext uri="{0D108BD9-81ED-4DB2-BD59-A6C34878D82A}">
                    <a16:rowId xmlns:a16="http://schemas.microsoft.com/office/drawing/2014/main" val="3524897940"/>
                  </a:ext>
                </a:extLst>
              </a:tr>
              <a:tr h="355481">
                <a:tc>
                  <a:txBody>
                    <a:bodyPr/>
                    <a:lstStyle/>
                    <a:p>
                      <a:pPr marL="0" algn="l" defTabSz="755934" rtl="0" eaLnBrk="1" latinLnBrk="0" hangingPunct="1"/>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Schwergewichtiger Patient</a:t>
                      </a:r>
                    </a:p>
                  </a:txBody>
                  <a:tcPr marL="36000" marR="36000"/>
                </a:tc>
                <a:tc grid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 unter 130 kg              □ über 130 kg </a:t>
                      </a: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hMerge="1">
                  <a:txBody>
                    <a:bodyPr/>
                    <a:lstStyle/>
                    <a:p>
                      <a:endParaRPr lang="de-DE"/>
                    </a:p>
                  </a:txBody>
                  <a:tcPr/>
                </a:tc>
                <a:extLst>
                  <a:ext uri="{0D108BD9-81ED-4DB2-BD59-A6C34878D82A}">
                    <a16:rowId xmlns:a16="http://schemas.microsoft.com/office/drawing/2014/main" val="3885198042"/>
                  </a:ext>
                </a:extLst>
              </a:tr>
              <a:tr h="355481">
                <a:tc>
                  <a:txBody>
                    <a:bodyPr/>
                    <a:lstStyle/>
                    <a:p>
                      <a:pPr marL="0" algn="l" defTabSz="755934" rtl="0" eaLnBrk="1" latinLnBrk="0" hangingPunct="1"/>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Meldedaten</a:t>
                      </a:r>
                    </a:p>
                  </a:txBody>
                  <a:tcPr marL="36000" marR="36000"/>
                </a:tc>
                <a:tc grid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hMerge="1">
                  <a:txBody>
                    <a:bodyPr/>
                    <a:lstStyle/>
                    <a:p>
                      <a:endParaRPr lang="de-DE"/>
                    </a:p>
                  </a:txBody>
                  <a:tcPr/>
                </a:tc>
                <a:extLst>
                  <a:ext uri="{0D108BD9-81ED-4DB2-BD59-A6C34878D82A}">
                    <a16:rowId xmlns:a16="http://schemas.microsoft.com/office/drawing/2014/main" val="2594471081"/>
                  </a:ext>
                </a:extLst>
              </a:tr>
              <a:tr h="355481">
                <a:tc>
                  <a:txBody>
                    <a:bodyPr/>
                    <a:lstStyle/>
                    <a:p>
                      <a:pPr marL="0" algn="l" defTabSz="755934" rtl="0" eaLnBrk="1" latinLnBrk="0" hangingPunct="1"/>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Aufgenommen</a:t>
                      </a:r>
                    </a:p>
                  </a:txBody>
                  <a:tcPr marL="36000" marR="36000"/>
                </a:tc>
                <a:tc grid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Datum:                 Uhrzeit:                   Von: </a:t>
                      </a:r>
                    </a:p>
                  </a:txBody>
                  <a:tcPr marL="36000" marR="36000"/>
                </a:tc>
                <a:tc hMerge="1">
                  <a:txBody>
                    <a:bodyPr/>
                    <a:lstStyle/>
                    <a:p>
                      <a:endParaRPr lang="de-DE"/>
                    </a:p>
                  </a:txBody>
                  <a:tcPr/>
                </a:tc>
                <a:extLst>
                  <a:ext uri="{0D108BD9-81ED-4DB2-BD59-A6C34878D82A}">
                    <a16:rowId xmlns:a16="http://schemas.microsoft.com/office/drawing/2014/main" val="1020994200"/>
                  </a:ext>
                </a:extLst>
              </a:tr>
              <a:tr h="355481">
                <a:tc>
                  <a:txBody>
                    <a:bodyPr/>
                    <a:lstStyle/>
                    <a:p>
                      <a:pPr marL="0" algn="l" defTabSz="755934" rtl="0" eaLnBrk="1" latinLnBrk="0" hangingPunct="1"/>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Weitergeleitet an</a:t>
                      </a:r>
                    </a:p>
                  </a:txBody>
                  <a:tcPr marL="36000" marR="36000"/>
                </a:tc>
                <a:tc grid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 </a:t>
                      </a: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Einsatzleitung   </a:t>
                      </a:r>
                      <a:r>
                        <a:rPr lang="de-DE" sz="1400" dirty="0">
                          <a:latin typeface="Arial" panose="020B0604020202020204" pitchFamily="34" charset="0"/>
                          <a:cs typeface="Arial" panose="020B0604020202020204" pitchFamily="34" charset="0"/>
                        </a:rPr>
                        <a:t>□ ILS     □ POLIZEI </a:t>
                      </a: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p>
                      <a:pPr marL="0" marR="0" lvl="0" indent="0" algn="l" defTabSz="755934" rtl="0" eaLnBrk="1" fontAlgn="auto" latinLnBrk="0" hangingPunct="1">
                        <a:lnSpc>
                          <a:spcPct val="100000"/>
                        </a:lnSpc>
                        <a:spcBef>
                          <a:spcPts val="0"/>
                        </a:spcBef>
                        <a:spcAft>
                          <a:spcPts val="0"/>
                        </a:spcAft>
                        <a:buClrTx/>
                        <a:buSzTx/>
                        <a:buFontTx/>
                        <a:buNone/>
                        <a:tabLst/>
                        <a:defRPr/>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Datum:                 Uhrzeit: </a:t>
                      </a:r>
                    </a:p>
                  </a:txBody>
                  <a:tcPr marL="36000" marR="36000"/>
                </a:tc>
                <a:tc hMerge="1">
                  <a:txBody>
                    <a:bodyPr/>
                    <a:lstStyle/>
                    <a:p>
                      <a:endParaRPr lang="de-DE"/>
                    </a:p>
                  </a:txBody>
                  <a:tcPr/>
                </a:tc>
                <a:extLst>
                  <a:ext uri="{0D108BD9-81ED-4DB2-BD59-A6C34878D82A}">
                    <a16:rowId xmlns:a16="http://schemas.microsoft.com/office/drawing/2014/main" val="1646033531"/>
                  </a:ext>
                </a:extLst>
              </a:tr>
            </a:tbl>
          </a:graphicData>
        </a:graphic>
      </p:graphicFrame>
      <p:sp>
        <p:nvSpPr>
          <p:cNvPr id="2" name="Rechteck 1">
            <a:hlinkClick r:id="rId2" action="ppaction://hlinksldjump"/>
            <a:extLst>
              <a:ext uri="{FF2B5EF4-FFF2-40B4-BE49-F238E27FC236}">
                <a16:creationId xmlns:a16="http://schemas.microsoft.com/office/drawing/2014/main" id="{569156A3-383F-DF48-696F-398AD081CB59}"/>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3" name="Rechteck 2">
            <a:hlinkClick r:id="rId3" action="ppaction://hlinksldjump"/>
            <a:extLst>
              <a:ext uri="{FF2B5EF4-FFF2-40B4-BE49-F238E27FC236}">
                <a16:creationId xmlns:a16="http://schemas.microsoft.com/office/drawing/2014/main" id="{12A52762-E972-F2D0-DC0C-8D99B0F8C51F}"/>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4" name="Rechteck 3">
            <a:hlinkClick r:id="rId4" action="ppaction://hlinksldjump"/>
            <a:extLst>
              <a:ext uri="{FF2B5EF4-FFF2-40B4-BE49-F238E27FC236}">
                <a16:creationId xmlns:a16="http://schemas.microsoft.com/office/drawing/2014/main" id="{80BA06E3-AC9D-0C7D-4CF6-8DA47FACECFE}"/>
              </a:ext>
            </a:extLst>
          </p:cNvPr>
          <p:cNvSpPr/>
          <p:nvPr/>
        </p:nvSpPr>
        <p:spPr>
          <a:xfrm rot="16200000">
            <a:off x="-642775" y="4308298"/>
            <a:ext cx="1823218"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Notrufannahmestellen</a:t>
            </a:r>
          </a:p>
        </p:txBody>
      </p:sp>
    </p:spTree>
    <p:extLst>
      <p:ext uri="{BB962C8B-B14F-4D97-AF65-F5344CB8AC3E}">
        <p14:creationId xmlns:p14="http://schemas.microsoft.com/office/powerpoint/2010/main" val="26257968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002088-A42C-D19F-1447-303EDC9E37A3}"/>
              </a:ext>
            </a:extLst>
          </p:cNvPr>
          <p:cNvSpPr>
            <a:spLocks noGrp="1"/>
          </p:cNvSpPr>
          <p:nvPr>
            <p:ph type="title"/>
          </p:nvPr>
        </p:nvSpPr>
        <p:spPr/>
        <p:txBody>
          <a:bodyPr/>
          <a:lstStyle/>
          <a:p>
            <a:r>
              <a:rPr lang="de-DE" dirty="0"/>
              <a:t>A0</a:t>
            </a:r>
            <a:endParaRPr lang="de-CH" dirty="0"/>
          </a:p>
        </p:txBody>
      </p:sp>
      <p:sp>
        <p:nvSpPr>
          <p:cNvPr id="4" name="Textplatzhalter 3">
            <a:extLst>
              <a:ext uri="{FF2B5EF4-FFF2-40B4-BE49-F238E27FC236}">
                <a16:creationId xmlns:a16="http://schemas.microsoft.com/office/drawing/2014/main" id="{BA267999-04EE-4DDC-8EB1-1E4103D0A6F7}"/>
              </a:ext>
            </a:extLst>
          </p:cNvPr>
          <p:cNvSpPr>
            <a:spLocks noGrp="1"/>
          </p:cNvSpPr>
          <p:nvPr>
            <p:ph type="body" sz="quarter" idx="21"/>
          </p:nvPr>
        </p:nvSpPr>
        <p:spPr/>
        <p:txBody>
          <a:bodyPr/>
          <a:lstStyle/>
          <a:p>
            <a:r>
              <a:rPr lang="de-DE" dirty="0"/>
              <a:t>Übersicht </a:t>
            </a:r>
            <a:endParaRPr lang="de-CH" dirty="0"/>
          </a:p>
        </p:txBody>
      </p:sp>
      <p:sp>
        <p:nvSpPr>
          <p:cNvPr id="5" name="Textplatzhalter 4">
            <a:extLst>
              <a:ext uri="{FF2B5EF4-FFF2-40B4-BE49-F238E27FC236}">
                <a16:creationId xmlns:a16="http://schemas.microsoft.com/office/drawing/2014/main" id="{2BA58153-D353-5F72-82A9-E06B6749F6C1}"/>
              </a:ext>
            </a:extLst>
          </p:cNvPr>
          <p:cNvSpPr>
            <a:spLocks noGrp="1"/>
          </p:cNvSpPr>
          <p:nvPr>
            <p:ph type="body" sz="quarter" idx="26"/>
          </p:nvPr>
        </p:nvSpPr>
        <p:spPr/>
        <p:txBody>
          <a:bodyPr/>
          <a:lstStyle/>
          <a:p>
            <a:r>
              <a:rPr lang="de-DE" dirty="0"/>
              <a:t>Anhang</a:t>
            </a:r>
            <a:endParaRPr lang="de-CH" dirty="0"/>
          </a:p>
        </p:txBody>
      </p:sp>
      <p:sp>
        <p:nvSpPr>
          <p:cNvPr id="6" name="Textplatzhalter 5">
            <a:extLst>
              <a:ext uri="{FF2B5EF4-FFF2-40B4-BE49-F238E27FC236}">
                <a16:creationId xmlns:a16="http://schemas.microsoft.com/office/drawing/2014/main" id="{1C91018E-87B2-169E-B05C-5A55EF04B9D3}"/>
              </a:ext>
            </a:extLst>
          </p:cNvPr>
          <p:cNvSpPr>
            <a:spLocks noGrp="1"/>
          </p:cNvSpPr>
          <p:nvPr>
            <p:ph type="body" sz="quarter" idx="32"/>
          </p:nvPr>
        </p:nvSpPr>
        <p:spPr/>
        <p:txBody>
          <a:bodyPr/>
          <a:lstStyle/>
          <a:p>
            <a:endParaRPr lang="de-CH" dirty="0"/>
          </a:p>
        </p:txBody>
      </p:sp>
      <p:sp>
        <p:nvSpPr>
          <p:cNvPr id="11" name="Rechteck 10">
            <a:hlinkClick r:id="rId2" action="ppaction://hlinksldjump"/>
            <a:extLst>
              <a:ext uri="{FF2B5EF4-FFF2-40B4-BE49-F238E27FC236}">
                <a16:creationId xmlns:a16="http://schemas.microsoft.com/office/drawing/2014/main" id="{84E27192-5679-B0C1-86B4-E03F5B1F6FC7}"/>
              </a:ext>
            </a:extLst>
          </p:cNvPr>
          <p:cNvSpPr/>
          <p:nvPr/>
        </p:nvSpPr>
        <p:spPr>
          <a:xfrm>
            <a:off x="503238" y="2484640"/>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Risikosteckbrief	</a:t>
            </a:r>
            <a:r>
              <a:rPr lang="de-DE" sz="2400" b="1" dirty="0">
                <a:solidFill>
                  <a:schemeClr val="tx1"/>
                </a:solidFill>
              </a:rPr>
              <a:t>Plan A10</a:t>
            </a:r>
          </a:p>
        </p:txBody>
      </p:sp>
      <p:sp>
        <p:nvSpPr>
          <p:cNvPr id="13" name="Rechteck 12">
            <a:hlinkClick r:id="rId3" action="ppaction://hlinksldjump"/>
            <a:extLst>
              <a:ext uri="{FF2B5EF4-FFF2-40B4-BE49-F238E27FC236}">
                <a16:creationId xmlns:a16="http://schemas.microsoft.com/office/drawing/2014/main" id="{227EE74C-7A1A-D1D4-82BB-BC1935242852}"/>
              </a:ext>
            </a:extLst>
          </p:cNvPr>
          <p:cNvSpPr/>
          <p:nvPr/>
        </p:nvSpPr>
        <p:spPr>
          <a:xfrm>
            <a:off x="503238" y="1528763"/>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Alarmstufenmodell 	</a:t>
            </a:r>
            <a:r>
              <a:rPr lang="de-DE" sz="2400" b="1" dirty="0">
                <a:solidFill>
                  <a:schemeClr val="tx1"/>
                </a:solidFill>
              </a:rPr>
              <a:t>Plan A03</a:t>
            </a:r>
          </a:p>
        </p:txBody>
      </p:sp>
      <p:sp>
        <p:nvSpPr>
          <p:cNvPr id="18" name="Rechteck 17">
            <a:hlinkClick r:id="rId4" action="ppaction://hlinksldjump"/>
            <a:extLst>
              <a:ext uri="{FF2B5EF4-FFF2-40B4-BE49-F238E27FC236}">
                <a16:creationId xmlns:a16="http://schemas.microsoft.com/office/drawing/2014/main" id="{E151399B-E143-CED5-EA78-5BF01A3B424F}"/>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9" name="Rechteck 18">
            <a:hlinkClick r:id="rId5" action="ppaction://hlinksldjump"/>
            <a:extLst>
              <a:ext uri="{FF2B5EF4-FFF2-40B4-BE49-F238E27FC236}">
                <a16:creationId xmlns:a16="http://schemas.microsoft.com/office/drawing/2014/main" id="{E7D96D7A-B82E-1033-6573-B01FFA60DCB4}"/>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Tree>
    <p:extLst>
      <p:ext uri="{BB962C8B-B14F-4D97-AF65-F5344CB8AC3E}">
        <p14:creationId xmlns:p14="http://schemas.microsoft.com/office/powerpoint/2010/main" val="16529397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C357BBF-3E88-2456-7C52-1308C571E43C}"/>
              </a:ext>
            </a:extLst>
          </p:cNvPr>
          <p:cNvSpPr>
            <a:spLocks noGrp="1"/>
          </p:cNvSpPr>
          <p:nvPr>
            <p:ph type="body" sz="quarter" idx="21"/>
          </p:nvPr>
        </p:nvSpPr>
        <p:spPr/>
        <p:txBody>
          <a:bodyPr/>
          <a:lstStyle/>
          <a:p>
            <a:r>
              <a:rPr lang="de-DE" dirty="0"/>
              <a:t>Alarmstufen-Modell </a:t>
            </a:r>
            <a:endParaRPr lang="de-CH" dirty="0"/>
          </a:p>
        </p:txBody>
      </p:sp>
      <p:sp>
        <p:nvSpPr>
          <p:cNvPr id="4" name="Textplatzhalter 3">
            <a:extLst>
              <a:ext uri="{FF2B5EF4-FFF2-40B4-BE49-F238E27FC236}">
                <a16:creationId xmlns:a16="http://schemas.microsoft.com/office/drawing/2014/main" id="{6395E65A-AA24-998A-4F9D-FAC70154C392}"/>
              </a:ext>
            </a:extLst>
          </p:cNvPr>
          <p:cNvSpPr>
            <a:spLocks noGrp="1"/>
          </p:cNvSpPr>
          <p:nvPr>
            <p:ph type="body" sz="quarter" idx="26"/>
          </p:nvPr>
        </p:nvSpPr>
        <p:spPr/>
        <p:txBody>
          <a:bodyPr/>
          <a:lstStyle/>
          <a:p>
            <a:r>
              <a:rPr lang="de-DE" dirty="0"/>
              <a:t>Hochwasser-Alarm- und Einsatzplan </a:t>
            </a:r>
            <a:endParaRPr lang="de-CH" dirty="0"/>
          </a:p>
        </p:txBody>
      </p:sp>
      <p:sp>
        <p:nvSpPr>
          <p:cNvPr id="5" name="Titel 4">
            <a:extLst>
              <a:ext uri="{FF2B5EF4-FFF2-40B4-BE49-F238E27FC236}">
                <a16:creationId xmlns:a16="http://schemas.microsoft.com/office/drawing/2014/main" id="{C8109052-66C3-DAA4-0356-651D896C10F7}"/>
              </a:ext>
            </a:extLst>
          </p:cNvPr>
          <p:cNvSpPr>
            <a:spLocks noGrp="1"/>
          </p:cNvSpPr>
          <p:nvPr>
            <p:ph type="title"/>
          </p:nvPr>
        </p:nvSpPr>
        <p:spPr/>
        <p:txBody>
          <a:bodyPr/>
          <a:lstStyle/>
          <a:p>
            <a:r>
              <a:rPr lang="de-DE" dirty="0"/>
              <a:t>A03</a:t>
            </a:r>
            <a:endParaRPr lang="de-CH" dirty="0"/>
          </a:p>
        </p:txBody>
      </p:sp>
      <p:sp>
        <p:nvSpPr>
          <p:cNvPr id="6" name="Textplatzhalter 5">
            <a:extLst>
              <a:ext uri="{FF2B5EF4-FFF2-40B4-BE49-F238E27FC236}">
                <a16:creationId xmlns:a16="http://schemas.microsoft.com/office/drawing/2014/main" id="{A5A827E8-003A-8A38-E877-E53ED9C930B3}"/>
              </a:ext>
            </a:extLst>
          </p:cNvPr>
          <p:cNvSpPr>
            <a:spLocks noGrp="1"/>
          </p:cNvSpPr>
          <p:nvPr>
            <p:ph type="body" sz="quarter" idx="32"/>
          </p:nvPr>
        </p:nvSpPr>
        <p:spPr/>
        <p:txBody>
          <a:bodyPr/>
          <a:lstStyle/>
          <a:p>
            <a:endParaRPr lang="de-CH" dirty="0"/>
          </a:p>
        </p:txBody>
      </p:sp>
      <p:sp>
        <p:nvSpPr>
          <p:cNvPr id="7" name="Datumsplatzhalter 6">
            <a:extLst>
              <a:ext uri="{FF2B5EF4-FFF2-40B4-BE49-F238E27FC236}">
                <a16:creationId xmlns:a16="http://schemas.microsoft.com/office/drawing/2014/main" id="{03E240D0-C79F-B066-3D4B-F9FCD18B7586}"/>
              </a:ext>
            </a:extLst>
          </p:cNvPr>
          <p:cNvSpPr>
            <a:spLocks noGrp="1"/>
          </p:cNvSpPr>
          <p:nvPr>
            <p:ph type="dt" sz="half" idx="10"/>
          </p:nvPr>
        </p:nvSpPr>
        <p:spPr/>
        <p:txBody>
          <a:bodyPr/>
          <a:lstStyle/>
          <a:p>
            <a:r>
              <a:rPr lang="de-DE" dirty="0"/>
              <a:t>17.11.2023</a:t>
            </a:r>
          </a:p>
        </p:txBody>
      </p:sp>
      <p:graphicFrame>
        <p:nvGraphicFramePr>
          <p:cNvPr id="12" name="Tabelle 30">
            <a:extLst>
              <a:ext uri="{FF2B5EF4-FFF2-40B4-BE49-F238E27FC236}">
                <a16:creationId xmlns:a16="http://schemas.microsoft.com/office/drawing/2014/main" id="{97AAF075-4E95-BAAB-E14B-C838332024D9}"/>
              </a:ext>
            </a:extLst>
          </p:cNvPr>
          <p:cNvGraphicFramePr>
            <a:graphicFrameLocks noGrp="1"/>
          </p:cNvGraphicFramePr>
          <p:nvPr>
            <p:extLst>
              <p:ext uri="{D42A27DB-BD31-4B8C-83A1-F6EECF244321}">
                <p14:modId xmlns:p14="http://schemas.microsoft.com/office/powerpoint/2010/main" val="1415708254"/>
              </p:ext>
            </p:extLst>
          </p:nvPr>
        </p:nvGraphicFramePr>
        <p:xfrm>
          <a:off x="503237" y="1528763"/>
          <a:ext cx="6832593" cy="4449840"/>
        </p:xfrm>
        <a:graphic>
          <a:graphicData uri="http://schemas.openxmlformats.org/drawingml/2006/table">
            <a:tbl>
              <a:tblPr firstRow="1" bandRow="1">
                <a:tableStyleId>{5940675A-B579-460E-94D1-54222C63F5DA}</a:tableStyleId>
              </a:tblPr>
              <a:tblGrid>
                <a:gridCol w="1418360">
                  <a:extLst>
                    <a:ext uri="{9D8B030D-6E8A-4147-A177-3AD203B41FA5}">
                      <a16:colId xmlns:a16="http://schemas.microsoft.com/office/drawing/2014/main" val="3278481393"/>
                    </a:ext>
                  </a:extLst>
                </a:gridCol>
                <a:gridCol w="1470844">
                  <a:extLst>
                    <a:ext uri="{9D8B030D-6E8A-4147-A177-3AD203B41FA5}">
                      <a16:colId xmlns:a16="http://schemas.microsoft.com/office/drawing/2014/main" val="293453929"/>
                    </a:ext>
                  </a:extLst>
                </a:gridCol>
                <a:gridCol w="1620784">
                  <a:extLst>
                    <a:ext uri="{9D8B030D-6E8A-4147-A177-3AD203B41FA5}">
                      <a16:colId xmlns:a16="http://schemas.microsoft.com/office/drawing/2014/main" val="1754060737"/>
                    </a:ext>
                  </a:extLst>
                </a:gridCol>
                <a:gridCol w="1807197">
                  <a:extLst>
                    <a:ext uri="{9D8B030D-6E8A-4147-A177-3AD203B41FA5}">
                      <a16:colId xmlns:a16="http://schemas.microsoft.com/office/drawing/2014/main" val="2527760817"/>
                    </a:ext>
                  </a:extLst>
                </a:gridCol>
                <a:gridCol w="515408">
                  <a:extLst>
                    <a:ext uri="{9D8B030D-6E8A-4147-A177-3AD203B41FA5}">
                      <a16:colId xmlns:a16="http://schemas.microsoft.com/office/drawing/2014/main" val="1587425502"/>
                    </a:ext>
                  </a:extLst>
                </a:gridCol>
              </a:tblGrid>
              <a:tr h="284999">
                <a:tc>
                  <a:txBody>
                    <a:bodyPr/>
                    <a:lstStyle/>
                    <a:p>
                      <a:pPr marL="0" algn="l" defTabSz="755934" rtl="0" eaLnBrk="1" latinLnBrk="0" hangingPunct="1">
                        <a:lnSpc>
                          <a:spcPct val="100000"/>
                        </a:lnSpc>
                      </a:pPr>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Alarmstufe </a:t>
                      </a:r>
                    </a:p>
                  </a:txBody>
                  <a:tcPr marL="36000" marR="36000" marT="36000" marB="72000" anchor="ctr">
                    <a:solidFill>
                      <a:schemeClr val="bg2"/>
                    </a:solidFill>
                  </a:tcPr>
                </a:tc>
                <a:tc>
                  <a:txBody>
                    <a:bodyPr/>
                    <a:lstStyle/>
                    <a:p>
                      <a:pPr marL="0" algn="l" defTabSz="755934" rtl="0" eaLnBrk="1" latinLnBrk="0" hangingPunct="1">
                        <a:lnSpc>
                          <a:spcPct val="100000"/>
                        </a:lnSpc>
                      </a:pPr>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Lage </a:t>
                      </a:r>
                    </a:p>
                  </a:txBody>
                  <a:tcPr marL="36000" marR="36000" marT="36000" marB="72000" anchor="ctr">
                    <a:solidFill>
                      <a:schemeClr val="bg2"/>
                    </a:solidFill>
                  </a:tcPr>
                </a:tc>
                <a:tc>
                  <a:txBody>
                    <a:bodyPr/>
                    <a:lstStyle/>
                    <a:p>
                      <a:pPr marL="0" algn="l" defTabSz="755934" rtl="0" eaLnBrk="1" latinLnBrk="0" hangingPunct="1">
                        <a:lnSpc>
                          <a:spcPct val="100000"/>
                        </a:lnSpc>
                      </a:pPr>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Ziele </a:t>
                      </a:r>
                    </a:p>
                  </a:txBody>
                  <a:tcPr marL="36000" marR="36000" marT="36000" marB="72000" anchor="ctr">
                    <a:solidFill>
                      <a:schemeClr val="bg2"/>
                    </a:solidFill>
                  </a:tcPr>
                </a:tc>
                <a:tc>
                  <a:txBody>
                    <a:bodyPr/>
                    <a:lstStyle/>
                    <a:p>
                      <a:pPr marL="0" algn="l" defTabSz="755934" rtl="0" eaLnBrk="1" latinLnBrk="0" hangingPunct="1">
                        <a:lnSpc>
                          <a:spcPct val="100000"/>
                        </a:lnSpc>
                      </a:pPr>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Aufgabe </a:t>
                      </a:r>
                    </a:p>
                  </a:txBody>
                  <a:tcPr marL="36000" marR="36000" marT="36000" marB="72000" anchor="ctr">
                    <a:solidFill>
                      <a:schemeClr val="bg2"/>
                    </a:solidFill>
                  </a:tcPr>
                </a:tc>
                <a:tc>
                  <a:txBody>
                    <a:bodyPr/>
                    <a:lstStyle/>
                    <a:p>
                      <a:pPr marL="0" algn="l" defTabSz="755934" rtl="0" eaLnBrk="1" latinLnBrk="0" hangingPunct="1">
                        <a:lnSpc>
                          <a:spcPct val="100000"/>
                        </a:lnSpc>
                      </a:pPr>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Plan Nr. </a:t>
                      </a:r>
                    </a:p>
                  </a:txBody>
                  <a:tcPr marL="36000" marR="36000" marT="36000" marB="72000" anchor="ctr">
                    <a:solidFill>
                      <a:schemeClr val="bg2"/>
                    </a:solidFill>
                  </a:tcPr>
                </a:tc>
                <a:extLst>
                  <a:ext uri="{0D108BD9-81ED-4DB2-BD59-A6C34878D82A}">
                    <a16:rowId xmlns:a16="http://schemas.microsoft.com/office/drawing/2014/main" val="398156381"/>
                  </a:ext>
                </a:extLst>
              </a:tr>
              <a:tr h="0">
                <a:tc>
                  <a:txBody>
                    <a:bodyPr/>
                    <a:lstStyle/>
                    <a:p>
                      <a:pPr algn="l">
                        <a:lnSpc>
                          <a:spcPct val="100000"/>
                        </a:lnSpc>
                      </a:pPr>
                      <a:r>
                        <a:rPr lang="de-DE" sz="1400" b="1" dirty="0">
                          <a:latin typeface="Arial" panose="020B0604020202020204" pitchFamily="34" charset="0"/>
                          <a:cs typeface="Arial" panose="020B0604020202020204" pitchFamily="34" charset="0"/>
                        </a:rPr>
                        <a:t>Monitoring </a:t>
                      </a:r>
                    </a:p>
                  </a:txBody>
                  <a:tcPr marL="36000" marR="36000" marT="36000" marB="36000" anchor="ctr">
                    <a:solidFill>
                      <a:srgbClr val="00FF00"/>
                    </a:solidFill>
                  </a:tcPr>
                </a:tc>
                <a:tc>
                  <a:txBody>
                    <a:bodyPr/>
                    <a:lstStyle/>
                    <a:p>
                      <a:pPr algn="l" hangingPunct="0">
                        <a:lnSpc>
                          <a:spcPct val="100000"/>
                        </a:lnSpc>
                      </a:pPr>
                      <a:r>
                        <a:rPr lang="de-DE" sz="1400" dirty="0">
                          <a:latin typeface="Arial" panose="020B0604020202020204" pitchFamily="34" charset="0"/>
                          <a:cs typeface="Arial" panose="020B0604020202020204" pitchFamily="34" charset="0"/>
                        </a:rPr>
                        <a:t>keine Warnungen oder Meldungen</a:t>
                      </a:r>
                    </a:p>
                  </a:txBody>
                  <a:tcPr marL="36000" marR="36000" marT="36000" marB="36000">
                    <a:solidFill>
                      <a:schemeClr val="bg1"/>
                    </a:solidFill>
                  </a:tcPr>
                </a:tc>
                <a:tc>
                  <a:txBody>
                    <a:bodyPr/>
                    <a:lstStyle/>
                    <a:p>
                      <a:pPr algn="l" hangingPunct="0">
                        <a:lnSpc>
                          <a:spcPct val="100000"/>
                        </a:lnSpc>
                      </a:pPr>
                      <a:r>
                        <a:rPr lang="de-DE" sz="1400" dirty="0">
                          <a:latin typeface="Arial" panose="020B0604020202020204" pitchFamily="34" charset="0"/>
                          <a:cs typeface="Arial" panose="020B0604020202020204" pitchFamily="34" charset="0"/>
                        </a:rPr>
                        <a:t>Warnungen und Meldungen werden empfangen</a:t>
                      </a:r>
                    </a:p>
                    <a:p>
                      <a:pPr algn="l" hangingPunct="0">
                        <a:lnSpc>
                          <a:spcPct val="100000"/>
                        </a:lnSpc>
                      </a:pPr>
                      <a:endParaRPr lang="de-DE" sz="1400" dirty="0">
                        <a:latin typeface="Arial" panose="020B0604020202020204" pitchFamily="34" charset="0"/>
                        <a:cs typeface="Arial" panose="020B0604020202020204" pitchFamily="34" charset="0"/>
                      </a:endParaRPr>
                    </a:p>
                  </a:txBody>
                  <a:tcPr marL="36000" marR="36000" marT="36000" marB="36000">
                    <a:solidFill>
                      <a:schemeClr val="bg1"/>
                    </a:solidFill>
                  </a:tcPr>
                </a:tc>
                <a:tc>
                  <a:txBody>
                    <a:bodyPr/>
                    <a:lstStyle/>
                    <a:p>
                      <a:pPr algn="l" hangingPunct="0">
                        <a:lnSpc>
                          <a:spcPct val="100000"/>
                        </a:lnSpc>
                      </a:pPr>
                      <a:r>
                        <a:rPr lang="de-DE" sz="1400" dirty="0">
                          <a:latin typeface="Arial" panose="020B0604020202020204" pitchFamily="34" charset="0"/>
                          <a:cs typeface="Arial" panose="020B0604020202020204" pitchFamily="34" charset="0"/>
                        </a:rPr>
                        <a:t>Empfangsbereitschaft 365/24</a:t>
                      </a:r>
                    </a:p>
                  </a:txBody>
                  <a:tcPr marL="36000" marR="36000" marT="36000" marB="36000">
                    <a:solidFill>
                      <a:schemeClr val="bg1"/>
                    </a:solidFill>
                  </a:tcPr>
                </a:tc>
                <a:tc>
                  <a:txBody>
                    <a:bodyPr/>
                    <a:lstStyle/>
                    <a:p>
                      <a:pPr algn="l" hangingPunct="0">
                        <a:lnSpc>
                          <a:spcPct val="100000"/>
                        </a:lnSpc>
                      </a:pPr>
                      <a:r>
                        <a:rPr lang="de-DE" sz="1400" b="1" dirty="0">
                          <a:latin typeface="Arial" panose="020B0604020202020204" pitchFamily="34" charset="0"/>
                          <a:cs typeface="Arial" panose="020B0604020202020204" pitchFamily="34" charset="0"/>
                          <a:hlinkClick r:id="rId2" action="ppaction://hlinksldjump"/>
                        </a:rPr>
                        <a:t>55</a:t>
                      </a:r>
                      <a:endParaRPr lang="de-DE" sz="1400" b="1" dirty="0">
                        <a:latin typeface="Arial" panose="020B0604020202020204" pitchFamily="34" charset="0"/>
                        <a:cs typeface="Arial" panose="020B0604020202020204" pitchFamily="34" charset="0"/>
                      </a:endParaRPr>
                    </a:p>
                  </a:txBody>
                  <a:tcPr marL="36000" marR="36000" marT="36000" marB="36000">
                    <a:solidFill>
                      <a:schemeClr val="bg1"/>
                    </a:solidFill>
                  </a:tcPr>
                </a:tc>
                <a:extLst>
                  <a:ext uri="{0D108BD9-81ED-4DB2-BD59-A6C34878D82A}">
                    <a16:rowId xmlns:a16="http://schemas.microsoft.com/office/drawing/2014/main" val="19164574"/>
                  </a:ext>
                </a:extLst>
              </a:tr>
              <a:tr h="159081">
                <a:tc>
                  <a:txBody>
                    <a:bodyPr/>
                    <a:lstStyle/>
                    <a:p>
                      <a:pPr algn="l">
                        <a:lnSpc>
                          <a:spcPct val="100000"/>
                        </a:lnSpc>
                      </a:pPr>
                      <a:r>
                        <a:rPr lang="de-DE" sz="1400" b="1" dirty="0">
                          <a:latin typeface="Arial" panose="020B0604020202020204" pitchFamily="34" charset="0"/>
                          <a:cs typeface="Arial" panose="020B0604020202020204" pitchFamily="34" charset="0"/>
                        </a:rPr>
                        <a:t>Warnphase</a:t>
                      </a:r>
                    </a:p>
                  </a:txBody>
                  <a:tcPr marL="36000" marR="36000" marT="36000" marB="36000" anchor="ctr">
                    <a:solidFill>
                      <a:srgbClr val="FFFF00"/>
                    </a:solidFill>
                  </a:tcPr>
                </a:tc>
                <a:tc>
                  <a:txBody>
                    <a:bodyPr/>
                    <a:lstStyle/>
                    <a:p>
                      <a:pPr algn="l">
                        <a:lnSpc>
                          <a:spcPct val="100000"/>
                        </a:lnSpc>
                      </a:pPr>
                      <a:r>
                        <a:rPr lang="de-DE" sz="1400" b="0" dirty="0">
                          <a:latin typeface="Arial" panose="020B0604020202020204" pitchFamily="34" charset="0"/>
                          <a:cs typeface="Arial" panose="020B0604020202020204" pitchFamily="34" charset="0"/>
                        </a:rPr>
                        <a:t>Warnungen</a:t>
                      </a:r>
                    </a:p>
                    <a:p>
                      <a:pPr algn="l">
                        <a:lnSpc>
                          <a:spcPct val="100000"/>
                        </a:lnSpc>
                      </a:pPr>
                      <a:r>
                        <a:rPr lang="de-DE" sz="1400" b="0" dirty="0">
                          <a:latin typeface="Arial" panose="020B0604020202020204" pitchFamily="34" charset="0"/>
                          <a:cs typeface="Arial" panose="020B0604020202020204" pitchFamily="34" charset="0"/>
                        </a:rPr>
                        <a:t>Meldungen </a:t>
                      </a:r>
                    </a:p>
                    <a:p>
                      <a:pPr algn="l">
                        <a:lnSpc>
                          <a:spcPct val="100000"/>
                        </a:lnSpc>
                      </a:pPr>
                      <a:r>
                        <a:rPr lang="de-DE" sz="1400" b="0" dirty="0">
                          <a:latin typeface="Arial" panose="020B0604020202020204" pitchFamily="34" charset="0"/>
                          <a:cs typeface="Arial" panose="020B0604020202020204" pitchFamily="34" charset="0"/>
                        </a:rPr>
                        <a:t>eingegangen </a:t>
                      </a:r>
                    </a:p>
                    <a:p>
                      <a:pPr algn="l">
                        <a:lnSpc>
                          <a:spcPct val="100000"/>
                        </a:lnSpc>
                      </a:pPr>
                      <a:endParaRPr lang="de-DE" sz="1400" b="1" dirty="0">
                        <a:latin typeface="Arial" panose="020B0604020202020204" pitchFamily="34" charset="0"/>
                        <a:cs typeface="Arial" panose="020B0604020202020204" pitchFamily="34" charset="0"/>
                      </a:endParaRPr>
                    </a:p>
                  </a:txBody>
                  <a:tcPr marL="36000" marR="36000" marT="36000" marB="36000">
                    <a:solidFill>
                      <a:schemeClr val="bg1"/>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CH" sz="1400" b="0" dirty="0">
                          <a:effectLst/>
                          <a:latin typeface="Helvetica" pitchFamily="34" charset="0"/>
                          <a:ea typeface="Times New Roman" panose="02020603050405020304" pitchFamily="18" charset="0"/>
                          <a:cs typeface="Times New Roman" panose="02020603050405020304" pitchFamily="18" charset="0"/>
                        </a:rPr>
                        <a:t>Adäquate Reaktion auf Warnungen</a:t>
                      </a:r>
                    </a:p>
                    <a:p>
                      <a:pPr algn="l">
                        <a:lnSpc>
                          <a:spcPct val="100000"/>
                        </a:lnSpc>
                      </a:pPr>
                      <a:endParaRPr lang="de-DE" sz="1400" b="1" dirty="0">
                        <a:latin typeface="Arial" panose="020B0604020202020204" pitchFamily="34" charset="0"/>
                        <a:cs typeface="Arial" panose="020B0604020202020204" pitchFamily="34" charset="0"/>
                      </a:endParaRPr>
                    </a:p>
                  </a:txBody>
                  <a:tcPr marL="36000" marR="36000" marT="36000" marB="36000">
                    <a:solidFill>
                      <a:schemeClr val="bg1"/>
                    </a:solidFill>
                  </a:tcPr>
                </a:tc>
                <a:tc>
                  <a:txBody>
                    <a:bodyPr/>
                    <a:lstStyle/>
                    <a:p>
                      <a:pPr marL="0" indent="0" algn="l" defTabSz="914400" rtl="0" eaLnBrk="1" latinLnBrk="0" hangingPunct="1">
                        <a:lnSpc>
                          <a:spcPct val="100000"/>
                        </a:lnSpc>
                        <a:spcBef>
                          <a:spcPts val="0"/>
                        </a:spcBef>
                        <a:spcAft>
                          <a:spcPts val="0"/>
                        </a:spcAft>
                        <a:buFont typeface="Symbol" panose="05050102010706020507" pitchFamily="18" charset="2"/>
                        <a:buNone/>
                      </a:pPr>
                      <a:r>
                        <a:rPr lang="de-CH" sz="1400" b="0" kern="1200" dirty="0">
                          <a:solidFill>
                            <a:schemeClr val="tx1"/>
                          </a:solidFill>
                          <a:effectLst/>
                          <a:latin typeface="Helvetica" pitchFamily="34" charset="0"/>
                          <a:ea typeface="Times New Roman" panose="02020603050405020304" pitchFamily="18" charset="0"/>
                          <a:cs typeface="Times New Roman" panose="02020603050405020304" pitchFamily="18" charset="0"/>
                        </a:rPr>
                        <a:t>Entwicklung verfolgen und abschätzen.</a:t>
                      </a:r>
                    </a:p>
                    <a:p>
                      <a:pPr marL="0" indent="0" algn="l" defTabSz="914400" rtl="0" eaLnBrk="1" latinLnBrk="0" hangingPunct="1">
                        <a:lnSpc>
                          <a:spcPct val="100000"/>
                        </a:lnSpc>
                        <a:spcBef>
                          <a:spcPts val="0"/>
                        </a:spcBef>
                        <a:spcAft>
                          <a:spcPts val="0"/>
                        </a:spcAft>
                        <a:buFont typeface="Symbol" panose="05050102010706020507" pitchFamily="18" charset="2"/>
                        <a:buNone/>
                      </a:pPr>
                      <a:r>
                        <a:rPr lang="de-CH" sz="1400" b="0" kern="1200" dirty="0">
                          <a:solidFill>
                            <a:schemeClr val="tx1"/>
                          </a:solidFill>
                          <a:effectLst/>
                          <a:latin typeface="Helvetica" pitchFamily="34" charset="0"/>
                          <a:ea typeface="Times New Roman" panose="02020603050405020304" pitchFamily="18" charset="0"/>
                          <a:cs typeface="Times New Roman" panose="02020603050405020304" pitchFamily="18" charset="0"/>
                        </a:rPr>
                        <a:t>Ggf. Kontrollphase auslösen.</a:t>
                      </a:r>
                      <a:endParaRPr lang="de-DE" sz="1400" b="1" dirty="0">
                        <a:latin typeface="Arial" panose="020B0604020202020204" pitchFamily="34" charset="0"/>
                        <a:cs typeface="Arial" panose="020B0604020202020204" pitchFamily="34" charset="0"/>
                      </a:endParaRPr>
                    </a:p>
                  </a:txBody>
                  <a:tcPr marL="36000" marR="36000" marT="36000" marB="36000">
                    <a:solidFill>
                      <a:schemeClr val="bg1"/>
                    </a:solidFill>
                  </a:tcPr>
                </a:tc>
                <a:tc>
                  <a:txBody>
                    <a:bodyPr/>
                    <a:lstStyle/>
                    <a:p>
                      <a:pPr algn="l">
                        <a:lnSpc>
                          <a:spcPct val="100000"/>
                        </a:lnSpc>
                      </a:pPr>
                      <a:r>
                        <a:rPr lang="de-DE" sz="1400" b="1" dirty="0">
                          <a:latin typeface="Arial" panose="020B0604020202020204" pitchFamily="34" charset="0"/>
                          <a:cs typeface="Arial" panose="020B0604020202020204" pitchFamily="34" charset="0"/>
                          <a:hlinkClick r:id="rId3" action="ppaction://hlinksldjump"/>
                        </a:rPr>
                        <a:t>80</a:t>
                      </a:r>
                      <a:endParaRPr lang="de-DE" sz="1400" b="1" dirty="0">
                        <a:latin typeface="Arial" panose="020B0604020202020204" pitchFamily="34" charset="0"/>
                        <a:cs typeface="Arial" panose="020B0604020202020204" pitchFamily="34" charset="0"/>
                      </a:endParaRPr>
                    </a:p>
                  </a:txBody>
                  <a:tcPr marL="36000" marR="36000" marT="36000" marB="36000">
                    <a:solidFill>
                      <a:schemeClr val="bg1"/>
                    </a:solidFill>
                  </a:tcPr>
                </a:tc>
                <a:extLst>
                  <a:ext uri="{0D108BD9-81ED-4DB2-BD59-A6C34878D82A}">
                    <a16:rowId xmlns:a16="http://schemas.microsoft.com/office/drawing/2014/main" val="2166516845"/>
                  </a:ext>
                </a:extLst>
              </a:tr>
              <a:tr h="159081">
                <a:tc>
                  <a:txBody>
                    <a:bodyPr/>
                    <a:lstStyle/>
                    <a:p>
                      <a:pPr algn="l">
                        <a:lnSpc>
                          <a:spcPct val="100000"/>
                        </a:lnSpc>
                      </a:pPr>
                      <a:r>
                        <a:rPr lang="de-DE" sz="1400" b="1" dirty="0">
                          <a:latin typeface="Arial" panose="020B0604020202020204" pitchFamily="34" charset="0"/>
                          <a:cs typeface="Arial" panose="020B0604020202020204" pitchFamily="34" charset="0"/>
                        </a:rPr>
                        <a:t>Kontrollphase</a:t>
                      </a:r>
                    </a:p>
                  </a:txBody>
                  <a:tcPr marL="36000" marR="36000" marT="36000" marB="36000" anchor="ctr">
                    <a:solidFill>
                      <a:srgbClr val="FFC000"/>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CH" sz="1400" b="0" dirty="0">
                          <a:effectLst/>
                          <a:latin typeface="Helvetica" pitchFamily="34" charset="0"/>
                          <a:ea typeface="Times New Roman" panose="02020603050405020304" pitchFamily="18" charset="0"/>
                          <a:cs typeface="Times New Roman" panose="02020603050405020304" pitchFamily="18" charset="0"/>
                        </a:rPr>
                        <a:t>Schad-hochwasser</a:t>
                      </a:r>
                    </a:p>
                    <a:p>
                      <a:pPr algn="l">
                        <a:lnSpc>
                          <a:spcPct val="100000"/>
                        </a:lnSpc>
                      </a:pPr>
                      <a:r>
                        <a:rPr lang="de-DE" sz="1400" b="0" dirty="0">
                          <a:latin typeface="Arial" panose="020B0604020202020204" pitchFamily="34" charset="0"/>
                          <a:cs typeface="Arial" panose="020B0604020202020204" pitchFamily="34" charset="0"/>
                        </a:rPr>
                        <a:t>zu en </a:t>
                      </a:r>
                    </a:p>
                  </a:txBody>
                  <a:tcPr marL="36000" marR="36000" marT="36000" marB="36000">
                    <a:solidFill>
                      <a:schemeClr val="bg1"/>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CH" sz="1400" b="0" dirty="0">
                          <a:effectLst/>
                          <a:latin typeface="Helvetica" pitchFamily="34" charset="0"/>
                          <a:ea typeface="Times New Roman" panose="02020603050405020304" pitchFamily="18" charset="0"/>
                          <a:cs typeface="Times New Roman" panose="02020603050405020304" pitchFamily="18" charset="0"/>
                        </a:rPr>
                        <a:t>Wasser unter    Kontrolle behalten</a:t>
                      </a:r>
                    </a:p>
                    <a:p>
                      <a:pPr algn="l">
                        <a:lnSpc>
                          <a:spcPct val="100000"/>
                        </a:lnSpc>
                      </a:pPr>
                      <a:endParaRPr lang="de-DE" sz="1400" b="1" dirty="0">
                        <a:latin typeface="Arial" panose="020B0604020202020204" pitchFamily="34" charset="0"/>
                        <a:cs typeface="Arial" panose="020B0604020202020204" pitchFamily="34" charset="0"/>
                      </a:endParaRPr>
                    </a:p>
                  </a:txBody>
                  <a:tcPr marL="36000" marR="36000" marT="36000" marB="36000">
                    <a:solidFill>
                      <a:schemeClr val="bg1"/>
                    </a:solidFill>
                  </a:tcPr>
                </a:tc>
                <a:tc>
                  <a:txBody>
                    <a:bodyPr/>
                    <a:lstStyle/>
                    <a:p>
                      <a:pPr marL="0" indent="0" algn="l" defTabSz="914400" rtl="0" eaLnBrk="1" latinLnBrk="0" hangingPunct="1">
                        <a:lnSpc>
                          <a:spcPct val="100000"/>
                        </a:lnSpc>
                        <a:spcBef>
                          <a:spcPts val="0"/>
                        </a:spcBef>
                        <a:spcAft>
                          <a:spcPts val="0"/>
                        </a:spcAft>
                        <a:buFont typeface="Symbol" panose="05050102010706020507" pitchFamily="18" charset="2"/>
                        <a:buNone/>
                      </a:pPr>
                      <a:r>
                        <a:rPr lang="de-CH" sz="1400" b="0" kern="1200" dirty="0">
                          <a:solidFill>
                            <a:schemeClr val="tx1"/>
                          </a:solidFill>
                          <a:effectLst/>
                          <a:latin typeface="Helvetica" pitchFamily="34" charset="0"/>
                          <a:ea typeface="Times New Roman" panose="02020603050405020304" pitchFamily="18" charset="0"/>
                          <a:cs typeface="Times New Roman" panose="02020603050405020304" pitchFamily="18" charset="0"/>
                        </a:rPr>
                        <a:t>Kontrollieren </a:t>
                      </a:r>
                    </a:p>
                    <a:p>
                      <a:pPr marL="0" indent="0" algn="l" defTabSz="914400" rtl="0" eaLnBrk="1" latinLnBrk="0" hangingPunct="1">
                        <a:lnSpc>
                          <a:spcPct val="100000"/>
                        </a:lnSpc>
                        <a:spcBef>
                          <a:spcPts val="0"/>
                        </a:spcBef>
                        <a:spcAft>
                          <a:spcPts val="0"/>
                        </a:spcAft>
                        <a:buFont typeface="Symbol" panose="05050102010706020507" pitchFamily="18" charset="2"/>
                        <a:buNone/>
                      </a:pPr>
                      <a:r>
                        <a:rPr lang="de-CH" sz="1400" b="0" kern="1200" dirty="0">
                          <a:solidFill>
                            <a:schemeClr val="tx1"/>
                          </a:solidFill>
                          <a:effectLst/>
                          <a:latin typeface="Helvetica" pitchFamily="34" charset="0"/>
                          <a:ea typeface="Times New Roman" panose="02020603050405020304" pitchFamily="18" charset="0"/>
                          <a:cs typeface="Times New Roman" panose="02020603050405020304" pitchFamily="18" charset="0"/>
                        </a:rPr>
                        <a:t>Störungen beheben.</a:t>
                      </a:r>
                    </a:p>
                    <a:p>
                      <a:pPr marL="0" indent="0" algn="l" defTabSz="914400" rtl="0" eaLnBrk="1" latinLnBrk="0" hangingPunct="1">
                        <a:lnSpc>
                          <a:spcPct val="100000"/>
                        </a:lnSpc>
                        <a:spcBef>
                          <a:spcPts val="0"/>
                        </a:spcBef>
                        <a:spcAft>
                          <a:spcPts val="0"/>
                        </a:spcAft>
                        <a:buFont typeface="Symbol" panose="05050102010706020507" pitchFamily="18" charset="2"/>
                        <a:buNone/>
                      </a:pPr>
                      <a:r>
                        <a:rPr lang="de-CH" sz="1400" b="0" kern="1200" dirty="0">
                          <a:solidFill>
                            <a:schemeClr val="tx1"/>
                          </a:solidFill>
                          <a:effectLst/>
                          <a:latin typeface="Helvetica" pitchFamily="34" charset="0"/>
                          <a:ea typeface="Times New Roman" panose="02020603050405020304" pitchFamily="18" charset="0"/>
                          <a:cs typeface="Times New Roman" panose="02020603050405020304" pitchFamily="18" charset="0"/>
                        </a:rPr>
                        <a:t>Ggf. Abwehrphase auslösen </a:t>
                      </a:r>
                    </a:p>
                    <a:p>
                      <a:pPr algn="l">
                        <a:lnSpc>
                          <a:spcPct val="100000"/>
                        </a:lnSpc>
                      </a:pPr>
                      <a:endParaRPr lang="de-DE" sz="1400" b="1" dirty="0">
                        <a:latin typeface="Arial" panose="020B0604020202020204" pitchFamily="34" charset="0"/>
                        <a:cs typeface="Arial" panose="020B0604020202020204" pitchFamily="34" charset="0"/>
                      </a:endParaRPr>
                    </a:p>
                  </a:txBody>
                  <a:tcPr marL="36000" marR="36000" marT="36000" marB="36000">
                    <a:solidFill>
                      <a:schemeClr val="bg1"/>
                    </a:solidFill>
                  </a:tcPr>
                </a:tc>
                <a:tc rowSpan="2">
                  <a:txBody>
                    <a:bodyPr/>
                    <a:lstStyle/>
                    <a:p>
                      <a:pPr algn="l">
                        <a:lnSpc>
                          <a:spcPct val="100000"/>
                        </a:lnSpc>
                      </a:pPr>
                      <a:r>
                        <a:rPr lang="de-DE" sz="1400" b="1" dirty="0">
                          <a:latin typeface="Arial" panose="020B0604020202020204" pitchFamily="34" charset="0"/>
                          <a:cs typeface="Arial" panose="020B0604020202020204" pitchFamily="34" charset="0"/>
                          <a:hlinkClick r:id="rId4" action="ppaction://hlinksldjump"/>
                        </a:rPr>
                        <a:t>200</a:t>
                      </a:r>
                      <a:endParaRPr lang="de-DE" sz="1400" b="1" dirty="0">
                        <a:latin typeface="Arial" panose="020B0604020202020204" pitchFamily="34" charset="0"/>
                        <a:cs typeface="Arial" panose="020B0604020202020204" pitchFamily="34" charset="0"/>
                      </a:endParaRPr>
                    </a:p>
                  </a:txBody>
                  <a:tcPr marL="36000" marR="36000" marT="36000" marB="36000">
                    <a:solidFill>
                      <a:schemeClr val="bg1"/>
                    </a:solidFill>
                  </a:tcPr>
                </a:tc>
                <a:extLst>
                  <a:ext uri="{0D108BD9-81ED-4DB2-BD59-A6C34878D82A}">
                    <a16:rowId xmlns:a16="http://schemas.microsoft.com/office/drawing/2014/main" val="1113956958"/>
                  </a:ext>
                </a:extLst>
              </a:tr>
              <a:tr h="159081">
                <a:tc>
                  <a:txBody>
                    <a:bodyPr/>
                    <a:lstStyle/>
                    <a:p>
                      <a:pPr algn="l">
                        <a:lnSpc>
                          <a:spcPct val="100000"/>
                        </a:lnSpc>
                      </a:pPr>
                      <a:r>
                        <a:rPr lang="de-DE" sz="1400" b="1" dirty="0">
                          <a:solidFill>
                            <a:schemeClr val="bg1"/>
                          </a:solidFill>
                          <a:latin typeface="Arial" panose="020B0604020202020204" pitchFamily="34" charset="0"/>
                          <a:cs typeface="Arial" panose="020B0604020202020204" pitchFamily="34" charset="0"/>
                        </a:rPr>
                        <a:t>Abwehrphase</a:t>
                      </a:r>
                      <a:r>
                        <a:rPr lang="de-DE" sz="1400" b="1" dirty="0">
                          <a:latin typeface="Arial" panose="020B0604020202020204" pitchFamily="34" charset="0"/>
                          <a:cs typeface="Arial" panose="020B0604020202020204" pitchFamily="34" charset="0"/>
                        </a:rPr>
                        <a:t> </a:t>
                      </a:r>
                    </a:p>
                  </a:txBody>
                  <a:tcPr marL="36000" marR="36000" marT="36000" marB="36000" anchor="ctr">
                    <a:solidFill>
                      <a:srgbClr val="FF0000"/>
                    </a:solidFill>
                  </a:tcPr>
                </a:tc>
                <a:tc>
                  <a:txBody>
                    <a:bodyPr/>
                    <a:lstStyle/>
                    <a:p>
                      <a:pPr algn="l">
                        <a:lnSpc>
                          <a:spcPct val="100000"/>
                        </a:lnSpc>
                      </a:pPr>
                      <a:r>
                        <a:rPr lang="de-DE" sz="1400" b="0" dirty="0">
                          <a:latin typeface="Arial" panose="020B0604020202020204" pitchFamily="34" charset="0"/>
                          <a:cs typeface="Arial" panose="020B0604020202020204" pitchFamily="34" charset="0"/>
                        </a:rPr>
                        <a:t>Schäden / Verluste wahrscheinlich oder eingetreten </a:t>
                      </a:r>
                    </a:p>
                  </a:txBody>
                  <a:tcPr marL="36000" marR="36000" marT="36000" marB="36000">
                    <a:solidFill>
                      <a:schemeClr val="bg1"/>
                    </a:solidFill>
                  </a:tcPr>
                </a:tc>
                <a:tc>
                  <a:txBody>
                    <a:bodyPr/>
                    <a:lstStyle/>
                    <a:p>
                      <a:pPr>
                        <a:lnSpc>
                          <a:spcPct val="100000"/>
                        </a:lnSpc>
                        <a:spcBef>
                          <a:spcPts val="0"/>
                        </a:spcBef>
                        <a:spcAft>
                          <a:spcPts val="0"/>
                        </a:spcAft>
                      </a:pPr>
                      <a:r>
                        <a:rPr lang="de-CH" sz="1400" b="0" dirty="0">
                          <a:effectLst/>
                          <a:latin typeface="Helvetica" pitchFamily="34" charset="0"/>
                          <a:ea typeface="Times New Roman" panose="02020603050405020304" pitchFamily="18" charset="0"/>
                          <a:cs typeface="Times New Roman" panose="02020603050405020304" pitchFamily="18" charset="0"/>
                        </a:rPr>
                        <a:t>Schaden begrenzen</a:t>
                      </a:r>
                    </a:p>
                    <a:p>
                      <a:pPr>
                        <a:lnSpc>
                          <a:spcPct val="100000"/>
                        </a:lnSpc>
                        <a:spcBef>
                          <a:spcPts val="0"/>
                        </a:spcBef>
                        <a:spcAft>
                          <a:spcPts val="0"/>
                        </a:spcAft>
                      </a:pPr>
                      <a:r>
                        <a:rPr lang="de-CH" sz="1400" b="0" dirty="0">
                          <a:effectLst/>
                          <a:latin typeface="Helvetica" pitchFamily="34" charset="0"/>
                          <a:ea typeface="Times New Roman" panose="02020603050405020304" pitchFamily="18" charset="0"/>
                          <a:cs typeface="Times New Roman" panose="02020603050405020304" pitchFamily="18" charset="0"/>
                        </a:rPr>
                        <a:t>Krise bewältigen </a:t>
                      </a:r>
                    </a:p>
                    <a:p>
                      <a:pPr algn="l">
                        <a:lnSpc>
                          <a:spcPct val="100000"/>
                        </a:lnSpc>
                      </a:pPr>
                      <a:endParaRPr lang="de-DE" sz="1400" b="1" dirty="0">
                        <a:latin typeface="Arial" panose="020B0604020202020204" pitchFamily="34" charset="0"/>
                        <a:cs typeface="Arial" panose="020B0604020202020204" pitchFamily="34" charset="0"/>
                      </a:endParaRPr>
                    </a:p>
                  </a:txBody>
                  <a:tcPr marL="36000" marR="36000" marT="36000" marB="36000">
                    <a:solidFill>
                      <a:schemeClr val="bg1"/>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CH" sz="1400" b="0" kern="1200" dirty="0">
                          <a:solidFill>
                            <a:schemeClr val="tx1"/>
                          </a:solidFill>
                          <a:effectLst/>
                          <a:latin typeface="Helvetica" pitchFamily="34" charset="0"/>
                          <a:ea typeface="Times New Roman" panose="02020603050405020304" pitchFamily="18" charset="0"/>
                          <a:cs typeface="Times New Roman" panose="02020603050405020304" pitchFamily="18" charset="0"/>
                        </a:rPr>
                        <a:t>Polizeiliche und nichtpolizeiliche Gefahrenabwehr</a:t>
                      </a:r>
                    </a:p>
                    <a:p>
                      <a:pPr algn="l">
                        <a:lnSpc>
                          <a:spcPct val="100000"/>
                        </a:lnSpc>
                      </a:pPr>
                      <a:endParaRPr lang="de-DE" sz="1400" b="1" dirty="0">
                        <a:latin typeface="Arial" panose="020B0604020202020204" pitchFamily="34" charset="0"/>
                        <a:cs typeface="Arial" panose="020B0604020202020204" pitchFamily="34" charset="0"/>
                      </a:endParaRPr>
                    </a:p>
                  </a:txBody>
                  <a:tcPr marL="36000" marR="36000" marT="36000" marB="36000">
                    <a:solidFill>
                      <a:schemeClr val="bg1"/>
                    </a:solidFill>
                  </a:tcPr>
                </a:tc>
                <a:tc vMerge="1">
                  <a:txBody>
                    <a:bodyPr/>
                    <a:lstStyle/>
                    <a:p>
                      <a:pPr algn="l">
                        <a:lnSpc>
                          <a:spcPct val="100000"/>
                        </a:lnSpc>
                      </a:pPr>
                      <a:endParaRPr lang="de-DE" sz="1400" b="1" dirty="0">
                        <a:latin typeface="Arial" panose="020B0604020202020204" pitchFamily="34" charset="0"/>
                        <a:cs typeface="Arial" panose="020B0604020202020204" pitchFamily="34" charset="0"/>
                      </a:endParaRPr>
                    </a:p>
                  </a:txBody>
                  <a:tcPr marL="36000" marR="36000" marT="36000" marB="36000">
                    <a:solidFill>
                      <a:schemeClr val="bg1"/>
                    </a:solidFill>
                  </a:tcPr>
                </a:tc>
                <a:extLst>
                  <a:ext uri="{0D108BD9-81ED-4DB2-BD59-A6C34878D82A}">
                    <a16:rowId xmlns:a16="http://schemas.microsoft.com/office/drawing/2014/main" val="1727702863"/>
                  </a:ext>
                </a:extLst>
              </a:tr>
            </a:tbl>
          </a:graphicData>
        </a:graphic>
      </p:graphicFrame>
      <p:sp>
        <p:nvSpPr>
          <p:cNvPr id="13" name="Rechteck 12">
            <a:hlinkClick r:id="rId5" action="ppaction://hlinksldjump"/>
            <a:extLst>
              <a:ext uri="{FF2B5EF4-FFF2-40B4-BE49-F238E27FC236}">
                <a16:creationId xmlns:a16="http://schemas.microsoft.com/office/drawing/2014/main" id="{B6C97ED0-4EC0-60D6-D952-06CE355213FD}"/>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4" name="Rechteck 13">
            <a:hlinkClick r:id="rId6" action="ppaction://hlinksldjump"/>
            <a:extLst>
              <a:ext uri="{FF2B5EF4-FFF2-40B4-BE49-F238E27FC236}">
                <a16:creationId xmlns:a16="http://schemas.microsoft.com/office/drawing/2014/main" id="{4A73E4CF-BE38-E639-E19E-38E10376BADC}"/>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Tree>
    <p:extLst>
      <p:ext uri="{BB962C8B-B14F-4D97-AF65-F5344CB8AC3E}">
        <p14:creationId xmlns:p14="http://schemas.microsoft.com/office/powerpoint/2010/main" val="16703977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3">
            <a:extLst>
              <a:ext uri="{FF2B5EF4-FFF2-40B4-BE49-F238E27FC236}">
                <a16:creationId xmlns:a16="http://schemas.microsoft.com/office/drawing/2014/main" id="{B79AF30F-609B-4459-3CA3-B0C602097A7F}"/>
              </a:ext>
            </a:extLst>
          </p:cNvPr>
          <p:cNvSpPr>
            <a:spLocks noGrp="1"/>
          </p:cNvSpPr>
          <p:nvPr>
            <p:ph type="body" sz="quarter" idx="21"/>
          </p:nvPr>
        </p:nvSpPr>
        <p:spPr/>
        <p:txBody>
          <a:bodyPr/>
          <a:lstStyle/>
          <a:p>
            <a:r>
              <a:rPr lang="de-DE" dirty="0"/>
              <a:t>Risikosteckbrief</a:t>
            </a:r>
          </a:p>
        </p:txBody>
      </p:sp>
      <p:sp>
        <p:nvSpPr>
          <p:cNvPr id="15" name="Textplatzhalter 14">
            <a:extLst>
              <a:ext uri="{FF2B5EF4-FFF2-40B4-BE49-F238E27FC236}">
                <a16:creationId xmlns:a16="http://schemas.microsoft.com/office/drawing/2014/main" id="{B2873B37-F298-D833-2F53-6FFD107E521C}"/>
              </a:ext>
            </a:extLst>
          </p:cNvPr>
          <p:cNvSpPr>
            <a:spLocks noGrp="1"/>
          </p:cNvSpPr>
          <p:nvPr>
            <p:ph type="body" sz="quarter" idx="26"/>
          </p:nvPr>
        </p:nvSpPr>
        <p:spPr/>
        <p:txBody>
          <a:bodyPr/>
          <a:lstStyle/>
          <a:p>
            <a:r>
              <a:rPr lang="de-DE" dirty="0"/>
              <a:t>Anhang</a:t>
            </a:r>
          </a:p>
        </p:txBody>
      </p:sp>
      <p:sp>
        <p:nvSpPr>
          <p:cNvPr id="13" name="Titel 12">
            <a:extLst>
              <a:ext uri="{FF2B5EF4-FFF2-40B4-BE49-F238E27FC236}">
                <a16:creationId xmlns:a16="http://schemas.microsoft.com/office/drawing/2014/main" id="{D5554DB3-667B-E3D0-EC4E-D12A08946722}"/>
              </a:ext>
            </a:extLst>
          </p:cNvPr>
          <p:cNvSpPr>
            <a:spLocks noGrp="1"/>
          </p:cNvSpPr>
          <p:nvPr>
            <p:ph type="title"/>
          </p:nvPr>
        </p:nvSpPr>
        <p:spPr/>
        <p:txBody>
          <a:bodyPr/>
          <a:lstStyle/>
          <a:p>
            <a:r>
              <a:rPr lang="de-DE" dirty="0"/>
              <a:t>A10</a:t>
            </a:r>
          </a:p>
        </p:txBody>
      </p:sp>
      <p:sp>
        <p:nvSpPr>
          <p:cNvPr id="16" name="Textplatzhalter 15">
            <a:extLst>
              <a:ext uri="{FF2B5EF4-FFF2-40B4-BE49-F238E27FC236}">
                <a16:creationId xmlns:a16="http://schemas.microsoft.com/office/drawing/2014/main" id="{E63A631F-25FE-ED4B-D0A4-DCEA934FAB1A}"/>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93D5C445-9A35-A621-ED30-0791C7449C48}"/>
              </a:ext>
            </a:extLst>
          </p:cNvPr>
          <p:cNvSpPr>
            <a:spLocks noGrp="1"/>
          </p:cNvSpPr>
          <p:nvPr>
            <p:ph type="dt" sz="half" idx="10"/>
          </p:nvPr>
        </p:nvSpPr>
        <p:spPr>
          <a:xfrm>
            <a:off x="1029435" y="10271083"/>
            <a:ext cx="745066" cy="180000"/>
          </a:xfrm>
        </p:spPr>
        <p:txBody>
          <a:bodyPr/>
          <a:lstStyle/>
          <a:p>
            <a:r>
              <a:rPr lang="de-DE" dirty="0"/>
              <a:t>17.11.2023</a:t>
            </a:r>
          </a:p>
        </p:txBody>
      </p:sp>
      <p:grpSp>
        <p:nvGrpSpPr>
          <p:cNvPr id="18" name="Gruppieren 17">
            <a:extLst>
              <a:ext uri="{FF2B5EF4-FFF2-40B4-BE49-F238E27FC236}">
                <a16:creationId xmlns:a16="http://schemas.microsoft.com/office/drawing/2014/main" id="{FA9ACE25-F5B2-3E3D-2348-9ABA63DC2BC0}"/>
              </a:ext>
            </a:extLst>
          </p:cNvPr>
          <p:cNvGrpSpPr/>
          <p:nvPr/>
        </p:nvGrpSpPr>
        <p:grpSpPr>
          <a:xfrm>
            <a:off x="503237" y="1728591"/>
            <a:ext cx="6548915" cy="8398701"/>
            <a:chOff x="503238" y="1728592"/>
            <a:chExt cx="5170360" cy="6818688"/>
          </a:xfrm>
        </p:grpSpPr>
        <p:pic>
          <p:nvPicPr>
            <p:cNvPr id="12" name="Grafik 11">
              <a:extLst>
                <a:ext uri="{FF2B5EF4-FFF2-40B4-BE49-F238E27FC236}">
                  <a16:creationId xmlns:a16="http://schemas.microsoft.com/office/drawing/2014/main" id="{373665BC-E615-623E-36E8-8B38AA149367}"/>
                </a:ext>
              </a:extLst>
            </p:cNvPr>
            <p:cNvPicPr>
              <a:picLocks noChangeAspect="1"/>
            </p:cNvPicPr>
            <p:nvPr/>
          </p:nvPicPr>
          <p:blipFill>
            <a:blip r:embed="rId2"/>
            <a:stretch>
              <a:fillRect/>
            </a:stretch>
          </p:blipFill>
          <p:spPr>
            <a:xfrm>
              <a:off x="503238" y="1728592"/>
              <a:ext cx="5170360" cy="6818688"/>
            </a:xfrm>
            <a:prstGeom prst="rect">
              <a:avLst/>
            </a:prstGeom>
          </p:spPr>
        </p:pic>
        <p:sp>
          <p:nvSpPr>
            <p:cNvPr id="17" name="Textfeld 16">
              <a:extLst>
                <a:ext uri="{FF2B5EF4-FFF2-40B4-BE49-F238E27FC236}">
                  <a16:creationId xmlns:a16="http://schemas.microsoft.com/office/drawing/2014/main" id="{EACE4620-4F30-A917-5859-F24403E5A309}"/>
                </a:ext>
              </a:extLst>
            </p:cNvPr>
            <p:cNvSpPr txBox="1"/>
            <p:nvPr/>
          </p:nvSpPr>
          <p:spPr>
            <a:xfrm>
              <a:off x="1401762" y="2661781"/>
              <a:ext cx="1997902" cy="276999"/>
            </a:xfrm>
            <a:prstGeom prst="rect">
              <a:avLst/>
            </a:prstGeom>
            <a:solidFill>
              <a:schemeClr val="bg1"/>
            </a:solidFill>
          </p:spPr>
          <p:txBody>
            <a:bodyPr wrap="square" rtlCol="0">
              <a:spAutoFit/>
            </a:bodyPr>
            <a:lstStyle/>
            <a:p>
              <a:r>
                <a:rPr lang="de-DE" sz="1200" dirty="0"/>
                <a:t>Musterhausen</a:t>
              </a:r>
            </a:p>
          </p:txBody>
        </p:sp>
      </p:grpSp>
    </p:spTree>
    <p:extLst>
      <p:ext uri="{BB962C8B-B14F-4D97-AF65-F5344CB8AC3E}">
        <p14:creationId xmlns:p14="http://schemas.microsoft.com/office/powerpoint/2010/main" val="89137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FE406-3B86-69C0-FA81-1F0831D76EB6}"/>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FD3E5841-0775-2BB9-0921-4F864B98B22A}"/>
              </a:ext>
            </a:extLst>
          </p:cNvPr>
          <p:cNvSpPr>
            <a:spLocks noGrp="1"/>
          </p:cNvSpPr>
          <p:nvPr>
            <p:ph type="body" sz="quarter" idx="21"/>
          </p:nvPr>
        </p:nvSpPr>
        <p:spPr/>
        <p:txBody>
          <a:bodyPr/>
          <a:lstStyle/>
          <a:p>
            <a:r>
              <a:rPr lang="de-DE" dirty="0"/>
              <a:t>Übersicht</a:t>
            </a:r>
          </a:p>
        </p:txBody>
      </p:sp>
      <p:sp>
        <p:nvSpPr>
          <p:cNvPr id="9" name="Textplatzhalter 8">
            <a:extLst>
              <a:ext uri="{FF2B5EF4-FFF2-40B4-BE49-F238E27FC236}">
                <a16:creationId xmlns:a16="http://schemas.microsoft.com/office/drawing/2014/main" id="{10A62682-680E-EEE8-993D-9FA25C80EBFA}"/>
              </a:ext>
            </a:extLst>
          </p:cNvPr>
          <p:cNvSpPr>
            <a:spLocks noGrp="1"/>
          </p:cNvSpPr>
          <p:nvPr>
            <p:ph type="body" sz="quarter" idx="26"/>
          </p:nvPr>
        </p:nvSpPr>
        <p:spPr/>
        <p:txBody>
          <a:bodyPr/>
          <a:lstStyle/>
          <a:p>
            <a:r>
              <a:rPr lang="de-DE" dirty="0"/>
              <a:t>Risikoanalyse</a:t>
            </a:r>
          </a:p>
        </p:txBody>
      </p:sp>
      <p:sp>
        <p:nvSpPr>
          <p:cNvPr id="7" name="Titel 6">
            <a:extLst>
              <a:ext uri="{FF2B5EF4-FFF2-40B4-BE49-F238E27FC236}">
                <a16:creationId xmlns:a16="http://schemas.microsoft.com/office/drawing/2014/main" id="{D3FD42EA-0AB0-EC63-A954-252F5E975867}"/>
              </a:ext>
            </a:extLst>
          </p:cNvPr>
          <p:cNvSpPr>
            <a:spLocks noGrp="1"/>
          </p:cNvSpPr>
          <p:nvPr>
            <p:ph type="title"/>
          </p:nvPr>
        </p:nvSpPr>
        <p:spPr/>
        <p:txBody>
          <a:bodyPr/>
          <a:lstStyle/>
          <a:p>
            <a:r>
              <a:rPr lang="de-DE" dirty="0"/>
              <a:t>RA 0</a:t>
            </a:r>
          </a:p>
        </p:txBody>
      </p:sp>
      <p:sp>
        <p:nvSpPr>
          <p:cNvPr id="48" name="Textplatzhalter 47">
            <a:extLst>
              <a:ext uri="{FF2B5EF4-FFF2-40B4-BE49-F238E27FC236}">
                <a16:creationId xmlns:a16="http://schemas.microsoft.com/office/drawing/2014/main" id="{4F2D2B46-3DB1-5339-D6C6-81B614B576C2}"/>
              </a:ext>
            </a:extLst>
          </p:cNvPr>
          <p:cNvSpPr>
            <a:spLocks noGrp="1"/>
          </p:cNvSpPr>
          <p:nvPr>
            <p:ph type="body" sz="quarter" idx="32"/>
          </p:nvPr>
        </p:nvSpPr>
        <p:spPr/>
        <p:txBody>
          <a:bodyPr/>
          <a:lstStyle/>
          <a:p>
            <a:endParaRPr lang="de-DE"/>
          </a:p>
        </p:txBody>
      </p:sp>
      <p:sp>
        <p:nvSpPr>
          <p:cNvPr id="6" name="Datumsplatzhalter 5">
            <a:extLst>
              <a:ext uri="{FF2B5EF4-FFF2-40B4-BE49-F238E27FC236}">
                <a16:creationId xmlns:a16="http://schemas.microsoft.com/office/drawing/2014/main" id="{7EA5385F-7A1A-5A25-5412-591CF1638855}"/>
              </a:ext>
            </a:extLst>
          </p:cNvPr>
          <p:cNvSpPr>
            <a:spLocks noGrp="1"/>
          </p:cNvSpPr>
          <p:nvPr>
            <p:ph type="dt" sz="half" idx="10"/>
          </p:nvPr>
        </p:nvSpPr>
        <p:spPr/>
        <p:txBody>
          <a:bodyPr/>
          <a:lstStyle/>
          <a:p>
            <a:r>
              <a:rPr lang="de-DE" dirty="0"/>
              <a:t>17.11.2023</a:t>
            </a:r>
          </a:p>
        </p:txBody>
      </p:sp>
      <p:sp>
        <p:nvSpPr>
          <p:cNvPr id="2" name="Rechteck 1">
            <a:hlinkClick r:id="rId2" action="ppaction://hlinksldjump"/>
            <a:extLst>
              <a:ext uri="{FF2B5EF4-FFF2-40B4-BE49-F238E27FC236}">
                <a16:creationId xmlns:a16="http://schemas.microsoft.com/office/drawing/2014/main" id="{00E6499D-339F-1F26-4E83-44C04BC1B99B}"/>
              </a:ext>
            </a:extLst>
          </p:cNvPr>
          <p:cNvSpPr/>
          <p:nvPr/>
        </p:nvSpPr>
        <p:spPr>
          <a:xfrm>
            <a:off x="503775" y="1960925"/>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Generelle Vorgehensweise 	</a:t>
            </a:r>
            <a:r>
              <a:rPr lang="de-DE" sz="2400" b="1" dirty="0">
                <a:solidFill>
                  <a:schemeClr val="tx1"/>
                </a:solidFill>
              </a:rPr>
              <a:t>RA 2</a:t>
            </a:r>
          </a:p>
        </p:txBody>
      </p:sp>
      <p:sp>
        <p:nvSpPr>
          <p:cNvPr id="3" name="Rechteck 2">
            <a:hlinkClick r:id="rId3" action="ppaction://hlinksldjump"/>
            <a:extLst>
              <a:ext uri="{FF2B5EF4-FFF2-40B4-BE49-F238E27FC236}">
                <a16:creationId xmlns:a16="http://schemas.microsoft.com/office/drawing/2014/main" id="{099EA25A-E195-81D1-E975-D2737B06616B}"/>
              </a:ext>
            </a:extLst>
          </p:cNvPr>
          <p:cNvSpPr/>
          <p:nvPr/>
        </p:nvSpPr>
        <p:spPr>
          <a:xfrm rot="16200000">
            <a:off x="-471736" y="9390269"/>
            <a:ext cx="1481139" cy="252000"/>
          </a:xfrm>
          <a:prstGeom prst="rect">
            <a:avLst/>
          </a:prstGeom>
          <a:solidFill>
            <a:srgbClr val="00FFFF"/>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 Anleitung</a:t>
            </a:r>
          </a:p>
        </p:txBody>
      </p:sp>
    </p:spTree>
    <p:extLst>
      <p:ext uri="{BB962C8B-B14F-4D97-AF65-F5344CB8AC3E}">
        <p14:creationId xmlns:p14="http://schemas.microsoft.com/office/powerpoint/2010/main" val="2912793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BA56A-B3D6-3236-14E4-D9C39EA24D42}"/>
            </a:ext>
          </a:extLst>
        </p:cNvPr>
        <p:cNvGrpSpPr/>
        <p:nvPr/>
      </p:nvGrpSpPr>
      <p:grpSpPr>
        <a:xfrm>
          <a:off x="0" y="0"/>
          <a:ext cx="0" cy="0"/>
          <a:chOff x="0" y="0"/>
          <a:chExt cx="0" cy="0"/>
        </a:xfrm>
      </p:grpSpPr>
      <p:sp>
        <p:nvSpPr>
          <p:cNvPr id="44" name="Textfeld 43">
            <a:extLst>
              <a:ext uri="{FF2B5EF4-FFF2-40B4-BE49-F238E27FC236}">
                <a16:creationId xmlns:a16="http://schemas.microsoft.com/office/drawing/2014/main" id="{954B012C-E410-2AC6-5AC4-3E894833D40A}"/>
              </a:ext>
            </a:extLst>
          </p:cNvPr>
          <p:cNvSpPr txBox="1"/>
          <p:nvPr/>
        </p:nvSpPr>
        <p:spPr>
          <a:xfrm>
            <a:off x="503238" y="1538331"/>
            <a:ext cx="6944575" cy="2754600"/>
          </a:xfrm>
          <a:prstGeom prst="rect">
            <a:avLst/>
          </a:prstGeom>
          <a:noFill/>
        </p:spPr>
        <p:txBody>
          <a:bodyPr wrap="square" lIns="0" tIns="0">
            <a:spAutoFit/>
          </a:bodyPr>
          <a:lstStyle/>
          <a:p>
            <a:r>
              <a:rPr lang="de-DE" sz="1600" b="1" dirty="0">
                <a:solidFill>
                  <a:srgbClr val="000000"/>
                </a:solidFill>
              </a:rPr>
              <a:t>Vorhandene Analysen nutzen </a:t>
            </a:r>
          </a:p>
          <a:p>
            <a:r>
              <a:rPr lang="de-DE" sz="1600" dirty="0">
                <a:solidFill>
                  <a:srgbClr val="000000"/>
                </a:solidFill>
              </a:rPr>
              <a:t>Nutzen Sie vorhandene Analysen, insbesondere </a:t>
            </a:r>
          </a:p>
          <a:p>
            <a:pPr marL="285750" indent="-285750">
              <a:buFont typeface="Symbol" panose="05050102010706020507" pitchFamily="18" charset="2"/>
              <a:buChar char="-"/>
            </a:pPr>
            <a:r>
              <a:rPr lang="de-DE" sz="1600" dirty="0">
                <a:solidFill>
                  <a:srgbClr val="000000"/>
                </a:solidFill>
              </a:rPr>
              <a:t>Hochwassergefahrenkarten</a:t>
            </a:r>
          </a:p>
          <a:p>
            <a:pPr marL="285750" indent="-285750">
              <a:buFont typeface="Symbol" panose="05050102010706020507" pitchFamily="18" charset="2"/>
              <a:buChar char="-"/>
            </a:pPr>
            <a:r>
              <a:rPr lang="de-DE" sz="1600" dirty="0">
                <a:solidFill>
                  <a:srgbClr val="000000"/>
                </a:solidFill>
              </a:rPr>
              <a:t>Risikosteckbriefe</a:t>
            </a:r>
          </a:p>
          <a:p>
            <a:pPr marL="285750" indent="-285750">
              <a:buFont typeface="Symbol" panose="05050102010706020507" pitchFamily="18" charset="2"/>
              <a:buChar char="-"/>
            </a:pPr>
            <a:r>
              <a:rPr lang="de-DE" sz="1600" dirty="0">
                <a:solidFill>
                  <a:srgbClr val="000000"/>
                </a:solidFill>
              </a:rPr>
              <a:t>Starkregengefahrenkarten </a:t>
            </a:r>
          </a:p>
          <a:p>
            <a:endParaRPr lang="de-DE" sz="1600" dirty="0">
              <a:solidFill>
                <a:srgbClr val="000000"/>
              </a:solidFill>
            </a:endParaRPr>
          </a:p>
          <a:p>
            <a:endParaRPr lang="de-DE" sz="1600" dirty="0">
              <a:solidFill>
                <a:srgbClr val="000000"/>
              </a:solidFill>
            </a:endParaRPr>
          </a:p>
          <a:p>
            <a:r>
              <a:rPr lang="de-DE" sz="1600" b="1" dirty="0">
                <a:solidFill>
                  <a:srgbClr val="000000"/>
                </a:solidFill>
              </a:rPr>
              <a:t>Gehen Sie von möglichen Auswirkungen aus </a:t>
            </a:r>
          </a:p>
          <a:p>
            <a:r>
              <a:rPr lang="de-DE" sz="1600" dirty="0">
                <a:solidFill>
                  <a:srgbClr val="000000"/>
                </a:solidFill>
              </a:rPr>
              <a:t>NICHT fragen: Was kann alles passieren, wenn eine Überflutung eintritt. </a:t>
            </a:r>
          </a:p>
          <a:p>
            <a:r>
              <a:rPr lang="de-DE" sz="1600" dirty="0">
                <a:solidFill>
                  <a:srgbClr val="000000"/>
                </a:solidFill>
              </a:rPr>
              <a:t>Sondern fragen: </a:t>
            </a:r>
          </a:p>
          <a:p>
            <a:r>
              <a:rPr lang="de-DE" sz="1600" dirty="0">
                <a:solidFill>
                  <a:srgbClr val="000000"/>
                </a:solidFill>
              </a:rPr>
              <a:t>Wie wirkt sich die auf den Gefahrenkarten gezeigten Überflutungen aus auf:  </a:t>
            </a:r>
          </a:p>
        </p:txBody>
      </p:sp>
      <p:sp>
        <p:nvSpPr>
          <p:cNvPr id="8" name="Textplatzhalter 7">
            <a:extLst>
              <a:ext uri="{FF2B5EF4-FFF2-40B4-BE49-F238E27FC236}">
                <a16:creationId xmlns:a16="http://schemas.microsoft.com/office/drawing/2014/main" id="{BDB3D81D-A2CE-6247-7471-14FC132C9F1B}"/>
              </a:ext>
            </a:extLst>
          </p:cNvPr>
          <p:cNvSpPr>
            <a:spLocks noGrp="1"/>
          </p:cNvSpPr>
          <p:nvPr>
            <p:ph type="body" sz="quarter" idx="21"/>
          </p:nvPr>
        </p:nvSpPr>
        <p:spPr/>
        <p:txBody>
          <a:bodyPr/>
          <a:lstStyle/>
          <a:p>
            <a:r>
              <a:rPr lang="de-DE" dirty="0"/>
              <a:t>Generelle Vorgehensweise </a:t>
            </a:r>
          </a:p>
        </p:txBody>
      </p:sp>
      <p:sp>
        <p:nvSpPr>
          <p:cNvPr id="9" name="Textplatzhalter 8">
            <a:extLst>
              <a:ext uri="{FF2B5EF4-FFF2-40B4-BE49-F238E27FC236}">
                <a16:creationId xmlns:a16="http://schemas.microsoft.com/office/drawing/2014/main" id="{3FAB4529-1D56-B15E-C58C-CDA84488EF8E}"/>
              </a:ext>
            </a:extLst>
          </p:cNvPr>
          <p:cNvSpPr>
            <a:spLocks noGrp="1"/>
          </p:cNvSpPr>
          <p:nvPr>
            <p:ph type="body" sz="quarter" idx="26"/>
          </p:nvPr>
        </p:nvSpPr>
        <p:spPr/>
        <p:txBody>
          <a:bodyPr/>
          <a:lstStyle/>
          <a:p>
            <a:r>
              <a:rPr lang="de-DE" dirty="0"/>
              <a:t>Risikoanalyse</a:t>
            </a:r>
          </a:p>
        </p:txBody>
      </p:sp>
      <p:sp>
        <p:nvSpPr>
          <p:cNvPr id="7" name="Titel 6">
            <a:extLst>
              <a:ext uri="{FF2B5EF4-FFF2-40B4-BE49-F238E27FC236}">
                <a16:creationId xmlns:a16="http://schemas.microsoft.com/office/drawing/2014/main" id="{FC5AAFCB-8640-35D1-EC80-1FB91280902E}"/>
              </a:ext>
            </a:extLst>
          </p:cNvPr>
          <p:cNvSpPr>
            <a:spLocks noGrp="1"/>
          </p:cNvSpPr>
          <p:nvPr>
            <p:ph type="title"/>
          </p:nvPr>
        </p:nvSpPr>
        <p:spPr/>
        <p:txBody>
          <a:bodyPr/>
          <a:lstStyle/>
          <a:p>
            <a:r>
              <a:rPr lang="de-DE" dirty="0"/>
              <a:t>RA 2</a:t>
            </a:r>
          </a:p>
        </p:txBody>
      </p:sp>
      <p:sp>
        <p:nvSpPr>
          <p:cNvPr id="15" name="Textplatzhalter 14">
            <a:extLst>
              <a:ext uri="{FF2B5EF4-FFF2-40B4-BE49-F238E27FC236}">
                <a16:creationId xmlns:a16="http://schemas.microsoft.com/office/drawing/2014/main" id="{7BCE9A3F-D6F3-7C43-99CB-510C7784D06D}"/>
              </a:ext>
            </a:extLst>
          </p:cNvPr>
          <p:cNvSpPr>
            <a:spLocks noGrp="1"/>
          </p:cNvSpPr>
          <p:nvPr>
            <p:ph type="body" sz="quarter" idx="32"/>
          </p:nvPr>
        </p:nvSpPr>
        <p:spPr/>
        <p:txBody>
          <a:bodyPr/>
          <a:lstStyle/>
          <a:p>
            <a:endParaRPr lang="de-DE"/>
          </a:p>
        </p:txBody>
      </p:sp>
      <p:sp>
        <p:nvSpPr>
          <p:cNvPr id="14" name="Textfeld 13">
            <a:extLst>
              <a:ext uri="{FF2B5EF4-FFF2-40B4-BE49-F238E27FC236}">
                <a16:creationId xmlns:a16="http://schemas.microsoft.com/office/drawing/2014/main" id="{7EF54847-80E9-1D79-F182-AD3180630DE1}"/>
              </a:ext>
            </a:extLst>
          </p:cNvPr>
          <p:cNvSpPr txBox="1"/>
          <p:nvPr/>
        </p:nvSpPr>
        <p:spPr>
          <a:xfrm>
            <a:off x="503238" y="7550016"/>
            <a:ext cx="6839463" cy="1169551"/>
          </a:xfrm>
          <a:prstGeom prst="rect">
            <a:avLst/>
          </a:prstGeom>
          <a:solidFill>
            <a:srgbClr val="00FFFF"/>
          </a:solidFill>
        </p:spPr>
        <p:txBody>
          <a:bodyPr wrap="square" rtlCol="0">
            <a:spAutoFit/>
          </a:bodyPr>
          <a:lstStyle/>
          <a:p>
            <a:r>
              <a:rPr lang="de-DE" sz="1400" dirty="0"/>
              <a:t>Jeder der blauen Kästen führt zu Checklisten für die Risikoanalyse. </a:t>
            </a:r>
          </a:p>
          <a:p>
            <a:endParaRPr lang="de-DE" sz="1400" dirty="0"/>
          </a:p>
          <a:p>
            <a:r>
              <a:rPr lang="de-DE" sz="1400" dirty="0"/>
              <a:t>Aus der angebotenen Reihenfolge ergibt sich eine Priorisierung: Die gravierendsten Auswirkungen von Hochwasser-Lagen werden zuerst bearbeitet. </a:t>
            </a:r>
          </a:p>
          <a:p>
            <a:endParaRPr lang="de-DE" sz="1400" dirty="0"/>
          </a:p>
        </p:txBody>
      </p:sp>
      <p:sp>
        <p:nvSpPr>
          <p:cNvPr id="2" name="Rechteck 1">
            <a:hlinkClick r:id="rId2" action="ppaction://hlinksldjump"/>
            <a:extLst>
              <a:ext uri="{FF2B5EF4-FFF2-40B4-BE49-F238E27FC236}">
                <a16:creationId xmlns:a16="http://schemas.microsoft.com/office/drawing/2014/main" id="{5C51B321-60AB-4EB7-F6E0-85247136D73B}"/>
              </a:ext>
            </a:extLst>
          </p:cNvPr>
          <p:cNvSpPr/>
          <p:nvPr/>
        </p:nvSpPr>
        <p:spPr bwMode="auto">
          <a:xfrm>
            <a:off x="503238" y="4369240"/>
            <a:ext cx="1656000" cy="792000"/>
          </a:xfrm>
          <a:prstGeom prst="rect">
            <a:avLst/>
          </a:prstGeom>
          <a:solidFill>
            <a:srgbClr val="00FFFF"/>
          </a:solidFill>
          <a:ln>
            <a:solidFill>
              <a:schemeClr val="tx1"/>
            </a:solidFill>
          </a:ln>
          <a:effectLst>
            <a:innerShdw blurRad="63500" dist="50800" dir="2700000">
              <a:prstClr val="black">
                <a:alpha val="50000"/>
              </a:prstClr>
            </a:innerShdw>
          </a:effectLst>
        </p:spPr>
        <p:txBody>
          <a:bodyPr wrap="square" lIns="0" rIns="0" rtlCol="0" anchor="ctr">
            <a:noAutofit/>
          </a:bodyPr>
          <a:lstStyle/>
          <a:p>
            <a:pPr algn="ctr"/>
            <a:r>
              <a:rPr lang="de-DE" sz="1600" dirty="0"/>
              <a:t>1. Sicherheits-Infrastruktur </a:t>
            </a:r>
          </a:p>
        </p:txBody>
      </p:sp>
      <p:sp>
        <p:nvSpPr>
          <p:cNvPr id="4" name="Rechteck 3">
            <a:hlinkClick r:id="rId3" action="ppaction://hlinksldjump"/>
            <a:extLst>
              <a:ext uri="{FF2B5EF4-FFF2-40B4-BE49-F238E27FC236}">
                <a16:creationId xmlns:a16="http://schemas.microsoft.com/office/drawing/2014/main" id="{11C1A35F-D1A8-BEC9-E899-794D37D74613}"/>
              </a:ext>
            </a:extLst>
          </p:cNvPr>
          <p:cNvSpPr/>
          <p:nvPr/>
        </p:nvSpPr>
        <p:spPr bwMode="auto">
          <a:xfrm>
            <a:off x="2431860" y="4369240"/>
            <a:ext cx="1656000" cy="792000"/>
          </a:xfrm>
          <a:prstGeom prst="rect">
            <a:avLst/>
          </a:prstGeom>
          <a:solidFill>
            <a:srgbClr val="00FFFF"/>
          </a:solidFill>
          <a:ln>
            <a:solidFill>
              <a:schemeClr val="tx1"/>
            </a:solidFill>
          </a:ln>
          <a:effectLst>
            <a:innerShdw blurRad="63500" dist="50800" dir="2700000">
              <a:prstClr val="black">
                <a:alpha val="50000"/>
              </a:prstClr>
            </a:innerShdw>
          </a:effectLst>
        </p:spPr>
        <p:txBody>
          <a:bodyPr wrap="square" lIns="0" rIns="0" rtlCol="0" anchor="ctr">
            <a:noAutofit/>
          </a:bodyPr>
          <a:lstStyle/>
          <a:p>
            <a:pPr algn="ctr"/>
            <a:r>
              <a:rPr lang="de-DE" sz="1600" dirty="0"/>
              <a:t>2. Hochwasser-Schutz-einrichtungen</a:t>
            </a:r>
          </a:p>
        </p:txBody>
      </p:sp>
      <p:sp>
        <p:nvSpPr>
          <p:cNvPr id="5" name="Rechteck 4">
            <a:hlinkClick r:id="rId4" action="ppaction://hlinksldjump"/>
            <a:extLst>
              <a:ext uri="{FF2B5EF4-FFF2-40B4-BE49-F238E27FC236}">
                <a16:creationId xmlns:a16="http://schemas.microsoft.com/office/drawing/2014/main" id="{3475BA5C-9064-10C9-029C-28628B991D81}"/>
              </a:ext>
            </a:extLst>
          </p:cNvPr>
          <p:cNvSpPr/>
          <p:nvPr/>
        </p:nvSpPr>
        <p:spPr bwMode="auto">
          <a:xfrm>
            <a:off x="4360482" y="4369240"/>
            <a:ext cx="1656000" cy="792000"/>
          </a:xfrm>
          <a:prstGeom prst="rect">
            <a:avLst/>
          </a:prstGeom>
          <a:solidFill>
            <a:srgbClr val="00FFFF"/>
          </a:solidFill>
          <a:ln>
            <a:solidFill>
              <a:schemeClr val="tx1"/>
            </a:solidFill>
          </a:ln>
          <a:effectLst>
            <a:innerShdw blurRad="63500" dist="50800" dir="2700000">
              <a:prstClr val="black">
                <a:alpha val="50000"/>
              </a:prstClr>
            </a:innerShdw>
          </a:effectLst>
        </p:spPr>
        <p:txBody>
          <a:bodyPr wrap="square" lIns="0" rIns="0" rtlCol="0" anchor="ctr">
            <a:noAutofit/>
          </a:bodyPr>
          <a:lstStyle/>
          <a:p>
            <a:pPr algn="ctr"/>
            <a:r>
              <a:rPr lang="de-DE" sz="1600" dirty="0"/>
              <a:t>3. Besonders vulnerable Objekte</a:t>
            </a:r>
          </a:p>
        </p:txBody>
      </p:sp>
      <p:sp>
        <p:nvSpPr>
          <p:cNvPr id="6" name="Rechteck 5">
            <a:hlinkClick r:id="rId5" action="ppaction://hlinksldjump"/>
            <a:extLst>
              <a:ext uri="{FF2B5EF4-FFF2-40B4-BE49-F238E27FC236}">
                <a16:creationId xmlns:a16="http://schemas.microsoft.com/office/drawing/2014/main" id="{74D530E9-5684-61E1-4698-987B8841AC8B}"/>
              </a:ext>
            </a:extLst>
          </p:cNvPr>
          <p:cNvSpPr/>
          <p:nvPr/>
        </p:nvSpPr>
        <p:spPr bwMode="auto">
          <a:xfrm>
            <a:off x="2431860" y="5358807"/>
            <a:ext cx="1656000" cy="792000"/>
          </a:xfrm>
          <a:prstGeom prst="rect">
            <a:avLst/>
          </a:prstGeom>
          <a:solidFill>
            <a:srgbClr val="00FFFF"/>
          </a:solidFill>
          <a:ln>
            <a:solidFill>
              <a:schemeClr val="tx1"/>
            </a:solidFill>
          </a:ln>
          <a:effectLst>
            <a:innerShdw blurRad="63500" dist="50800" dir="2700000">
              <a:prstClr val="black">
                <a:alpha val="50000"/>
              </a:prstClr>
            </a:innerShdw>
          </a:effectLst>
        </p:spPr>
        <p:txBody>
          <a:bodyPr wrap="square" lIns="0" rIns="0" rtlCol="0" anchor="ctr">
            <a:noAutofit/>
          </a:bodyPr>
          <a:lstStyle/>
          <a:p>
            <a:pPr algn="ctr"/>
            <a:r>
              <a:rPr lang="de-DE" sz="1600" dirty="0"/>
              <a:t>5. Objekte von denen besondere Gefahr ausgehen</a:t>
            </a:r>
          </a:p>
        </p:txBody>
      </p:sp>
      <p:sp>
        <p:nvSpPr>
          <p:cNvPr id="10" name="Rechteck 9">
            <a:hlinkClick r:id="rId6" action="ppaction://hlinksldjump"/>
            <a:extLst>
              <a:ext uri="{FF2B5EF4-FFF2-40B4-BE49-F238E27FC236}">
                <a16:creationId xmlns:a16="http://schemas.microsoft.com/office/drawing/2014/main" id="{50691D24-CEB0-B52C-856D-8DF173CE0387}"/>
              </a:ext>
            </a:extLst>
          </p:cNvPr>
          <p:cNvSpPr/>
          <p:nvPr/>
        </p:nvSpPr>
        <p:spPr bwMode="auto">
          <a:xfrm>
            <a:off x="4360482" y="5359447"/>
            <a:ext cx="1656000" cy="792000"/>
          </a:xfrm>
          <a:prstGeom prst="rect">
            <a:avLst/>
          </a:prstGeom>
          <a:solidFill>
            <a:srgbClr val="00FFFF"/>
          </a:solidFill>
          <a:ln>
            <a:solidFill>
              <a:schemeClr val="tx1"/>
            </a:solidFill>
          </a:ln>
          <a:effectLst>
            <a:innerShdw blurRad="63500" dist="50800" dir="2700000">
              <a:prstClr val="black">
                <a:alpha val="50000"/>
              </a:prstClr>
            </a:innerShdw>
          </a:effectLst>
        </p:spPr>
        <p:txBody>
          <a:bodyPr wrap="square" lIns="0" rIns="0" rtlCol="0" anchor="ctr">
            <a:noAutofit/>
          </a:bodyPr>
          <a:lstStyle/>
          <a:p>
            <a:pPr algn="ctr"/>
            <a:r>
              <a:rPr lang="de-DE" sz="1600" dirty="0"/>
              <a:t>6. Allgemeine Infrastruktur</a:t>
            </a:r>
          </a:p>
        </p:txBody>
      </p:sp>
      <p:sp>
        <p:nvSpPr>
          <p:cNvPr id="11" name="Rechteck 10">
            <a:hlinkClick r:id="rId7" action="ppaction://hlinksldjump"/>
            <a:extLst>
              <a:ext uri="{FF2B5EF4-FFF2-40B4-BE49-F238E27FC236}">
                <a16:creationId xmlns:a16="http://schemas.microsoft.com/office/drawing/2014/main" id="{202D1CCD-5B08-C077-9993-EB84C6EB70DB}"/>
              </a:ext>
            </a:extLst>
          </p:cNvPr>
          <p:cNvSpPr/>
          <p:nvPr/>
        </p:nvSpPr>
        <p:spPr bwMode="auto">
          <a:xfrm>
            <a:off x="503238" y="5369324"/>
            <a:ext cx="1656000" cy="792000"/>
          </a:xfrm>
          <a:prstGeom prst="rect">
            <a:avLst/>
          </a:prstGeom>
          <a:solidFill>
            <a:srgbClr val="00FFFF"/>
          </a:solidFill>
          <a:ln>
            <a:solidFill>
              <a:schemeClr val="tx1"/>
            </a:solidFill>
          </a:ln>
          <a:effectLst>
            <a:innerShdw blurRad="63500" dist="50800" dir="2700000">
              <a:prstClr val="black">
                <a:alpha val="50000"/>
              </a:prstClr>
            </a:innerShdw>
          </a:effectLst>
        </p:spPr>
        <p:txBody>
          <a:bodyPr wrap="square" lIns="0" rIns="0" rtlCol="0" anchor="ctr">
            <a:noAutofit/>
          </a:bodyPr>
          <a:lstStyle/>
          <a:p>
            <a:pPr algn="ctr"/>
            <a:r>
              <a:rPr lang="de-DE" sz="1600" dirty="0"/>
              <a:t>4. Menschen </a:t>
            </a:r>
          </a:p>
          <a:p>
            <a:pPr algn="ctr"/>
            <a:r>
              <a:rPr lang="de-DE" sz="1600" dirty="0"/>
              <a:t>und Tiere</a:t>
            </a:r>
          </a:p>
        </p:txBody>
      </p:sp>
      <p:sp>
        <p:nvSpPr>
          <p:cNvPr id="12" name="Rechteck 11">
            <a:hlinkClick r:id="rId8" action="ppaction://hlinksldjump"/>
            <a:extLst>
              <a:ext uri="{FF2B5EF4-FFF2-40B4-BE49-F238E27FC236}">
                <a16:creationId xmlns:a16="http://schemas.microsoft.com/office/drawing/2014/main" id="{7BC4517E-9AEF-E9EC-C91F-E24CADE7CCFB}"/>
              </a:ext>
            </a:extLst>
          </p:cNvPr>
          <p:cNvSpPr/>
          <p:nvPr/>
        </p:nvSpPr>
        <p:spPr bwMode="auto">
          <a:xfrm>
            <a:off x="4360482" y="6369408"/>
            <a:ext cx="1656000" cy="792000"/>
          </a:xfrm>
          <a:prstGeom prst="rect">
            <a:avLst/>
          </a:prstGeom>
          <a:solidFill>
            <a:srgbClr val="00FFFF"/>
          </a:solidFill>
          <a:ln>
            <a:solidFill>
              <a:schemeClr val="tx1"/>
            </a:solidFill>
          </a:ln>
          <a:effectLst>
            <a:innerShdw blurRad="63500" dist="50800" dir="2700000">
              <a:prstClr val="black">
                <a:alpha val="50000"/>
              </a:prstClr>
            </a:innerShdw>
          </a:effectLst>
        </p:spPr>
        <p:txBody>
          <a:bodyPr wrap="square" lIns="0" rIns="0" rtlCol="0" anchor="ctr">
            <a:noAutofit/>
          </a:bodyPr>
          <a:lstStyle/>
          <a:p>
            <a:pPr algn="ctr"/>
            <a:r>
              <a:rPr lang="de-DE" sz="1600" dirty="0"/>
              <a:t>9. Wirtschaftliche Tätigkeiten</a:t>
            </a:r>
          </a:p>
        </p:txBody>
      </p:sp>
      <p:sp>
        <p:nvSpPr>
          <p:cNvPr id="13" name="Rechteck 12">
            <a:hlinkClick r:id="rId9" action="ppaction://hlinksldjump"/>
            <a:extLst>
              <a:ext uri="{FF2B5EF4-FFF2-40B4-BE49-F238E27FC236}">
                <a16:creationId xmlns:a16="http://schemas.microsoft.com/office/drawing/2014/main" id="{53ED5815-12EE-3CBA-25BD-715B1EA3AD98}"/>
              </a:ext>
            </a:extLst>
          </p:cNvPr>
          <p:cNvSpPr/>
          <p:nvPr/>
        </p:nvSpPr>
        <p:spPr bwMode="auto">
          <a:xfrm>
            <a:off x="503238" y="6369408"/>
            <a:ext cx="1656000" cy="792000"/>
          </a:xfrm>
          <a:prstGeom prst="rect">
            <a:avLst/>
          </a:prstGeom>
          <a:solidFill>
            <a:srgbClr val="00FFFF"/>
          </a:solidFill>
          <a:ln>
            <a:solidFill>
              <a:schemeClr val="tx1"/>
            </a:solidFill>
          </a:ln>
          <a:effectLst>
            <a:innerShdw blurRad="63500" dist="50800" dir="2700000">
              <a:prstClr val="black">
                <a:alpha val="50000"/>
              </a:prstClr>
            </a:innerShdw>
          </a:effectLst>
        </p:spPr>
        <p:txBody>
          <a:bodyPr wrap="square" lIns="0" rIns="0" rtlCol="0" anchor="ctr">
            <a:noAutofit/>
          </a:bodyPr>
          <a:lstStyle/>
          <a:p>
            <a:pPr algn="ctr"/>
            <a:r>
              <a:rPr lang="de-DE" sz="1600" dirty="0"/>
              <a:t>7. Natürliche</a:t>
            </a:r>
          </a:p>
          <a:p>
            <a:pPr algn="ctr"/>
            <a:r>
              <a:rPr lang="de-DE" sz="1600" dirty="0"/>
              <a:t>Umwelt </a:t>
            </a:r>
          </a:p>
        </p:txBody>
      </p:sp>
      <p:sp>
        <p:nvSpPr>
          <p:cNvPr id="17" name="Rechteck 16">
            <a:hlinkClick r:id="rId10" action="ppaction://hlinksldjump"/>
            <a:extLst>
              <a:ext uri="{FF2B5EF4-FFF2-40B4-BE49-F238E27FC236}">
                <a16:creationId xmlns:a16="http://schemas.microsoft.com/office/drawing/2014/main" id="{2DAD14D1-BE2F-9E1C-DD7C-FCA91A3D9597}"/>
              </a:ext>
            </a:extLst>
          </p:cNvPr>
          <p:cNvSpPr/>
          <p:nvPr/>
        </p:nvSpPr>
        <p:spPr bwMode="auto">
          <a:xfrm>
            <a:off x="2431860" y="6369408"/>
            <a:ext cx="1656000" cy="792000"/>
          </a:xfrm>
          <a:prstGeom prst="rect">
            <a:avLst/>
          </a:prstGeom>
          <a:solidFill>
            <a:srgbClr val="00FFFF"/>
          </a:solidFill>
          <a:ln>
            <a:solidFill>
              <a:schemeClr val="tx1"/>
            </a:solidFill>
          </a:ln>
          <a:effectLst>
            <a:innerShdw blurRad="63500" dist="50800" dir="2700000">
              <a:prstClr val="black">
                <a:alpha val="50000"/>
              </a:prstClr>
            </a:innerShdw>
          </a:effectLst>
        </p:spPr>
        <p:txBody>
          <a:bodyPr wrap="square" lIns="0" rIns="0" rtlCol="0" anchor="ctr">
            <a:noAutofit/>
          </a:bodyPr>
          <a:lstStyle/>
          <a:p>
            <a:pPr algn="ctr"/>
            <a:r>
              <a:rPr lang="de-DE" sz="1600" dirty="0"/>
              <a:t>8. Objekte mit besonderen Werten</a:t>
            </a:r>
          </a:p>
        </p:txBody>
      </p:sp>
      <p:sp>
        <p:nvSpPr>
          <p:cNvPr id="20" name="Rechteck 19">
            <a:hlinkClick r:id="rId11" action="ppaction://hlinksldjump"/>
            <a:extLst>
              <a:ext uri="{FF2B5EF4-FFF2-40B4-BE49-F238E27FC236}">
                <a16:creationId xmlns:a16="http://schemas.microsoft.com/office/drawing/2014/main" id="{77DA867E-C8D0-4614-982C-426F0365B6EA}"/>
              </a:ext>
            </a:extLst>
          </p:cNvPr>
          <p:cNvSpPr/>
          <p:nvPr/>
        </p:nvSpPr>
        <p:spPr>
          <a:xfrm rot="16200000">
            <a:off x="-509823" y="9352182"/>
            <a:ext cx="1557313" cy="252000"/>
          </a:xfrm>
          <a:prstGeom prst="rect">
            <a:avLst/>
          </a:prstGeom>
          <a:solidFill>
            <a:srgbClr val="00FFFF"/>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Risikoanalyse</a:t>
            </a:r>
          </a:p>
        </p:txBody>
      </p:sp>
    </p:spTree>
    <p:extLst>
      <p:ext uri="{BB962C8B-B14F-4D97-AF65-F5344CB8AC3E}">
        <p14:creationId xmlns:p14="http://schemas.microsoft.com/office/powerpoint/2010/main" val="2220082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7796B4B-7F8B-4503-851F-707F9F5CC935}"/>
              </a:ext>
            </a:extLst>
          </p:cNvPr>
          <p:cNvSpPr>
            <a:spLocks noGrp="1"/>
          </p:cNvSpPr>
          <p:nvPr>
            <p:ph type="body" sz="quarter" idx="21"/>
          </p:nvPr>
        </p:nvSpPr>
        <p:spPr/>
        <p:txBody>
          <a:bodyPr/>
          <a:lstStyle/>
          <a:p>
            <a:r>
              <a:rPr lang="de-DE" dirty="0"/>
              <a:t>Sicherheitsinfrastruktur</a:t>
            </a:r>
          </a:p>
        </p:txBody>
      </p:sp>
      <p:sp>
        <p:nvSpPr>
          <p:cNvPr id="3" name="Textplatzhalter 2">
            <a:extLst>
              <a:ext uri="{FF2B5EF4-FFF2-40B4-BE49-F238E27FC236}">
                <a16:creationId xmlns:a16="http://schemas.microsoft.com/office/drawing/2014/main" id="{3A731778-C414-DA0A-146E-863842BFCEB1}"/>
              </a:ext>
            </a:extLst>
          </p:cNvPr>
          <p:cNvSpPr>
            <a:spLocks noGrp="1"/>
          </p:cNvSpPr>
          <p:nvPr>
            <p:ph type="body" sz="quarter" idx="26"/>
          </p:nvPr>
        </p:nvSpPr>
        <p:spPr/>
        <p:txBody>
          <a:bodyPr/>
          <a:lstStyle/>
          <a:p>
            <a:r>
              <a:rPr lang="de-DE" dirty="0"/>
              <a:t>Risikoanalyse</a:t>
            </a:r>
          </a:p>
        </p:txBody>
      </p:sp>
      <p:sp>
        <p:nvSpPr>
          <p:cNvPr id="4" name="Titel 3">
            <a:extLst>
              <a:ext uri="{FF2B5EF4-FFF2-40B4-BE49-F238E27FC236}">
                <a16:creationId xmlns:a16="http://schemas.microsoft.com/office/drawing/2014/main" id="{2E98255B-2903-3762-0E35-30C72BB15D83}"/>
              </a:ext>
            </a:extLst>
          </p:cNvPr>
          <p:cNvSpPr>
            <a:spLocks noGrp="1"/>
          </p:cNvSpPr>
          <p:nvPr>
            <p:ph type="title"/>
          </p:nvPr>
        </p:nvSpPr>
        <p:spPr/>
        <p:txBody>
          <a:bodyPr/>
          <a:lstStyle/>
          <a:p>
            <a:r>
              <a:rPr lang="de-DE" dirty="0"/>
              <a:t>RA 3</a:t>
            </a:r>
          </a:p>
        </p:txBody>
      </p:sp>
      <p:sp>
        <p:nvSpPr>
          <p:cNvPr id="5" name="Textplatzhalter 4">
            <a:extLst>
              <a:ext uri="{FF2B5EF4-FFF2-40B4-BE49-F238E27FC236}">
                <a16:creationId xmlns:a16="http://schemas.microsoft.com/office/drawing/2014/main" id="{219EA428-4EFD-EE94-7D1C-D412D1AA8B2A}"/>
              </a:ext>
            </a:extLst>
          </p:cNvPr>
          <p:cNvSpPr>
            <a:spLocks noGrp="1"/>
          </p:cNvSpPr>
          <p:nvPr>
            <p:ph type="body" sz="quarter" idx="32"/>
          </p:nvPr>
        </p:nvSpPr>
        <p:spPr/>
        <p:txBody>
          <a:bodyPr/>
          <a:lstStyle/>
          <a:p>
            <a:endParaRPr lang="de-DE"/>
          </a:p>
        </p:txBody>
      </p:sp>
      <p:sp>
        <p:nvSpPr>
          <p:cNvPr id="6" name="Datumsplatzhalter 5">
            <a:extLst>
              <a:ext uri="{FF2B5EF4-FFF2-40B4-BE49-F238E27FC236}">
                <a16:creationId xmlns:a16="http://schemas.microsoft.com/office/drawing/2014/main" id="{F0F3E466-4837-9787-BF4A-C5246230D5E9}"/>
              </a:ext>
            </a:extLst>
          </p:cNvPr>
          <p:cNvSpPr>
            <a:spLocks noGrp="1"/>
          </p:cNvSpPr>
          <p:nvPr>
            <p:ph type="dt" sz="half" idx="10"/>
          </p:nvPr>
        </p:nvSpPr>
        <p:spPr/>
        <p:txBody>
          <a:bodyPr/>
          <a:lstStyle/>
          <a:p>
            <a:r>
              <a:rPr lang="de-DE"/>
              <a:t>17.11.2023</a:t>
            </a:r>
            <a:endParaRPr lang="de-DE" dirty="0"/>
          </a:p>
        </p:txBody>
      </p:sp>
      <p:graphicFrame>
        <p:nvGraphicFramePr>
          <p:cNvPr id="8" name="Tabelle 30">
            <a:extLst>
              <a:ext uri="{FF2B5EF4-FFF2-40B4-BE49-F238E27FC236}">
                <a16:creationId xmlns:a16="http://schemas.microsoft.com/office/drawing/2014/main" id="{F1545181-1E63-ED3A-DDA9-2E2DF995FAA9}"/>
              </a:ext>
            </a:extLst>
          </p:cNvPr>
          <p:cNvGraphicFramePr>
            <a:graphicFrameLocks noGrp="1"/>
          </p:cNvGraphicFramePr>
          <p:nvPr>
            <p:extLst>
              <p:ext uri="{D42A27DB-BD31-4B8C-83A1-F6EECF244321}">
                <p14:modId xmlns:p14="http://schemas.microsoft.com/office/powerpoint/2010/main" val="390578007"/>
              </p:ext>
            </p:extLst>
          </p:nvPr>
        </p:nvGraphicFramePr>
        <p:xfrm>
          <a:off x="502162" y="3523304"/>
          <a:ext cx="6839463" cy="2920080"/>
        </p:xfrm>
        <a:graphic>
          <a:graphicData uri="http://schemas.openxmlformats.org/drawingml/2006/table">
            <a:tbl>
              <a:tblPr firstRow="1" bandRow="1">
                <a:tableStyleId>{5940675A-B579-460E-94D1-54222C63F5DA}</a:tableStyleId>
              </a:tblPr>
              <a:tblGrid>
                <a:gridCol w="6839463">
                  <a:extLst>
                    <a:ext uri="{9D8B030D-6E8A-4147-A177-3AD203B41FA5}">
                      <a16:colId xmlns:a16="http://schemas.microsoft.com/office/drawing/2014/main" val="3278481393"/>
                    </a:ext>
                  </a:extLst>
                </a:gridCol>
              </a:tblGrid>
              <a:tr h="136581">
                <a:tc>
                  <a:txBody>
                    <a:bodyPr/>
                    <a:lstStyle/>
                    <a:p>
                      <a:pPr marL="0" algn="l"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Objekte </a:t>
                      </a:r>
                    </a:p>
                  </a:txBody>
                  <a:tcPr marL="72000" marT="36000" marB="72000" anchor="ctr">
                    <a:solidFill>
                      <a:srgbClr val="E7E6E6"/>
                    </a:solidFill>
                  </a:tcPr>
                </a:tc>
                <a:extLst>
                  <a:ext uri="{0D108BD9-81ED-4DB2-BD59-A6C34878D82A}">
                    <a16:rowId xmlns:a16="http://schemas.microsoft.com/office/drawing/2014/main" val="644805129"/>
                  </a:ext>
                </a:extLst>
              </a:tr>
              <a:tr h="0">
                <a:tc>
                  <a:txBody>
                    <a:bodyPr/>
                    <a:lstStyle/>
                    <a:p>
                      <a:pPr algn="l" hangingPunct="0"/>
                      <a:r>
                        <a:rPr lang="de-DE" sz="1400" dirty="0">
                          <a:effectLst/>
                          <a:latin typeface="Arial" panose="020B0604020202020204" pitchFamily="34" charset="0"/>
                          <a:cs typeface="Arial" panose="020B0604020202020204" pitchFamily="34" charset="0"/>
                        </a:rPr>
                        <a:t>Feuerwachen, Feuerwehrhäuser</a:t>
                      </a:r>
                    </a:p>
                  </a:txBody>
                  <a:tcPr marL="72000" marT="36000" marB="36000"/>
                </a:tc>
                <a:extLst>
                  <a:ext uri="{0D108BD9-81ED-4DB2-BD59-A6C34878D82A}">
                    <a16:rowId xmlns:a16="http://schemas.microsoft.com/office/drawing/2014/main" val="3459664436"/>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cs typeface="Arial" panose="020B0604020202020204" pitchFamily="34" charset="0"/>
                        </a:rPr>
                        <a:t>Rettungswachen (auch weit entfernte) </a:t>
                      </a:r>
                    </a:p>
                  </a:txBody>
                  <a:tcPr marL="72000" marT="36000" marB="36000"/>
                </a:tc>
                <a:extLst>
                  <a:ext uri="{0D108BD9-81ED-4DB2-BD59-A6C34878D82A}">
                    <a16:rowId xmlns:a16="http://schemas.microsoft.com/office/drawing/2014/main" val="2200794092"/>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cs typeface="Arial" panose="020B0604020202020204" pitchFamily="34" charset="0"/>
                        </a:rPr>
                        <a:t>Polizeiposten, -reviere etc. </a:t>
                      </a:r>
                    </a:p>
                  </a:txBody>
                  <a:tcPr marL="72000" marR="68580" marT="36000" marB="36000">
                    <a:solidFill>
                      <a:schemeClr val="bg1"/>
                    </a:solidFill>
                  </a:tcPr>
                </a:tc>
                <a:extLst>
                  <a:ext uri="{0D108BD9-81ED-4DB2-BD59-A6C34878D82A}">
                    <a16:rowId xmlns:a16="http://schemas.microsoft.com/office/drawing/2014/main" val="2235762315"/>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cs typeface="Arial" panose="020B0604020202020204" pitchFamily="34" charset="0"/>
                        </a:rPr>
                        <a:t>Einrichtungen von Sanitäts- und Betreuungsdiensten </a:t>
                      </a:r>
                    </a:p>
                  </a:txBody>
                  <a:tcPr marL="72000" marR="68580" marT="36000" marB="36000">
                    <a:solidFill>
                      <a:schemeClr val="bg1"/>
                    </a:solidFill>
                  </a:tcPr>
                </a:tc>
                <a:extLst>
                  <a:ext uri="{0D108BD9-81ED-4DB2-BD59-A6C34878D82A}">
                    <a16:rowId xmlns:a16="http://schemas.microsoft.com/office/drawing/2014/main" val="58541723"/>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cs typeface="Arial" panose="020B0604020202020204" pitchFamily="34" charset="0"/>
                        </a:rPr>
                        <a:t>Einrichtungen sonstiger Einrichtungen z. B. Technisches Hilfswerk </a:t>
                      </a:r>
                    </a:p>
                  </a:txBody>
                  <a:tcPr marL="72000" marR="68580" marT="36000" marB="36000">
                    <a:solidFill>
                      <a:schemeClr val="bg1"/>
                    </a:solidFill>
                  </a:tcPr>
                </a:tc>
                <a:extLst>
                  <a:ext uri="{0D108BD9-81ED-4DB2-BD59-A6C34878D82A}">
                    <a16:rowId xmlns:a16="http://schemas.microsoft.com/office/drawing/2014/main" val="623908721"/>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cs typeface="Arial" panose="020B0604020202020204" pitchFamily="34" charset="0"/>
                        </a:rPr>
                        <a:t>Verwaltungsstabs-Raum </a:t>
                      </a:r>
                    </a:p>
                  </a:txBody>
                  <a:tcPr marL="72000" marR="68580" marT="36000" marB="36000">
                    <a:solidFill>
                      <a:schemeClr val="bg1"/>
                    </a:solidFill>
                  </a:tcPr>
                </a:tc>
                <a:extLst>
                  <a:ext uri="{0D108BD9-81ED-4DB2-BD59-A6C34878D82A}">
                    <a16:rowId xmlns:a16="http://schemas.microsoft.com/office/drawing/2014/main" val="544538836"/>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cs typeface="Arial" panose="020B0604020202020204" pitchFamily="34" charset="0"/>
                        </a:rPr>
                        <a:t>Einrichtungen für wichtige Verwaltungsfunktionen</a:t>
                      </a:r>
                    </a:p>
                  </a:txBody>
                  <a:tcPr marL="72000" marR="68580" marT="36000" marB="36000">
                    <a:solidFill>
                      <a:schemeClr val="bg1"/>
                    </a:solidFill>
                  </a:tcPr>
                </a:tc>
                <a:extLst>
                  <a:ext uri="{0D108BD9-81ED-4DB2-BD59-A6C34878D82A}">
                    <a16:rowId xmlns:a16="http://schemas.microsoft.com/office/drawing/2014/main" val="2808133613"/>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endParaRPr lang="de-DE" sz="1400" dirty="0">
                        <a:effectLst/>
                        <a:latin typeface="Arial" panose="020B0604020202020204" pitchFamily="34" charset="0"/>
                        <a:cs typeface="Arial" panose="020B0604020202020204" pitchFamily="34" charset="0"/>
                      </a:endParaRPr>
                    </a:p>
                  </a:txBody>
                  <a:tcPr marL="72000" marR="68580" marT="36000" marB="36000">
                    <a:solidFill>
                      <a:schemeClr val="bg1"/>
                    </a:solidFill>
                  </a:tcPr>
                </a:tc>
                <a:extLst>
                  <a:ext uri="{0D108BD9-81ED-4DB2-BD59-A6C34878D82A}">
                    <a16:rowId xmlns:a16="http://schemas.microsoft.com/office/drawing/2014/main" val="3509736090"/>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endParaRPr lang="de-DE" sz="1400" dirty="0">
                        <a:effectLst/>
                        <a:latin typeface="Arial" panose="020B0604020202020204" pitchFamily="34" charset="0"/>
                        <a:cs typeface="Arial" panose="020B0604020202020204" pitchFamily="34" charset="0"/>
                      </a:endParaRPr>
                    </a:p>
                  </a:txBody>
                  <a:tcPr marL="72000" marR="68580" marT="36000" marB="36000">
                    <a:solidFill>
                      <a:schemeClr val="bg1"/>
                    </a:solidFill>
                  </a:tcPr>
                </a:tc>
                <a:extLst>
                  <a:ext uri="{0D108BD9-81ED-4DB2-BD59-A6C34878D82A}">
                    <a16:rowId xmlns:a16="http://schemas.microsoft.com/office/drawing/2014/main" val="1939311950"/>
                  </a:ext>
                </a:extLst>
              </a:tr>
            </a:tbl>
          </a:graphicData>
        </a:graphic>
      </p:graphicFrame>
      <p:graphicFrame>
        <p:nvGraphicFramePr>
          <p:cNvPr id="9" name="Tabelle 30">
            <a:extLst>
              <a:ext uri="{FF2B5EF4-FFF2-40B4-BE49-F238E27FC236}">
                <a16:creationId xmlns:a16="http://schemas.microsoft.com/office/drawing/2014/main" id="{86AB8873-58B2-E795-C509-F3A5B00205F3}"/>
              </a:ext>
            </a:extLst>
          </p:cNvPr>
          <p:cNvGraphicFramePr>
            <a:graphicFrameLocks noGrp="1"/>
          </p:cNvGraphicFramePr>
          <p:nvPr>
            <p:extLst>
              <p:ext uri="{D42A27DB-BD31-4B8C-83A1-F6EECF244321}">
                <p14:modId xmlns:p14="http://schemas.microsoft.com/office/powerpoint/2010/main" val="3830927596"/>
              </p:ext>
            </p:extLst>
          </p:nvPr>
        </p:nvGraphicFramePr>
        <p:xfrm>
          <a:off x="503238" y="6582193"/>
          <a:ext cx="6887119" cy="1778640"/>
        </p:xfrm>
        <a:graphic>
          <a:graphicData uri="http://schemas.openxmlformats.org/drawingml/2006/table">
            <a:tbl>
              <a:tblPr firstRow="1" bandRow="1">
                <a:tableStyleId>{5940675A-B579-460E-94D1-54222C63F5DA}</a:tableStyleId>
              </a:tblPr>
              <a:tblGrid>
                <a:gridCol w="6887119">
                  <a:extLst>
                    <a:ext uri="{9D8B030D-6E8A-4147-A177-3AD203B41FA5}">
                      <a16:colId xmlns:a16="http://schemas.microsoft.com/office/drawing/2014/main" val="3278481393"/>
                    </a:ext>
                  </a:extLst>
                </a:gridCol>
              </a:tblGrid>
              <a:tr h="0">
                <a:tc>
                  <a:txBody>
                    <a:bodyPr/>
                    <a:lstStyle/>
                    <a:p>
                      <a:pPr marL="0" algn="l"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Mögliche Maßnahmen </a:t>
                      </a:r>
                    </a:p>
                  </a:txBody>
                  <a:tcPr marL="72000" marT="36000" marB="72000" anchor="ctr">
                    <a:solidFill>
                      <a:srgbClr val="E7E6E6"/>
                    </a:solidFill>
                  </a:tcPr>
                </a:tc>
                <a:extLst>
                  <a:ext uri="{0D108BD9-81ED-4DB2-BD59-A6C34878D82A}">
                    <a16:rowId xmlns:a16="http://schemas.microsoft.com/office/drawing/2014/main" val="644805129"/>
                  </a:ext>
                </a:extLst>
              </a:tr>
              <a:tr h="0">
                <a:tc>
                  <a:txBody>
                    <a:bodyPr/>
                    <a:lstStyle/>
                    <a:p>
                      <a:pPr algn="l">
                        <a:lnSpc>
                          <a:spcPct val="100000"/>
                        </a:lnSpc>
                      </a:pPr>
                      <a:r>
                        <a:rPr lang="de-DE" sz="1400" kern="1200" dirty="0">
                          <a:solidFill>
                            <a:schemeClr val="tx1"/>
                          </a:solidFill>
                          <a:latin typeface="Arial" panose="020B0604020202020204" pitchFamily="34" charset="0"/>
                          <a:ea typeface="+mn-ea"/>
                          <a:cs typeface="Arial" panose="020B0604020202020204" pitchFamily="34" charset="0"/>
                        </a:rPr>
                        <a:t>Funktionen sicherstellen, Personal &amp; Material temporär verlegen/auslagern  </a:t>
                      </a:r>
                      <a:endParaRPr lang="de-DE" sz="1400" dirty="0">
                        <a:effectLst/>
                        <a:latin typeface="Arial" panose="020B0604020202020204" pitchFamily="34" charset="0"/>
                        <a:cs typeface="Arial" panose="020B0604020202020204" pitchFamily="34" charset="0"/>
                      </a:endParaRPr>
                    </a:p>
                  </a:txBody>
                  <a:tcPr marL="72000" marT="36000" marB="36000"/>
                </a:tc>
                <a:extLst>
                  <a:ext uri="{0D108BD9-81ED-4DB2-BD59-A6C34878D82A}">
                    <a16:rowId xmlns:a16="http://schemas.microsoft.com/office/drawing/2014/main" val="3459664436"/>
                  </a:ext>
                </a:extLst>
              </a:tr>
              <a:tr h="0">
                <a:tc>
                  <a:txBody>
                    <a:bodyPr/>
                    <a:lstStyle/>
                    <a:p>
                      <a:pPr algn="l">
                        <a:lnSpc>
                          <a:spcPct val="100000"/>
                        </a:lnSpc>
                      </a:pPr>
                      <a:r>
                        <a:rPr lang="de-DE" sz="1400" dirty="0">
                          <a:effectLst/>
                          <a:latin typeface="Arial" panose="020B0604020202020204" pitchFamily="34" charset="0"/>
                          <a:cs typeface="Arial" panose="020B0604020202020204" pitchFamily="34" charset="0"/>
                        </a:rPr>
                        <a:t>Verstärkung/ Ersatz durch benachbarte Organisation </a:t>
                      </a:r>
                    </a:p>
                  </a:txBody>
                  <a:tcPr marL="72000" marT="36000" marB="36000"/>
                </a:tc>
                <a:extLst>
                  <a:ext uri="{0D108BD9-81ED-4DB2-BD59-A6C34878D82A}">
                    <a16:rowId xmlns:a16="http://schemas.microsoft.com/office/drawing/2014/main" val="4087284207"/>
                  </a:ext>
                </a:extLst>
              </a:tr>
              <a:tr h="0">
                <a:tc>
                  <a:txBody>
                    <a:bodyPr/>
                    <a:lstStyle/>
                    <a:p>
                      <a:pPr algn="l" hangingPunct="0">
                        <a:lnSpc>
                          <a:spcPct val="100000"/>
                        </a:lnSpc>
                      </a:pPr>
                      <a:r>
                        <a:rPr lang="de-DE" sz="1400" dirty="0">
                          <a:effectLst/>
                          <a:latin typeface="Arial" panose="020B0604020202020204" pitchFamily="34" charset="0"/>
                          <a:cs typeface="Arial" panose="020B0604020202020204" pitchFamily="34" charset="0"/>
                        </a:rPr>
                        <a:t>Frühzeitige Alarmierung </a:t>
                      </a:r>
                    </a:p>
                  </a:txBody>
                  <a:tcPr marL="72000" marT="36000" marB="36000"/>
                </a:tc>
                <a:extLst>
                  <a:ext uri="{0D108BD9-81ED-4DB2-BD59-A6C34878D82A}">
                    <a16:rowId xmlns:a16="http://schemas.microsoft.com/office/drawing/2014/main" val="1616034638"/>
                  </a:ext>
                </a:extLst>
              </a:tr>
              <a:tr h="0">
                <a:tc>
                  <a:txBody>
                    <a:bodyPr/>
                    <a:lstStyle/>
                    <a:p>
                      <a:pPr algn="l" hangingPunct="0">
                        <a:lnSpc>
                          <a:spcPct val="100000"/>
                        </a:lnSpc>
                      </a:pPr>
                      <a:r>
                        <a:rPr lang="de-DE" sz="1400" dirty="0">
                          <a:effectLst/>
                          <a:latin typeface="Arial" panose="020B0604020202020204" pitchFamily="34" charset="0"/>
                          <a:cs typeface="Arial" panose="020B0604020202020204" pitchFamily="34" charset="0"/>
                        </a:rPr>
                        <a:t>Frühzeitige Information der Leitstelle über blockierte Rettungswege </a:t>
                      </a:r>
                    </a:p>
                  </a:txBody>
                  <a:tcPr marL="72000" marT="36000" marB="36000"/>
                </a:tc>
                <a:extLst>
                  <a:ext uri="{0D108BD9-81ED-4DB2-BD59-A6C34878D82A}">
                    <a16:rowId xmlns:a16="http://schemas.microsoft.com/office/drawing/2014/main" val="3371299559"/>
                  </a:ext>
                </a:extLst>
              </a:tr>
              <a:tr h="0">
                <a:tc>
                  <a:txBody>
                    <a:bodyPr/>
                    <a:lstStyle/>
                    <a:p>
                      <a:pPr algn="l" hangingPunct="0">
                        <a:lnSpc>
                          <a:spcPct val="100000"/>
                        </a:lnSpc>
                      </a:pPr>
                      <a:endParaRPr lang="de-DE" sz="1400" dirty="0">
                        <a:effectLst/>
                        <a:latin typeface="Arial" panose="020B0604020202020204" pitchFamily="34" charset="0"/>
                        <a:cs typeface="Arial" panose="020B0604020202020204" pitchFamily="34" charset="0"/>
                      </a:endParaRPr>
                    </a:p>
                  </a:txBody>
                  <a:tcPr marL="72000" marR="68580" marT="36000" marB="36000">
                    <a:solidFill>
                      <a:schemeClr val="bg1"/>
                    </a:solidFill>
                  </a:tcPr>
                </a:tc>
                <a:extLst>
                  <a:ext uri="{0D108BD9-81ED-4DB2-BD59-A6C34878D82A}">
                    <a16:rowId xmlns:a16="http://schemas.microsoft.com/office/drawing/2014/main" val="544538836"/>
                  </a:ext>
                </a:extLst>
              </a:tr>
            </a:tbl>
          </a:graphicData>
        </a:graphic>
      </p:graphicFrame>
      <p:sp>
        <p:nvSpPr>
          <p:cNvPr id="10" name="Textfeld 9">
            <a:extLst>
              <a:ext uri="{FF2B5EF4-FFF2-40B4-BE49-F238E27FC236}">
                <a16:creationId xmlns:a16="http://schemas.microsoft.com/office/drawing/2014/main" id="{06636758-4A3E-728E-9D4E-3AECD5D6EB2E}"/>
              </a:ext>
            </a:extLst>
          </p:cNvPr>
          <p:cNvSpPr txBox="1"/>
          <p:nvPr/>
        </p:nvSpPr>
        <p:spPr>
          <a:xfrm>
            <a:off x="504312" y="8446535"/>
            <a:ext cx="6839463" cy="954107"/>
          </a:xfrm>
          <a:prstGeom prst="rect">
            <a:avLst/>
          </a:prstGeom>
          <a:solidFill>
            <a:srgbClr val="00FFFF"/>
          </a:solidFill>
        </p:spPr>
        <p:txBody>
          <a:bodyPr wrap="square" rtlCol="0">
            <a:spAutoFit/>
          </a:bodyPr>
          <a:lstStyle/>
          <a:p>
            <a:r>
              <a:rPr lang="de-DE" sz="1400" dirty="0"/>
              <a:t>Empfehlung: Wenn eine gravierende Auswirkung erkannt ist (z. B. Rettungswache überflutet), sofort zumindest eine provisorische Lösung entwickeln (z. B. Verlagerung der Rettungswache ins Feuerwehrhaus) und als Maßnahme planen. </a:t>
            </a:r>
          </a:p>
          <a:p>
            <a:r>
              <a:rPr lang="de-DE" sz="1400" dirty="0"/>
              <a:t>Siehe Maßnahmenplanung Plan MA 0. Dann weitere Risiken bearbeiten.</a:t>
            </a:r>
          </a:p>
        </p:txBody>
      </p:sp>
      <p:graphicFrame>
        <p:nvGraphicFramePr>
          <p:cNvPr id="12" name="Tabelle 30">
            <a:extLst>
              <a:ext uri="{FF2B5EF4-FFF2-40B4-BE49-F238E27FC236}">
                <a16:creationId xmlns:a16="http://schemas.microsoft.com/office/drawing/2014/main" id="{4E6C472E-85CF-420E-2566-DC462F937A7E}"/>
              </a:ext>
            </a:extLst>
          </p:cNvPr>
          <p:cNvGraphicFramePr>
            <a:graphicFrameLocks noGrp="1"/>
          </p:cNvGraphicFramePr>
          <p:nvPr>
            <p:extLst>
              <p:ext uri="{D42A27DB-BD31-4B8C-83A1-F6EECF244321}">
                <p14:modId xmlns:p14="http://schemas.microsoft.com/office/powerpoint/2010/main" val="2280055647"/>
              </p:ext>
            </p:extLst>
          </p:nvPr>
        </p:nvGraphicFramePr>
        <p:xfrm>
          <a:off x="502162" y="1528763"/>
          <a:ext cx="6840538" cy="1778640"/>
        </p:xfrm>
        <a:graphic>
          <a:graphicData uri="http://schemas.openxmlformats.org/drawingml/2006/table">
            <a:tbl>
              <a:tblPr firstRow="1" bandRow="1">
                <a:tableStyleId>{5940675A-B579-460E-94D1-54222C63F5DA}</a:tableStyleId>
              </a:tblPr>
              <a:tblGrid>
                <a:gridCol w="6840538">
                  <a:extLst>
                    <a:ext uri="{9D8B030D-6E8A-4147-A177-3AD203B41FA5}">
                      <a16:colId xmlns:a16="http://schemas.microsoft.com/office/drawing/2014/main" val="3278481393"/>
                    </a:ext>
                  </a:extLst>
                </a:gridCol>
              </a:tblGrid>
              <a:tr h="284999">
                <a:tc>
                  <a:txBody>
                    <a:bodyPr/>
                    <a:lstStyle/>
                    <a:p>
                      <a:pPr marL="0" algn="l"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Szenarien</a:t>
                      </a:r>
                    </a:p>
                  </a:txBody>
                  <a:tcPr marL="72000" marT="36000" marB="72000" anchor="ctr">
                    <a:solidFill>
                      <a:srgbClr val="E7E6E6"/>
                    </a:solidFill>
                  </a:tcPr>
                </a:tc>
                <a:extLst>
                  <a:ext uri="{0D108BD9-81ED-4DB2-BD59-A6C34878D82A}">
                    <a16:rowId xmlns:a16="http://schemas.microsoft.com/office/drawing/2014/main" val="644805129"/>
                  </a:ext>
                </a:extLst>
              </a:tr>
              <a:tr h="0">
                <a:tc>
                  <a:txBody>
                    <a:bodyPr/>
                    <a:lstStyle/>
                    <a:p>
                      <a:pPr algn="l" hangingPunct="0"/>
                      <a:r>
                        <a:rPr lang="de-DE" sz="1400" dirty="0">
                          <a:effectLst/>
                          <a:latin typeface="Arial" panose="020B0604020202020204" pitchFamily="34" charset="0"/>
                          <a:cs typeface="Arial" panose="020B0604020202020204" pitchFamily="34" charset="0"/>
                        </a:rPr>
                        <a:t>Sind Einrichtungen direkt betroffen? Fallen sie aus? Funktion beeinträchtigt? </a:t>
                      </a:r>
                    </a:p>
                  </a:txBody>
                  <a:tcPr marL="72000" marT="36000" marB="36000"/>
                </a:tc>
                <a:extLst>
                  <a:ext uri="{0D108BD9-81ED-4DB2-BD59-A6C34878D82A}">
                    <a16:rowId xmlns:a16="http://schemas.microsoft.com/office/drawing/2014/main" val="3459664436"/>
                  </a:ext>
                </a:extLst>
              </a:tr>
              <a:tr h="0">
                <a:tc>
                  <a:txBody>
                    <a:bodyPr/>
                    <a:lstStyle/>
                    <a:p>
                      <a:pPr algn="l" hangingPunct="0"/>
                      <a:r>
                        <a:rPr lang="de-DE" sz="1400" dirty="0">
                          <a:effectLst/>
                          <a:latin typeface="Arial" panose="020B0604020202020204" pitchFamily="34" charset="0"/>
                          <a:cs typeface="Arial" panose="020B0604020202020204" pitchFamily="34" charset="0"/>
                        </a:rPr>
                        <a:t>Sind Wege zu den Einrichtungen blockiert? (Brücken, Unterführungen beachten)</a:t>
                      </a:r>
                    </a:p>
                  </a:txBody>
                  <a:tcPr marL="72000" marT="36000" marB="36000"/>
                </a:tc>
                <a:extLst>
                  <a:ext uri="{0D108BD9-81ED-4DB2-BD59-A6C34878D82A}">
                    <a16:rowId xmlns:a16="http://schemas.microsoft.com/office/drawing/2014/main" val="3450129309"/>
                  </a:ext>
                </a:extLst>
              </a:tr>
              <a:tr h="0">
                <a:tc>
                  <a:txBody>
                    <a:bodyPr/>
                    <a:lstStyle/>
                    <a:p>
                      <a:pPr algn="l" hangingPunct="0"/>
                      <a:r>
                        <a:rPr lang="de-DE" sz="1400" dirty="0">
                          <a:effectLst/>
                          <a:latin typeface="Arial" panose="020B0604020202020204" pitchFamily="34" charset="0"/>
                          <a:cs typeface="Arial" panose="020B0604020202020204" pitchFamily="34" charset="0"/>
                        </a:rPr>
                        <a:t>Sind Wege für Einsatzkräfte zu den Einrichtungen blockiert? </a:t>
                      </a:r>
                    </a:p>
                  </a:txBody>
                  <a:tcPr marL="72000" marT="36000" marB="36000"/>
                </a:tc>
                <a:extLst>
                  <a:ext uri="{0D108BD9-81ED-4DB2-BD59-A6C34878D82A}">
                    <a16:rowId xmlns:a16="http://schemas.microsoft.com/office/drawing/2014/main" val="458592324"/>
                  </a:ext>
                </a:extLst>
              </a:tr>
              <a:tr h="0">
                <a:tc>
                  <a:txBody>
                    <a:bodyPr/>
                    <a:lstStyle/>
                    <a:p>
                      <a:pPr algn="l" hangingPunct="0"/>
                      <a:r>
                        <a:rPr lang="de-DE" sz="1400" dirty="0">
                          <a:effectLst/>
                          <a:latin typeface="Arial" panose="020B0604020202020204" pitchFamily="34" charset="0"/>
                          <a:cs typeface="Arial" panose="020B0604020202020204" pitchFamily="34" charset="0"/>
                        </a:rPr>
                        <a:t>Sind Rettungswege (von den Einrichtungen zu Gefahrenstellen) blockiert?</a:t>
                      </a:r>
                    </a:p>
                  </a:txBody>
                  <a:tcPr marL="72000" marT="36000" marB="36000"/>
                </a:tc>
                <a:extLst>
                  <a:ext uri="{0D108BD9-81ED-4DB2-BD59-A6C34878D82A}">
                    <a16:rowId xmlns:a16="http://schemas.microsoft.com/office/drawing/2014/main" val="3049400850"/>
                  </a:ext>
                </a:extLst>
              </a:tr>
              <a:tr h="0">
                <a:tc>
                  <a:txBody>
                    <a:bodyPr/>
                    <a:lstStyle/>
                    <a:p>
                      <a:pPr algn="l" hangingPunct="0"/>
                      <a:r>
                        <a:rPr lang="de-DE" sz="1400" dirty="0">
                          <a:effectLst/>
                          <a:latin typeface="Arial" panose="020B0604020202020204" pitchFamily="34" charset="0"/>
                          <a:cs typeface="Arial" panose="020B0604020202020204" pitchFamily="34" charset="0"/>
                        </a:rPr>
                        <a:t>Sind Gebiete der Kommune für die Gefahrenabwehr nicht mehr erreichbar?</a:t>
                      </a:r>
                    </a:p>
                  </a:txBody>
                  <a:tcPr marL="72000" marT="36000" marB="36000"/>
                </a:tc>
                <a:extLst>
                  <a:ext uri="{0D108BD9-81ED-4DB2-BD59-A6C34878D82A}">
                    <a16:rowId xmlns:a16="http://schemas.microsoft.com/office/drawing/2014/main" val="1588054548"/>
                  </a:ext>
                </a:extLst>
              </a:tr>
            </a:tbl>
          </a:graphicData>
        </a:graphic>
      </p:graphicFrame>
      <p:sp>
        <p:nvSpPr>
          <p:cNvPr id="7" name="Rechteck 6">
            <a:hlinkClick r:id="rId2" action="ppaction://hlinksldjump"/>
            <a:extLst>
              <a:ext uri="{FF2B5EF4-FFF2-40B4-BE49-F238E27FC236}">
                <a16:creationId xmlns:a16="http://schemas.microsoft.com/office/drawing/2014/main" id="{8D5EBF66-77F6-6312-5833-95F77E18C0FE}"/>
              </a:ext>
            </a:extLst>
          </p:cNvPr>
          <p:cNvSpPr/>
          <p:nvPr/>
        </p:nvSpPr>
        <p:spPr>
          <a:xfrm rot="16200000">
            <a:off x="-679169" y="9182836"/>
            <a:ext cx="1896006" cy="252000"/>
          </a:xfrm>
          <a:prstGeom prst="rect">
            <a:avLst/>
          </a:prstGeom>
          <a:solidFill>
            <a:srgbClr val="00FFFF"/>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Übersicht Risiken</a:t>
            </a:r>
          </a:p>
        </p:txBody>
      </p:sp>
      <p:sp>
        <p:nvSpPr>
          <p:cNvPr id="13" name="Rechteck 12">
            <a:hlinkClick r:id="rId3" action="ppaction://hlinksldjump"/>
            <a:extLst>
              <a:ext uri="{FF2B5EF4-FFF2-40B4-BE49-F238E27FC236}">
                <a16:creationId xmlns:a16="http://schemas.microsoft.com/office/drawing/2014/main" id="{632D282F-71AA-5CE1-8E33-0610B868346C}"/>
              </a:ext>
            </a:extLst>
          </p:cNvPr>
          <p:cNvSpPr/>
          <p:nvPr/>
        </p:nvSpPr>
        <p:spPr>
          <a:xfrm>
            <a:off x="502162" y="9574961"/>
            <a:ext cx="6839463" cy="459466"/>
          </a:xfrm>
          <a:prstGeom prst="rect">
            <a:avLst/>
          </a:prstGeom>
          <a:solidFill>
            <a:srgbClr val="00FF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1600" b="1" dirty="0">
                <a:solidFill>
                  <a:schemeClr val="tx1"/>
                </a:solidFill>
              </a:rPr>
              <a:t>Maßnahmenplanung Plan MA O</a:t>
            </a:r>
          </a:p>
        </p:txBody>
      </p:sp>
    </p:spTree>
    <p:extLst>
      <p:ext uri="{BB962C8B-B14F-4D97-AF65-F5344CB8AC3E}">
        <p14:creationId xmlns:p14="http://schemas.microsoft.com/office/powerpoint/2010/main" val="65157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9AAD2-5368-1CF5-C41A-45CEF21C32D7}"/>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21ABA292-0EC4-5B61-2F86-C4433A257321}"/>
              </a:ext>
            </a:extLst>
          </p:cNvPr>
          <p:cNvSpPr>
            <a:spLocks noGrp="1"/>
          </p:cNvSpPr>
          <p:nvPr>
            <p:ph type="body" sz="quarter" idx="21"/>
          </p:nvPr>
        </p:nvSpPr>
        <p:spPr/>
        <p:txBody>
          <a:bodyPr/>
          <a:lstStyle/>
          <a:p>
            <a:r>
              <a:rPr lang="de-DE" dirty="0"/>
              <a:t>Hochwasserschutzeinrichtungen</a:t>
            </a:r>
          </a:p>
        </p:txBody>
      </p:sp>
      <p:sp>
        <p:nvSpPr>
          <p:cNvPr id="3" name="Textplatzhalter 2">
            <a:extLst>
              <a:ext uri="{FF2B5EF4-FFF2-40B4-BE49-F238E27FC236}">
                <a16:creationId xmlns:a16="http://schemas.microsoft.com/office/drawing/2014/main" id="{E3158FBC-3340-904D-B284-4E56D1E9377C}"/>
              </a:ext>
            </a:extLst>
          </p:cNvPr>
          <p:cNvSpPr>
            <a:spLocks noGrp="1"/>
          </p:cNvSpPr>
          <p:nvPr>
            <p:ph type="body" sz="quarter" idx="26"/>
          </p:nvPr>
        </p:nvSpPr>
        <p:spPr/>
        <p:txBody>
          <a:bodyPr/>
          <a:lstStyle/>
          <a:p>
            <a:r>
              <a:rPr lang="de-DE" dirty="0"/>
              <a:t>Risikoanalyse</a:t>
            </a:r>
          </a:p>
        </p:txBody>
      </p:sp>
      <p:sp>
        <p:nvSpPr>
          <p:cNvPr id="4" name="Titel 3">
            <a:extLst>
              <a:ext uri="{FF2B5EF4-FFF2-40B4-BE49-F238E27FC236}">
                <a16:creationId xmlns:a16="http://schemas.microsoft.com/office/drawing/2014/main" id="{065A7B2B-A55A-D00F-6C24-B09ADE97C2BC}"/>
              </a:ext>
            </a:extLst>
          </p:cNvPr>
          <p:cNvSpPr>
            <a:spLocks noGrp="1"/>
          </p:cNvSpPr>
          <p:nvPr>
            <p:ph type="title"/>
          </p:nvPr>
        </p:nvSpPr>
        <p:spPr/>
        <p:txBody>
          <a:bodyPr/>
          <a:lstStyle/>
          <a:p>
            <a:r>
              <a:rPr lang="de-DE" dirty="0"/>
              <a:t>RA 4</a:t>
            </a:r>
          </a:p>
        </p:txBody>
      </p:sp>
      <p:sp>
        <p:nvSpPr>
          <p:cNvPr id="5" name="Textplatzhalter 4">
            <a:extLst>
              <a:ext uri="{FF2B5EF4-FFF2-40B4-BE49-F238E27FC236}">
                <a16:creationId xmlns:a16="http://schemas.microsoft.com/office/drawing/2014/main" id="{0D7FB52F-473C-EC5C-E8CD-64EA05FDF74F}"/>
              </a:ext>
            </a:extLst>
          </p:cNvPr>
          <p:cNvSpPr>
            <a:spLocks noGrp="1"/>
          </p:cNvSpPr>
          <p:nvPr>
            <p:ph type="body" sz="quarter" idx="32"/>
          </p:nvPr>
        </p:nvSpPr>
        <p:spPr/>
        <p:txBody>
          <a:bodyPr/>
          <a:lstStyle/>
          <a:p>
            <a:endParaRPr lang="de-DE"/>
          </a:p>
        </p:txBody>
      </p:sp>
      <p:sp>
        <p:nvSpPr>
          <p:cNvPr id="6" name="Datumsplatzhalter 5">
            <a:extLst>
              <a:ext uri="{FF2B5EF4-FFF2-40B4-BE49-F238E27FC236}">
                <a16:creationId xmlns:a16="http://schemas.microsoft.com/office/drawing/2014/main" id="{25F67CB8-09F3-3E39-C9F8-DAFA3EB9243B}"/>
              </a:ext>
            </a:extLst>
          </p:cNvPr>
          <p:cNvSpPr>
            <a:spLocks noGrp="1"/>
          </p:cNvSpPr>
          <p:nvPr>
            <p:ph type="dt" sz="half" idx="10"/>
          </p:nvPr>
        </p:nvSpPr>
        <p:spPr/>
        <p:txBody>
          <a:bodyPr/>
          <a:lstStyle/>
          <a:p>
            <a:r>
              <a:rPr lang="de-DE"/>
              <a:t>17.11.2023</a:t>
            </a:r>
            <a:endParaRPr lang="de-DE" dirty="0"/>
          </a:p>
        </p:txBody>
      </p:sp>
      <p:graphicFrame>
        <p:nvGraphicFramePr>
          <p:cNvPr id="8" name="Tabelle 30">
            <a:extLst>
              <a:ext uri="{FF2B5EF4-FFF2-40B4-BE49-F238E27FC236}">
                <a16:creationId xmlns:a16="http://schemas.microsoft.com/office/drawing/2014/main" id="{C85CC8B6-1F8B-35A2-8330-5159F2A75E82}"/>
              </a:ext>
            </a:extLst>
          </p:cNvPr>
          <p:cNvGraphicFramePr>
            <a:graphicFrameLocks noGrp="1"/>
          </p:cNvGraphicFramePr>
          <p:nvPr>
            <p:extLst>
              <p:ext uri="{D42A27DB-BD31-4B8C-83A1-F6EECF244321}">
                <p14:modId xmlns:p14="http://schemas.microsoft.com/office/powerpoint/2010/main" val="1752205534"/>
              </p:ext>
            </p:extLst>
          </p:nvPr>
        </p:nvGraphicFramePr>
        <p:xfrm>
          <a:off x="503238" y="3237944"/>
          <a:ext cx="6839462" cy="2349360"/>
        </p:xfrm>
        <a:graphic>
          <a:graphicData uri="http://schemas.openxmlformats.org/drawingml/2006/table">
            <a:tbl>
              <a:tblPr firstRow="1" bandRow="1">
                <a:tableStyleId>{5940675A-B579-460E-94D1-54222C63F5DA}</a:tableStyleId>
              </a:tblPr>
              <a:tblGrid>
                <a:gridCol w="6839462">
                  <a:extLst>
                    <a:ext uri="{9D8B030D-6E8A-4147-A177-3AD203B41FA5}">
                      <a16:colId xmlns:a16="http://schemas.microsoft.com/office/drawing/2014/main" val="3278481393"/>
                    </a:ext>
                  </a:extLst>
                </a:gridCol>
              </a:tblGrid>
              <a:tr h="284999">
                <a:tc>
                  <a:txBody>
                    <a:bodyPr/>
                    <a:lstStyle/>
                    <a:p>
                      <a:pPr marL="0" algn="l"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Objekte</a:t>
                      </a:r>
                    </a:p>
                  </a:txBody>
                  <a:tcPr marL="72000" marT="36000" marB="72000" anchor="ctr">
                    <a:solidFill>
                      <a:srgbClr val="E7E6E6"/>
                    </a:solidFill>
                  </a:tcPr>
                </a:tc>
                <a:extLst>
                  <a:ext uri="{0D108BD9-81ED-4DB2-BD59-A6C34878D82A}">
                    <a16:rowId xmlns:a16="http://schemas.microsoft.com/office/drawing/2014/main" val="644805129"/>
                  </a:ext>
                </a:extLst>
              </a:tr>
              <a:tr h="0">
                <a:tc>
                  <a:txBody>
                    <a:bodyPr/>
                    <a:lstStyle/>
                    <a:p>
                      <a:pPr algn="l" hangingPunct="0"/>
                      <a:r>
                        <a:rPr lang="de-DE" sz="1400" dirty="0">
                          <a:effectLst/>
                          <a:latin typeface="Arial" panose="020B0604020202020204" pitchFamily="34" charset="0"/>
                          <a:ea typeface="Times New Roman" panose="02020603050405020304" pitchFamily="18" charset="0"/>
                          <a:cs typeface="Arial" panose="020B0604020202020204" pitchFamily="34" charset="0"/>
                        </a:rPr>
                        <a:t>Abflusssysteme, Kanäle </a:t>
                      </a:r>
                    </a:p>
                  </a:txBody>
                  <a:tcPr marL="72000" marR="0" marT="36000" marB="36000"/>
                </a:tc>
                <a:extLst>
                  <a:ext uri="{0D108BD9-81ED-4DB2-BD59-A6C34878D82A}">
                    <a16:rowId xmlns:a16="http://schemas.microsoft.com/office/drawing/2014/main" val="3459664436"/>
                  </a:ext>
                </a:extLst>
              </a:tr>
              <a:tr h="0">
                <a:tc>
                  <a:txBody>
                    <a:bodyPr/>
                    <a:lstStyle/>
                    <a:p>
                      <a:pPr algn="l" hangingPunct="0"/>
                      <a:r>
                        <a:rPr lang="de-DE" sz="1400" dirty="0">
                          <a:effectLst/>
                          <a:latin typeface="Arial" panose="020B0604020202020204" pitchFamily="34" charset="0"/>
                          <a:ea typeface="Times New Roman" panose="02020603050405020304" pitchFamily="18" charset="0"/>
                          <a:cs typeface="Arial" panose="020B0604020202020204" pitchFamily="34" charset="0"/>
                        </a:rPr>
                        <a:t>Rückhaltecken</a:t>
                      </a:r>
                    </a:p>
                  </a:txBody>
                  <a:tcPr marL="72000" marR="0" marT="36000" marB="36000"/>
                </a:tc>
                <a:extLst>
                  <a:ext uri="{0D108BD9-81ED-4DB2-BD59-A6C34878D82A}">
                    <a16:rowId xmlns:a16="http://schemas.microsoft.com/office/drawing/2014/main" val="2200794092"/>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ea typeface="Times New Roman" panose="02020603050405020304" pitchFamily="18" charset="0"/>
                          <a:cs typeface="Arial" panose="020B0604020202020204" pitchFamily="34" charset="0"/>
                        </a:rPr>
                        <a:t>Deiche, Dämme </a:t>
                      </a:r>
                    </a:p>
                  </a:txBody>
                  <a:tcPr marL="72000" marR="68580" marT="36000" marB="36000">
                    <a:solidFill>
                      <a:schemeClr val="bg1"/>
                    </a:solidFill>
                  </a:tcPr>
                </a:tc>
                <a:extLst>
                  <a:ext uri="{0D108BD9-81ED-4DB2-BD59-A6C34878D82A}">
                    <a16:rowId xmlns:a16="http://schemas.microsoft.com/office/drawing/2014/main" val="2235762315"/>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ea typeface="Times New Roman" panose="02020603050405020304" pitchFamily="18" charset="0"/>
                          <a:cs typeface="Arial" panose="020B0604020202020204" pitchFamily="34" charset="0"/>
                        </a:rPr>
                        <a:t>Wehre</a:t>
                      </a:r>
                    </a:p>
                  </a:txBody>
                  <a:tcPr marL="72000" marR="68580" marT="36000" marB="36000">
                    <a:solidFill>
                      <a:schemeClr val="bg1"/>
                    </a:solidFill>
                  </a:tcPr>
                </a:tc>
                <a:extLst>
                  <a:ext uri="{0D108BD9-81ED-4DB2-BD59-A6C34878D82A}">
                    <a16:rowId xmlns:a16="http://schemas.microsoft.com/office/drawing/2014/main" val="623908721"/>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ea typeface="Times New Roman" panose="02020603050405020304" pitchFamily="18" charset="0"/>
                          <a:cs typeface="Arial" panose="020B0604020202020204" pitchFamily="34" charset="0"/>
                        </a:rPr>
                        <a:t>Pumpwerke</a:t>
                      </a:r>
                    </a:p>
                  </a:txBody>
                  <a:tcPr marL="72000" marR="68580" marT="36000" marB="36000"/>
                </a:tc>
                <a:extLst>
                  <a:ext uri="{0D108BD9-81ED-4DB2-BD59-A6C34878D82A}">
                    <a16:rowId xmlns:a16="http://schemas.microsoft.com/office/drawing/2014/main" val="1616034638"/>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68580" marT="36000" marB="36000"/>
                </a:tc>
                <a:extLst>
                  <a:ext uri="{0D108BD9-81ED-4DB2-BD59-A6C34878D82A}">
                    <a16:rowId xmlns:a16="http://schemas.microsoft.com/office/drawing/2014/main" val="3371299559"/>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endParaRPr lang="de-DE" sz="1400" dirty="0">
                        <a:effectLst/>
                        <a:latin typeface="Arial" panose="020B0604020202020204" pitchFamily="34" charset="0"/>
                        <a:cs typeface="Arial" panose="020B0604020202020204" pitchFamily="34" charset="0"/>
                      </a:endParaRPr>
                    </a:p>
                  </a:txBody>
                  <a:tcPr marL="72000" marT="36000" marB="36000"/>
                </a:tc>
                <a:extLst>
                  <a:ext uri="{0D108BD9-81ED-4DB2-BD59-A6C34878D82A}">
                    <a16:rowId xmlns:a16="http://schemas.microsoft.com/office/drawing/2014/main" val="56965339"/>
                  </a:ext>
                </a:extLst>
              </a:tr>
            </a:tbl>
          </a:graphicData>
        </a:graphic>
      </p:graphicFrame>
      <p:graphicFrame>
        <p:nvGraphicFramePr>
          <p:cNvPr id="9" name="Tabelle 30">
            <a:extLst>
              <a:ext uri="{FF2B5EF4-FFF2-40B4-BE49-F238E27FC236}">
                <a16:creationId xmlns:a16="http://schemas.microsoft.com/office/drawing/2014/main" id="{60A37542-E15E-B87C-9F55-143E0B7E2659}"/>
              </a:ext>
            </a:extLst>
          </p:cNvPr>
          <p:cNvGraphicFramePr>
            <a:graphicFrameLocks noGrp="1"/>
          </p:cNvGraphicFramePr>
          <p:nvPr>
            <p:extLst>
              <p:ext uri="{D42A27DB-BD31-4B8C-83A1-F6EECF244321}">
                <p14:modId xmlns:p14="http://schemas.microsoft.com/office/powerpoint/2010/main" val="1271509430"/>
              </p:ext>
            </p:extLst>
          </p:nvPr>
        </p:nvGraphicFramePr>
        <p:xfrm>
          <a:off x="503238" y="5803205"/>
          <a:ext cx="6887119" cy="1421280"/>
        </p:xfrm>
        <a:graphic>
          <a:graphicData uri="http://schemas.openxmlformats.org/drawingml/2006/table">
            <a:tbl>
              <a:tblPr firstRow="1" bandRow="1">
                <a:tableStyleId>{5940675A-B579-460E-94D1-54222C63F5DA}</a:tableStyleId>
              </a:tblPr>
              <a:tblGrid>
                <a:gridCol w="6887119">
                  <a:extLst>
                    <a:ext uri="{9D8B030D-6E8A-4147-A177-3AD203B41FA5}">
                      <a16:colId xmlns:a16="http://schemas.microsoft.com/office/drawing/2014/main" val="3278481393"/>
                    </a:ext>
                  </a:extLst>
                </a:gridCol>
              </a:tblGrid>
              <a:tr h="0">
                <a:tc>
                  <a:txBody>
                    <a:bodyPr/>
                    <a:lstStyle/>
                    <a:p>
                      <a:pPr marL="0" algn="l"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Mögliche Maßnahmen </a:t>
                      </a:r>
                    </a:p>
                  </a:txBody>
                  <a:tcPr marL="72000" marT="36000" marB="72000" anchor="ctr">
                    <a:solidFill>
                      <a:srgbClr val="E7E6E6"/>
                    </a:solidFill>
                  </a:tcPr>
                </a:tc>
                <a:extLst>
                  <a:ext uri="{0D108BD9-81ED-4DB2-BD59-A6C34878D82A}">
                    <a16:rowId xmlns:a16="http://schemas.microsoft.com/office/drawing/2014/main" val="644805129"/>
                  </a:ext>
                </a:extLst>
              </a:tr>
              <a:tr h="0">
                <a:tc>
                  <a:txBody>
                    <a:bodyPr/>
                    <a:lstStyle/>
                    <a:p>
                      <a:pPr marL="0" lvl="2" algn="l" defTabSz="755934" rtl="0" eaLnBrk="1" latinLnBrk="0" hangingPunct="1">
                        <a:lnSpc>
                          <a:spcPct val="100000"/>
                        </a:lnSpc>
                        <a:buFont typeface="Wingdings" panose="05000000000000000000" pitchFamily="2" charset="2"/>
                        <a:buNone/>
                      </a:pPr>
                      <a:r>
                        <a:rPr lang="de-DE" sz="1400" kern="1200" dirty="0">
                          <a:solidFill>
                            <a:schemeClr val="tx1"/>
                          </a:solidFill>
                          <a:effectLst/>
                          <a:latin typeface="Arial" panose="020B0604020202020204" pitchFamily="34" charset="0"/>
                          <a:ea typeface="+mn-ea"/>
                          <a:cs typeface="Arial" panose="020B0604020202020204" pitchFamily="34" charset="0"/>
                        </a:rPr>
                        <a:t>Checklisten für Kontrollen und technische Maßnahmen (meist vorhanden!) </a:t>
                      </a:r>
                    </a:p>
                  </a:txBody>
                  <a:tcPr marL="72000" marT="36000" marB="36000"/>
                </a:tc>
                <a:extLst>
                  <a:ext uri="{0D108BD9-81ED-4DB2-BD59-A6C34878D82A}">
                    <a16:rowId xmlns:a16="http://schemas.microsoft.com/office/drawing/2014/main" val="3459664436"/>
                  </a:ext>
                </a:extLst>
              </a:tr>
              <a:tr h="0">
                <a:tc>
                  <a:txBody>
                    <a:bodyPr/>
                    <a:lstStyle/>
                    <a:p>
                      <a:pPr algn="l">
                        <a:lnSpc>
                          <a:spcPct val="100000"/>
                        </a:lnSpc>
                      </a:pPr>
                      <a:r>
                        <a:rPr lang="de-DE" sz="1400" dirty="0"/>
                        <a:t>Unterstützung des technischen Hochwasserschutzes (z. B. durch Feuerwehr) planen, einschließlich Zuständigkeiten, Weisungsbefugnissen, Kostentragung etc.</a:t>
                      </a:r>
                      <a:endParaRPr lang="de-DE" sz="1400" dirty="0">
                        <a:effectLst/>
                        <a:latin typeface="Arial" panose="020B0604020202020204" pitchFamily="34" charset="0"/>
                        <a:cs typeface="Arial" panose="020B0604020202020204" pitchFamily="34" charset="0"/>
                      </a:endParaRPr>
                    </a:p>
                  </a:txBody>
                  <a:tcPr marL="72000" marT="36000" marB="36000"/>
                </a:tc>
                <a:extLst>
                  <a:ext uri="{0D108BD9-81ED-4DB2-BD59-A6C34878D82A}">
                    <a16:rowId xmlns:a16="http://schemas.microsoft.com/office/drawing/2014/main" val="4087284207"/>
                  </a:ext>
                </a:extLst>
              </a:tr>
              <a:tr h="0">
                <a:tc>
                  <a:txBody>
                    <a:bodyPr/>
                    <a:lstStyle/>
                    <a:p>
                      <a:pPr algn="l" hangingPunct="0">
                        <a:lnSpc>
                          <a:spcPct val="100000"/>
                        </a:lnSpc>
                      </a:pPr>
                      <a:endParaRPr lang="de-DE" sz="1400" dirty="0">
                        <a:effectLst/>
                        <a:latin typeface="Arial" panose="020B0604020202020204" pitchFamily="34" charset="0"/>
                        <a:cs typeface="Arial" panose="020B0604020202020204" pitchFamily="34" charset="0"/>
                      </a:endParaRPr>
                    </a:p>
                  </a:txBody>
                  <a:tcPr marL="72000" marT="36000" marB="36000"/>
                </a:tc>
                <a:extLst>
                  <a:ext uri="{0D108BD9-81ED-4DB2-BD59-A6C34878D82A}">
                    <a16:rowId xmlns:a16="http://schemas.microsoft.com/office/drawing/2014/main" val="1616034638"/>
                  </a:ext>
                </a:extLst>
              </a:tr>
            </a:tbl>
          </a:graphicData>
        </a:graphic>
      </p:graphicFrame>
      <p:graphicFrame>
        <p:nvGraphicFramePr>
          <p:cNvPr id="7" name="Tabelle 30">
            <a:extLst>
              <a:ext uri="{FF2B5EF4-FFF2-40B4-BE49-F238E27FC236}">
                <a16:creationId xmlns:a16="http://schemas.microsoft.com/office/drawing/2014/main" id="{1F24A846-EB63-3E08-8586-AB4D0C920D04}"/>
              </a:ext>
            </a:extLst>
          </p:cNvPr>
          <p:cNvGraphicFramePr>
            <a:graphicFrameLocks noGrp="1"/>
          </p:cNvGraphicFramePr>
          <p:nvPr>
            <p:extLst>
              <p:ext uri="{D42A27DB-BD31-4B8C-83A1-F6EECF244321}">
                <p14:modId xmlns:p14="http://schemas.microsoft.com/office/powerpoint/2010/main" val="3014663069"/>
              </p:ext>
            </p:extLst>
          </p:nvPr>
        </p:nvGraphicFramePr>
        <p:xfrm>
          <a:off x="502162" y="1528763"/>
          <a:ext cx="6840538" cy="1493280"/>
        </p:xfrm>
        <a:graphic>
          <a:graphicData uri="http://schemas.openxmlformats.org/drawingml/2006/table">
            <a:tbl>
              <a:tblPr firstRow="1" bandRow="1">
                <a:tableStyleId>{5940675A-B579-460E-94D1-54222C63F5DA}</a:tableStyleId>
              </a:tblPr>
              <a:tblGrid>
                <a:gridCol w="6840538">
                  <a:extLst>
                    <a:ext uri="{9D8B030D-6E8A-4147-A177-3AD203B41FA5}">
                      <a16:colId xmlns:a16="http://schemas.microsoft.com/office/drawing/2014/main" val="3278481393"/>
                    </a:ext>
                  </a:extLst>
                </a:gridCol>
              </a:tblGrid>
              <a:tr h="284999">
                <a:tc>
                  <a:txBody>
                    <a:bodyPr/>
                    <a:lstStyle/>
                    <a:p>
                      <a:pPr marL="0" algn="l"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Szenarien</a:t>
                      </a:r>
                    </a:p>
                  </a:txBody>
                  <a:tcPr marL="72000" marT="36000" marB="72000" anchor="ctr">
                    <a:solidFill>
                      <a:srgbClr val="E7E6E6"/>
                    </a:solidFill>
                  </a:tcPr>
                </a:tc>
                <a:extLst>
                  <a:ext uri="{0D108BD9-81ED-4DB2-BD59-A6C34878D82A}">
                    <a16:rowId xmlns:a16="http://schemas.microsoft.com/office/drawing/2014/main" val="644805129"/>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cs typeface="Arial" panose="020B0604020202020204" pitchFamily="34" charset="0"/>
                        </a:rPr>
                        <a:t>Sind Einrichtungen direkt betroffen? Fallen sie aus? Funktion beeinträchtigt? </a:t>
                      </a:r>
                    </a:p>
                  </a:txBody>
                  <a:tcPr marL="72000" marT="36000" marB="36000"/>
                </a:tc>
                <a:extLst>
                  <a:ext uri="{0D108BD9-81ED-4DB2-BD59-A6C34878D82A}">
                    <a16:rowId xmlns:a16="http://schemas.microsoft.com/office/drawing/2014/main" val="3056042189"/>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t>Wo entsteht große Gefahr, wenn Einrichtungen versagen oder überfordert werden? </a:t>
                      </a:r>
                    </a:p>
                  </a:txBody>
                  <a:tcPr marL="72000" marT="36000" marB="36000"/>
                </a:tc>
                <a:extLst>
                  <a:ext uri="{0D108BD9-81ED-4DB2-BD59-A6C34878D82A}">
                    <a16:rowId xmlns:a16="http://schemas.microsoft.com/office/drawing/2014/main" val="3459664436"/>
                  </a:ext>
                </a:extLst>
              </a:tr>
              <a:tr h="0">
                <a:tc>
                  <a:txBody>
                    <a:bodyPr/>
                    <a:lstStyle/>
                    <a:p>
                      <a:pPr algn="l" hangingPunct="0"/>
                      <a:r>
                        <a:rPr lang="de-DE" sz="1400" dirty="0">
                          <a:effectLst/>
                          <a:latin typeface="Arial" panose="020B0604020202020204" pitchFamily="34" charset="0"/>
                          <a:cs typeface="Arial" panose="020B0604020202020204" pitchFamily="34" charset="0"/>
                        </a:rPr>
                        <a:t>Welche Einrichtungen müssen aktiv in Betrieb gesetzt werden?</a:t>
                      </a:r>
                    </a:p>
                  </a:txBody>
                  <a:tcPr marL="72000" marT="36000" marB="36000"/>
                </a:tc>
                <a:extLst>
                  <a:ext uri="{0D108BD9-81ED-4DB2-BD59-A6C34878D82A}">
                    <a16:rowId xmlns:a16="http://schemas.microsoft.com/office/drawing/2014/main" val="3450129309"/>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cs typeface="Arial" panose="020B0604020202020204" pitchFamily="34" charset="0"/>
                        </a:rPr>
                        <a:t>Welche Einrichtungen müssen aktiv kontrolliert/überwacht werden? </a:t>
                      </a:r>
                    </a:p>
                  </a:txBody>
                  <a:tcPr marL="72000" marT="36000" marB="36000"/>
                </a:tc>
                <a:extLst>
                  <a:ext uri="{0D108BD9-81ED-4DB2-BD59-A6C34878D82A}">
                    <a16:rowId xmlns:a16="http://schemas.microsoft.com/office/drawing/2014/main" val="458592324"/>
                  </a:ext>
                </a:extLst>
              </a:tr>
            </a:tbl>
          </a:graphicData>
        </a:graphic>
      </p:graphicFrame>
      <p:sp>
        <p:nvSpPr>
          <p:cNvPr id="10" name="Rechteck 9">
            <a:hlinkClick r:id="rId2" action="ppaction://hlinksldjump"/>
            <a:extLst>
              <a:ext uri="{FF2B5EF4-FFF2-40B4-BE49-F238E27FC236}">
                <a16:creationId xmlns:a16="http://schemas.microsoft.com/office/drawing/2014/main" id="{EE20580A-ACB4-6557-16E6-18176EA27A0E}"/>
              </a:ext>
            </a:extLst>
          </p:cNvPr>
          <p:cNvSpPr/>
          <p:nvPr/>
        </p:nvSpPr>
        <p:spPr>
          <a:xfrm rot="16200000">
            <a:off x="-679169" y="9182836"/>
            <a:ext cx="1896006" cy="252000"/>
          </a:xfrm>
          <a:prstGeom prst="rect">
            <a:avLst/>
          </a:prstGeom>
          <a:solidFill>
            <a:srgbClr val="00FFFF"/>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Übersicht Risiken</a:t>
            </a:r>
          </a:p>
        </p:txBody>
      </p:sp>
      <p:sp>
        <p:nvSpPr>
          <p:cNvPr id="12" name="Rechteck 11">
            <a:hlinkClick r:id="rId3" action="ppaction://hlinksldjump"/>
            <a:extLst>
              <a:ext uri="{FF2B5EF4-FFF2-40B4-BE49-F238E27FC236}">
                <a16:creationId xmlns:a16="http://schemas.microsoft.com/office/drawing/2014/main" id="{1AE36CE4-7648-F261-AA4E-A6585B937A0F}"/>
              </a:ext>
            </a:extLst>
          </p:cNvPr>
          <p:cNvSpPr/>
          <p:nvPr/>
        </p:nvSpPr>
        <p:spPr>
          <a:xfrm>
            <a:off x="502162" y="9574961"/>
            <a:ext cx="6839463" cy="459466"/>
          </a:xfrm>
          <a:prstGeom prst="rect">
            <a:avLst/>
          </a:prstGeom>
          <a:solidFill>
            <a:srgbClr val="00FF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1600" b="1" dirty="0">
                <a:solidFill>
                  <a:schemeClr val="tx1"/>
                </a:solidFill>
              </a:rPr>
              <a:t>Maßnahmenplanung Plan MA O</a:t>
            </a:r>
          </a:p>
        </p:txBody>
      </p:sp>
    </p:spTree>
    <p:extLst>
      <p:ext uri="{BB962C8B-B14F-4D97-AF65-F5344CB8AC3E}">
        <p14:creationId xmlns:p14="http://schemas.microsoft.com/office/powerpoint/2010/main" val="1467453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8CE65-B6B8-3279-9A90-C8094FE8A615}"/>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33F02BFC-C53D-8838-7895-B40C240B7521}"/>
              </a:ext>
            </a:extLst>
          </p:cNvPr>
          <p:cNvSpPr>
            <a:spLocks noGrp="1"/>
          </p:cNvSpPr>
          <p:nvPr>
            <p:ph type="body" sz="quarter" idx="21"/>
          </p:nvPr>
        </p:nvSpPr>
        <p:spPr/>
        <p:txBody>
          <a:bodyPr/>
          <a:lstStyle/>
          <a:p>
            <a:r>
              <a:rPr lang="de-DE" dirty="0"/>
              <a:t>Besonders vulnerable Objekte</a:t>
            </a:r>
          </a:p>
        </p:txBody>
      </p:sp>
      <p:sp>
        <p:nvSpPr>
          <p:cNvPr id="3" name="Textplatzhalter 2">
            <a:extLst>
              <a:ext uri="{FF2B5EF4-FFF2-40B4-BE49-F238E27FC236}">
                <a16:creationId xmlns:a16="http://schemas.microsoft.com/office/drawing/2014/main" id="{5F7A4560-AC0E-8737-9B4A-6076101C3AAB}"/>
              </a:ext>
            </a:extLst>
          </p:cNvPr>
          <p:cNvSpPr>
            <a:spLocks noGrp="1"/>
          </p:cNvSpPr>
          <p:nvPr>
            <p:ph type="body" sz="quarter" idx="26"/>
          </p:nvPr>
        </p:nvSpPr>
        <p:spPr/>
        <p:txBody>
          <a:bodyPr/>
          <a:lstStyle/>
          <a:p>
            <a:r>
              <a:rPr lang="de-DE" dirty="0"/>
              <a:t>Risikoanalyse</a:t>
            </a:r>
          </a:p>
        </p:txBody>
      </p:sp>
      <p:sp>
        <p:nvSpPr>
          <p:cNvPr id="4" name="Titel 3">
            <a:extLst>
              <a:ext uri="{FF2B5EF4-FFF2-40B4-BE49-F238E27FC236}">
                <a16:creationId xmlns:a16="http://schemas.microsoft.com/office/drawing/2014/main" id="{97EDCA1E-2ECC-30E7-D99F-D14CE2F8EFF7}"/>
              </a:ext>
            </a:extLst>
          </p:cNvPr>
          <p:cNvSpPr>
            <a:spLocks noGrp="1"/>
          </p:cNvSpPr>
          <p:nvPr>
            <p:ph type="title"/>
          </p:nvPr>
        </p:nvSpPr>
        <p:spPr/>
        <p:txBody>
          <a:bodyPr/>
          <a:lstStyle/>
          <a:p>
            <a:r>
              <a:rPr lang="de-DE" dirty="0"/>
              <a:t>RA 5</a:t>
            </a:r>
          </a:p>
        </p:txBody>
      </p:sp>
      <p:sp>
        <p:nvSpPr>
          <p:cNvPr id="5" name="Textplatzhalter 4">
            <a:extLst>
              <a:ext uri="{FF2B5EF4-FFF2-40B4-BE49-F238E27FC236}">
                <a16:creationId xmlns:a16="http://schemas.microsoft.com/office/drawing/2014/main" id="{19E6BC31-E052-9EB1-A154-A4FEA1AAF62B}"/>
              </a:ext>
            </a:extLst>
          </p:cNvPr>
          <p:cNvSpPr>
            <a:spLocks noGrp="1"/>
          </p:cNvSpPr>
          <p:nvPr>
            <p:ph type="body" sz="quarter" idx="32"/>
          </p:nvPr>
        </p:nvSpPr>
        <p:spPr/>
        <p:txBody>
          <a:bodyPr/>
          <a:lstStyle/>
          <a:p>
            <a:endParaRPr lang="de-DE"/>
          </a:p>
        </p:txBody>
      </p:sp>
      <p:sp>
        <p:nvSpPr>
          <p:cNvPr id="6" name="Datumsplatzhalter 5">
            <a:extLst>
              <a:ext uri="{FF2B5EF4-FFF2-40B4-BE49-F238E27FC236}">
                <a16:creationId xmlns:a16="http://schemas.microsoft.com/office/drawing/2014/main" id="{1401B4B2-47DB-9EA0-33D4-54AC37B673DA}"/>
              </a:ext>
            </a:extLst>
          </p:cNvPr>
          <p:cNvSpPr>
            <a:spLocks noGrp="1"/>
          </p:cNvSpPr>
          <p:nvPr>
            <p:ph type="dt" sz="half" idx="10"/>
          </p:nvPr>
        </p:nvSpPr>
        <p:spPr/>
        <p:txBody>
          <a:bodyPr/>
          <a:lstStyle/>
          <a:p>
            <a:r>
              <a:rPr lang="de-DE"/>
              <a:t>17.11.2023</a:t>
            </a:r>
            <a:endParaRPr lang="de-DE" dirty="0"/>
          </a:p>
        </p:txBody>
      </p:sp>
      <p:graphicFrame>
        <p:nvGraphicFramePr>
          <p:cNvPr id="8" name="Tabelle 30">
            <a:extLst>
              <a:ext uri="{FF2B5EF4-FFF2-40B4-BE49-F238E27FC236}">
                <a16:creationId xmlns:a16="http://schemas.microsoft.com/office/drawing/2014/main" id="{C2F30091-6C59-5BBF-B065-60FD64872741}"/>
              </a:ext>
            </a:extLst>
          </p:cNvPr>
          <p:cNvGraphicFramePr>
            <a:graphicFrameLocks noGrp="1"/>
          </p:cNvGraphicFramePr>
          <p:nvPr>
            <p:extLst>
              <p:ext uri="{D42A27DB-BD31-4B8C-83A1-F6EECF244321}">
                <p14:modId xmlns:p14="http://schemas.microsoft.com/office/powerpoint/2010/main" val="1458094286"/>
              </p:ext>
            </p:extLst>
          </p:nvPr>
        </p:nvGraphicFramePr>
        <p:xfrm>
          <a:off x="503238" y="3237944"/>
          <a:ext cx="6839462" cy="2634720"/>
        </p:xfrm>
        <a:graphic>
          <a:graphicData uri="http://schemas.openxmlformats.org/drawingml/2006/table">
            <a:tbl>
              <a:tblPr firstRow="1" bandRow="1">
                <a:tableStyleId>{5940675A-B579-460E-94D1-54222C63F5DA}</a:tableStyleId>
              </a:tblPr>
              <a:tblGrid>
                <a:gridCol w="6839462">
                  <a:extLst>
                    <a:ext uri="{9D8B030D-6E8A-4147-A177-3AD203B41FA5}">
                      <a16:colId xmlns:a16="http://schemas.microsoft.com/office/drawing/2014/main" val="3278481393"/>
                    </a:ext>
                  </a:extLst>
                </a:gridCol>
              </a:tblGrid>
              <a:tr h="284999">
                <a:tc>
                  <a:txBody>
                    <a:bodyPr/>
                    <a:lstStyle/>
                    <a:p>
                      <a:pPr marL="0" algn="l"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Objekte</a:t>
                      </a:r>
                    </a:p>
                  </a:txBody>
                  <a:tcPr marL="72000" marT="36000" marB="72000" anchor="ctr">
                    <a:solidFill>
                      <a:srgbClr val="E7E6E6"/>
                    </a:solidFill>
                  </a:tcPr>
                </a:tc>
                <a:extLst>
                  <a:ext uri="{0D108BD9-81ED-4DB2-BD59-A6C34878D82A}">
                    <a16:rowId xmlns:a16="http://schemas.microsoft.com/office/drawing/2014/main" val="644805129"/>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ea typeface="Times New Roman" panose="02020603050405020304" pitchFamily="18" charset="0"/>
                          <a:cs typeface="Arial" panose="020B0604020202020204" pitchFamily="34" charset="0"/>
                        </a:rPr>
                        <a:t>Kindergärten, Kindertagesstätten, insbesondere einstöckige</a:t>
                      </a:r>
                    </a:p>
                  </a:txBody>
                  <a:tcPr marL="72000" marR="0" marT="36000" marB="36000"/>
                </a:tc>
                <a:extLst>
                  <a:ext uri="{0D108BD9-81ED-4DB2-BD59-A6C34878D82A}">
                    <a16:rowId xmlns:a16="http://schemas.microsoft.com/office/drawing/2014/main" val="1627680720"/>
                  </a:ext>
                </a:extLst>
              </a:tr>
              <a:tr h="0">
                <a:tc>
                  <a:txBody>
                    <a:bodyPr/>
                    <a:lstStyle/>
                    <a:p>
                      <a:pPr algn="l" hangingPunct="0"/>
                      <a:r>
                        <a:rPr lang="de-DE" sz="1400" dirty="0">
                          <a:effectLst/>
                          <a:latin typeface="Arial" panose="020B0604020202020204" pitchFamily="34" charset="0"/>
                          <a:ea typeface="Times New Roman" panose="02020603050405020304" pitchFamily="18" charset="0"/>
                          <a:cs typeface="Arial" panose="020B0604020202020204" pitchFamily="34" charset="0"/>
                        </a:rPr>
                        <a:t>Schulen, insbesondere Grundschulen </a:t>
                      </a:r>
                    </a:p>
                  </a:txBody>
                  <a:tcPr marL="72000" marR="0" marT="36000" marB="36000"/>
                </a:tc>
                <a:extLst>
                  <a:ext uri="{0D108BD9-81ED-4DB2-BD59-A6C34878D82A}">
                    <a16:rowId xmlns:a16="http://schemas.microsoft.com/office/drawing/2014/main" val="3459664436"/>
                  </a:ext>
                </a:extLst>
              </a:tr>
              <a:tr h="0">
                <a:tc>
                  <a:txBody>
                    <a:bodyPr/>
                    <a:lstStyle/>
                    <a:p>
                      <a:pPr algn="l" hangingPunct="0"/>
                      <a:r>
                        <a:rPr lang="de-DE" sz="1400" dirty="0">
                          <a:effectLst/>
                          <a:latin typeface="Arial" panose="020B0604020202020204" pitchFamily="34" charset="0"/>
                          <a:ea typeface="Times New Roman" panose="02020603050405020304" pitchFamily="18" charset="0"/>
                          <a:cs typeface="Arial" panose="020B0604020202020204" pitchFamily="34" charset="0"/>
                        </a:rPr>
                        <a:t>Krankenhäuser, Pflegeheim, Einrichtungen für Menschen mit Behinderung</a:t>
                      </a:r>
                    </a:p>
                  </a:txBody>
                  <a:tcPr marL="72000" marR="0" marT="36000" marB="36000"/>
                </a:tc>
                <a:extLst>
                  <a:ext uri="{0D108BD9-81ED-4DB2-BD59-A6C34878D82A}">
                    <a16:rowId xmlns:a16="http://schemas.microsoft.com/office/drawing/2014/main" val="2200794092"/>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ea typeface="Times New Roman" panose="02020603050405020304" pitchFamily="18" charset="0"/>
                          <a:cs typeface="Arial" panose="020B0604020202020204" pitchFamily="34" charset="0"/>
                        </a:rPr>
                        <a:t>Versammlungsstätten (auch im Freien z. B. für Festivals) </a:t>
                      </a:r>
                    </a:p>
                  </a:txBody>
                  <a:tcPr marL="72000" marR="68580" marT="36000" marB="36000">
                    <a:solidFill>
                      <a:schemeClr val="bg1"/>
                    </a:solidFill>
                  </a:tcPr>
                </a:tc>
                <a:extLst>
                  <a:ext uri="{0D108BD9-81ED-4DB2-BD59-A6C34878D82A}">
                    <a16:rowId xmlns:a16="http://schemas.microsoft.com/office/drawing/2014/main" val="2235762315"/>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ea typeface="Times New Roman" panose="02020603050405020304" pitchFamily="18" charset="0"/>
                          <a:cs typeface="Arial" panose="020B0604020202020204" pitchFamily="34" charset="0"/>
                        </a:rPr>
                        <a:t>Tiergehege</a:t>
                      </a:r>
                    </a:p>
                  </a:txBody>
                  <a:tcPr marL="72000" marR="68580" marT="36000" marB="36000">
                    <a:solidFill>
                      <a:schemeClr val="bg1"/>
                    </a:solidFill>
                  </a:tcPr>
                </a:tc>
                <a:extLst>
                  <a:ext uri="{0D108BD9-81ED-4DB2-BD59-A6C34878D82A}">
                    <a16:rowId xmlns:a16="http://schemas.microsoft.com/office/drawing/2014/main" val="623908721"/>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ea typeface="Times New Roman" panose="02020603050405020304" pitchFamily="18" charset="0"/>
                          <a:cs typeface="Arial" panose="020B0604020202020204" pitchFamily="34" charset="0"/>
                        </a:rPr>
                        <a:t>Vollzugsanstalten, Psychiatrien mit Maßregelvollzug </a:t>
                      </a:r>
                    </a:p>
                  </a:txBody>
                  <a:tcPr marL="72000" marR="68580" marT="36000" marB="36000"/>
                </a:tc>
                <a:extLst>
                  <a:ext uri="{0D108BD9-81ED-4DB2-BD59-A6C34878D82A}">
                    <a16:rowId xmlns:a16="http://schemas.microsoft.com/office/drawing/2014/main" val="1616034638"/>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68580" marT="36000" marB="36000"/>
                </a:tc>
                <a:extLst>
                  <a:ext uri="{0D108BD9-81ED-4DB2-BD59-A6C34878D82A}">
                    <a16:rowId xmlns:a16="http://schemas.microsoft.com/office/drawing/2014/main" val="3371299559"/>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endParaRPr lang="de-DE" sz="1400" dirty="0">
                        <a:effectLst/>
                        <a:latin typeface="Arial" panose="020B0604020202020204" pitchFamily="34" charset="0"/>
                        <a:cs typeface="Arial" panose="020B0604020202020204" pitchFamily="34" charset="0"/>
                      </a:endParaRPr>
                    </a:p>
                  </a:txBody>
                  <a:tcPr marL="72000" marT="36000" marB="36000"/>
                </a:tc>
                <a:extLst>
                  <a:ext uri="{0D108BD9-81ED-4DB2-BD59-A6C34878D82A}">
                    <a16:rowId xmlns:a16="http://schemas.microsoft.com/office/drawing/2014/main" val="56965339"/>
                  </a:ext>
                </a:extLst>
              </a:tr>
            </a:tbl>
          </a:graphicData>
        </a:graphic>
      </p:graphicFrame>
      <p:graphicFrame>
        <p:nvGraphicFramePr>
          <p:cNvPr id="9" name="Tabelle 30">
            <a:extLst>
              <a:ext uri="{FF2B5EF4-FFF2-40B4-BE49-F238E27FC236}">
                <a16:creationId xmlns:a16="http://schemas.microsoft.com/office/drawing/2014/main" id="{0A492311-E015-F407-6DAB-DA84A1508466}"/>
              </a:ext>
            </a:extLst>
          </p:cNvPr>
          <p:cNvGraphicFramePr>
            <a:graphicFrameLocks noGrp="1"/>
          </p:cNvGraphicFramePr>
          <p:nvPr>
            <p:extLst>
              <p:ext uri="{D42A27DB-BD31-4B8C-83A1-F6EECF244321}">
                <p14:modId xmlns:p14="http://schemas.microsoft.com/office/powerpoint/2010/main" val="814916111"/>
              </p:ext>
            </p:extLst>
          </p:nvPr>
        </p:nvGraphicFramePr>
        <p:xfrm>
          <a:off x="502162" y="6144192"/>
          <a:ext cx="6887119" cy="2349360"/>
        </p:xfrm>
        <a:graphic>
          <a:graphicData uri="http://schemas.openxmlformats.org/drawingml/2006/table">
            <a:tbl>
              <a:tblPr firstRow="1" bandRow="1">
                <a:tableStyleId>{5940675A-B579-460E-94D1-54222C63F5DA}</a:tableStyleId>
              </a:tblPr>
              <a:tblGrid>
                <a:gridCol w="6887119">
                  <a:extLst>
                    <a:ext uri="{9D8B030D-6E8A-4147-A177-3AD203B41FA5}">
                      <a16:colId xmlns:a16="http://schemas.microsoft.com/office/drawing/2014/main" val="3278481393"/>
                    </a:ext>
                  </a:extLst>
                </a:gridCol>
              </a:tblGrid>
              <a:tr h="0">
                <a:tc>
                  <a:txBody>
                    <a:bodyPr/>
                    <a:lstStyle/>
                    <a:p>
                      <a:pPr marL="0" algn="l"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Mögliche Maßnahmen </a:t>
                      </a:r>
                    </a:p>
                  </a:txBody>
                  <a:tcPr marL="72000" marT="36000" marB="72000" anchor="ctr">
                    <a:solidFill>
                      <a:srgbClr val="E7E6E6"/>
                    </a:solidFill>
                  </a:tcPr>
                </a:tc>
                <a:extLst>
                  <a:ext uri="{0D108BD9-81ED-4DB2-BD59-A6C34878D82A}">
                    <a16:rowId xmlns:a16="http://schemas.microsoft.com/office/drawing/2014/main" val="644805129"/>
                  </a:ext>
                </a:extLst>
              </a:tr>
              <a:tr h="0">
                <a:tc>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400" kern="1200" dirty="0">
                          <a:solidFill>
                            <a:schemeClr val="tx1"/>
                          </a:solidFill>
                          <a:effectLst/>
                          <a:latin typeface="Arial" panose="020B0604020202020204" pitchFamily="34" charset="0"/>
                          <a:ea typeface="+mn-ea"/>
                          <a:cs typeface="Arial" panose="020B0604020202020204" pitchFamily="34" charset="0"/>
                        </a:rPr>
                        <a:t>Schutz mittels Sandsäcken, Schlauchdeichen etc. </a:t>
                      </a:r>
                    </a:p>
                  </a:txBody>
                  <a:tcPr marL="72000" marT="36000" marB="36000"/>
                </a:tc>
                <a:extLst>
                  <a:ext uri="{0D108BD9-81ED-4DB2-BD59-A6C34878D82A}">
                    <a16:rowId xmlns:a16="http://schemas.microsoft.com/office/drawing/2014/main" val="241385791"/>
                  </a:ext>
                </a:extLst>
              </a:tr>
              <a:tr h="0">
                <a:tc>
                  <a:txBody>
                    <a:bodyPr/>
                    <a:lstStyle/>
                    <a:p>
                      <a:pPr marL="0" lvl="2" algn="l" defTabSz="755934" rtl="0" eaLnBrk="1" latinLnBrk="0" hangingPunct="1">
                        <a:lnSpc>
                          <a:spcPct val="100000"/>
                        </a:lnSpc>
                        <a:buFont typeface="Wingdings" panose="05000000000000000000" pitchFamily="2" charset="2"/>
                        <a:buNone/>
                      </a:pPr>
                      <a:r>
                        <a:rPr lang="de-DE" sz="1400" kern="1200" dirty="0">
                          <a:solidFill>
                            <a:schemeClr val="tx1"/>
                          </a:solidFill>
                          <a:effectLst/>
                          <a:latin typeface="Arial" panose="020B0604020202020204" pitchFamily="34" charset="0"/>
                          <a:ea typeface="+mn-ea"/>
                          <a:cs typeface="Arial" panose="020B0604020202020204" pitchFamily="34" charset="0"/>
                        </a:rPr>
                        <a:t>Frühzeitige Information sicherstellen (Eigenvorsorge der Betreiber!!)</a:t>
                      </a:r>
                    </a:p>
                  </a:txBody>
                  <a:tcPr marL="72000" marT="36000" marB="36000"/>
                </a:tc>
                <a:extLst>
                  <a:ext uri="{0D108BD9-81ED-4DB2-BD59-A6C34878D82A}">
                    <a16:rowId xmlns:a16="http://schemas.microsoft.com/office/drawing/2014/main" val="3459664436"/>
                  </a:ext>
                </a:extLst>
              </a:tr>
              <a:tr h="0">
                <a:tc>
                  <a:txBody>
                    <a:bodyPr/>
                    <a:lstStyle/>
                    <a:p>
                      <a:pPr algn="l">
                        <a:lnSpc>
                          <a:spcPct val="100000"/>
                        </a:lnSpc>
                      </a:pPr>
                      <a:r>
                        <a:rPr lang="de-DE" sz="1400" dirty="0"/>
                        <a:t>Evakuierung </a:t>
                      </a:r>
                      <a:endParaRPr lang="de-DE" sz="1400" dirty="0">
                        <a:effectLst/>
                        <a:latin typeface="Arial" panose="020B0604020202020204" pitchFamily="34" charset="0"/>
                        <a:cs typeface="Arial" panose="020B0604020202020204" pitchFamily="34" charset="0"/>
                      </a:endParaRPr>
                    </a:p>
                  </a:txBody>
                  <a:tcPr marL="72000" marT="36000" marB="36000"/>
                </a:tc>
                <a:extLst>
                  <a:ext uri="{0D108BD9-81ED-4DB2-BD59-A6C34878D82A}">
                    <a16:rowId xmlns:a16="http://schemas.microsoft.com/office/drawing/2014/main" val="4087284207"/>
                  </a:ext>
                </a:extLst>
              </a:tr>
              <a:tr h="0">
                <a:tc>
                  <a:txBody>
                    <a:bodyPr/>
                    <a:lstStyle/>
                    <a:p>
                      <a:pPr algn="l" hangingPunct="0">
                        <a:lnSpc>
                          <a:spcPct val="100000"/>
                        </a:lnSpc>
                      </a:pPr>
                      <a:r>
                        <a:rPr lang="de-DE" sz="1400" dirty="0">
                          <a:effectLst/>
                          <a:latin typeface="Arial" panose="020B0604020202020204" pitchFamily="34" charset="0"/>
                          <a:cs typeface="Arial" panose="020B0604020202020204" pitchFamily="34" charset="0"/>
                        </a:rPr>
                        <a:t>Warnung der Nutzer (Beschallung; in der Regel durch die Feuerwehr)</a:t>
                      </a:r>
                    </a:p>
                  </a:txBody>
                  <a:tcPr marL="72000" marT="36000" marB="36000"/>
                </a:tc>
                <a:extLst>
                  <a:ext uri="{0D108BD9-81ED-4DB2-BD59-A6C34878D82A}">
                    <a16:rowId xmlns:a16="http://schemas.microsoft.com/office/drawing/2014/main" val="1616034638"/>
                  </a:ext>
                </a:extLst>
              </a:tr>
              <a:tr h="0">
                <a:tc>
                  <a:txBody>
                    <a:bodyPr/>
                    <a:lstStyle/>
                    <a:p>
                      <a:pPr algn="l" hangingPunct="0">
                        <a:lnSpc>
                          <a:spcPct val="100000"/>
                        </a:lnSpc>
                      </a:pPr>
                      <a:r>
                        <a:rPr lang="de-DE" sz="1400" dirty="0">
                          <a:effectLst/>
                          <a:latin typeface="Arial" panose="020B0604020202020204" pitchFamily="34" charset="0"/>
                          <a:cs typeface="Arial" panose="020B0604020202020204" pitchFamily="34" charset="0"/>
                        </a:rPr>
                        <a:t>Einsatzplanung für aktive Unterstützung z. B. durch die Feuerwehr </a:t>
                      </a:r>
                    </a:p>
                  </a:txBody>
                  <a:tcPr marL="72000" marT="36000" marB="36000"/>
                </a:tc>
                <a:extLst>
                  <a:ext uri="{0D108BD9-81ED-4DB2-BD59-A6C34878D82A}">
                    <a16:rowId xmlns:a16="http://schemas.microsoft.com/office/drawing/2014/main" val="3565640053"/>
                  </a:ext>
                </a:extLst>
              </a:tr>
              <a:tr h="0">
                <a:tc>
                  <a:txBody>
                    <a:bodyPr/>
                    <a:lstStyle/>
                    <a:p>
                      <a:pPr algn="l" hangingPunct="0">
                        <a:lnSpc>
                          <a:spcPct val="100000"/>
                        </a:lnSpc>
                      </a:pPr>
                      <a:r>
                        <a:rPr lang="de-DE" sz="1400" dirty="0">
                          <a:effectLst/>
                          <a:latin typeface="Arial" panose="020B0604020202020204" pitchFamily="34" charset="0"/>
                          <a:cs typeface="Arial" panose="020B0604020202020204" pitchFamily="34" charset="0"/>
                        </a:rPr>
                        <a:t>Schließung von Einrichtungen </a:t>
                      </a:r>
                    </a:p>
                  </a:txBody>
                  <a:tcPr marL="72000" marT="36000" marB="36000"/>
                </a:tc>
                <a:extLst>
                  <a:ext uri="{0D108BD9-81ED-4DB2-BD59-A6C34878D82A}">
                    <a16:rowId xmlns:a16="http://schemas.microsoft.com/office/drawing/2014/main" val="724022376"/>
                  </a:ext>
                </a:extLst>
              </a:tr>
              <a:tr h="0">
                <a:tc>
                  <a:txBody>
                    <a:bodyPr/>
                    <a:lstStyle/>
                    <a:p>
                      <a:pPr algn="l" hangingPunct="0">
                        <a:lnSpc>
                          <a:spcPct val="100000"/>
                        </a:lnSpc>
                      </a:pPr>
                      <a:r>
                        <a:rPr lang="de-DE" sz="1400" dirty="0">
                          <a:effectLst/>
                          <a:latin typeface="Arial" panose="020B0604020202020204" pitchFamily="34" charset="0"/>
                          <a:cs typeface="Arial" panose="020B0604020202020204" pitchFamily="34" charset="0"/>
                        </a:rPr>
                        <a:t>Absage, Abbruch von Veranstaltungen </a:t>
                      </a:r>
                    </a:p>
                  </a:txBody>
                  <a:tcPr marL="72000" marT="36000" marB="36000"/>
                </a:tc>
                <a:extLst>
                  <a:ext uri="{0D108BD9-81ED-4DB2-BD59-A6C34878D82A}">
                    <a16:rowId xmlns:a16="http://schemas.microsoft.com/office/drawing/2014/main" val="1779489734"/>
                  </a:ext>
                </a:extLst>
              </a:tr>
            </a:tbl>
          </a:graphicData>
        </a:graphic>
      </p:graphicFrame>
      <p:graphicFrame>
        <p:nvGraphicFramePr>
          <p:cNvPr id="7" name="Tabelle 30">
            <a:extLst>
              <a:ext uri="{FF2B5EF4-FFF2-40B4-BE49-F238E27FC236}">
                <a16:creationId xmlns:a16="http://schemas.microsoft.com/office/drawing/2014/main" id="{404C9E21-CECE-4124-772D-411A93A8E07C}"/>
              </a:ext>
            </a:extLst>
          </p:cNvPr>
          <p:cNvGraphicFramePr>
            <a:graphicFrameLocks noGrp="1"/>
          </p:cNvGraphicFramePr>
          <p:nvPr>
            <p:extLst>
              <p:ext uri="{D42A27DB-BD31-4B8C-83A1-F6EECF244321}">
                <p14:modId xmlns:p14="http://schemas.microsoft.com/office/powerpoint/2010/main" val="197356778"/>
              </p:ext>
            </p:extLst>
          </p:nvPr>
        </p:nvGraphicFramePr>
        <p:xfrm>
          <a:off x="502162" y="1528763"/>
          <a:ext cx="6840538" cy="1493280"/>
        </p:xfrm>
        <a:graphic>
          <a:graphicData uri="http://schemas.openxmlformats.org/drawingml/2006/table">
            <a:tbl>
              <a:tblPr firstRow="1" bandRow="1">
                <a:tableStyleId>{5940675A-B579-460E-94D1-54222C63F5DA}</a:tableStyleId>
              </a:tblPr>
              <a:tblGrid>
                <a:gridCol w="6840538">
                  <a:extLst>
                    <a:ext uri="{9D8B030D-6E8A-4147-A177-3AD203B41FA5}">
                      <a16:colId xmlns:a16="http://schemas.microsoft.com/office/drawing/2014/main" val="3278481393"/>
                    </a:ext>
                  </a:extLst>
                </a:gridCol>
              </a:tblGrid>
              <a:tr h="284999">
                <a:tc>
                  <a:txBody>
                    <a:bodyPr/>
                    <a:lstStyle/>
                    <a:p>
                      <a:pPr marL="0" algn="l"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Szenarien</a:t>
                      </a:r>
                    </a:p>
                  </a:txBody>
                  <a:tcPr marL="72000" marT="36000" marB="72000" anchor="ctr">
                    <a:solidFill>
                      <a:srgbClr val="E7E6E6"/>
                    </a:solidFill>
                  </a:tcPr>
                </a:tc>
                <a:extLst>
                  <a:ext uri="{0D108BD9-81ED-4DB2-BD59-A6C34878D82A}">
                    <a16:rowId xmlns:a16="http://schemas.microsoft.com/office/drawing/2014/main" val="644805129"/>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cs typeface="Arial" panose="020B0604020202020204" pitchFamily="34" charset="0"/>
                        </a:rPr>
                        <a:t>Sind Objekte eingestaut?</a:t>
                      </a:r>
                    </a:p>
                  </a:txBody>
                  <a:tcPr marL="72000" marT="36000" marB="36000"/>
                </a:tc>
                <a:extLst>
                  <a:ext uri="{0D108BD9-81ED-4DB2-BD59-A6C34878D82A}">
                    <a16:rowId xmlns:a16="http://schemas.microsoft.com/office/drawing/2014/main" val="3056042189"/>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t>Sind Objekte für Feuerwehr etc. nicht mehr erreichbar?</a:t>
                      </a:r>
                    </a:p>
                  </a:txBody>
                  <a:tcPr marL="72000" marT="36000" marB="36000"/>
                </a:tc>
                <a:extLst>
                  <a:ext uri="{0D108BD9-81ED-4DB2-BD59-A6C34878D82A}">
                    <a16:rowId xmlns:a16="http://schemas.microsoft.com/office/drawing/2014/main" val="3459664436"/>
                  </a:ext>
                </a:extLst>
              </a:tr>
              <a:tr h="0">
                <a:tc>
                  <a:txBody>
                    <a:bodyPr/>
                    <a:lstStyle/>
                    <a:p>
                      <a:pPr algn="l" hangingPunct="0"/>
                      <a:r>
                        <a:rPr lang="de-DE" sz="1400" dirty="0">
                          <a:effectLst/>
                          <a:latin typeface="Arial" panose="020B0604020202020204" pitchFamily="34" charset="0"/>
                          <a:cs typeface="Arial" panose="020B0604020202020204" pitchFamily="34" charset="0"/>
                        </a:rPr>
                        <a:t>Können Objekte infolge Überflutung (hohe Fließgeschwindigkeiten!) einstürzen?</a:t>
                      </a:r>
                    </a:p>
                  </a:txBody>
                  <a:tcPr marL="72000" marT="36000" marB="36000"/>
                </a:tc>
                <a:extLst>
                  <a:ext uri="{0D108BD9-81ED-4DB2-BD59-A6C34878D82A}">
                    <a16:rowId xmlns:a16="http://schemas.microsoft.com/office/drawing/2014/main" val="3450129309"/>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cs typeface="Arial" panose="020B0604020202020204" pitchFamily="34" charset="0"/>
                        </a:rPr>
                        <a:t>Müssen Nutzer oder Mitarbeiter der Einrichtung aktiv unterstützt werden?</a:t>
                      </a:r>
                    </a:p>
                  </a:txBody>
                  <a:tcPr marL="72000" marT="36000" marB="36000"/>
                </a:tc>
                <a:extLst>
                  <a:ext uri="{0D108BD9-81ED-4DB2-BD59-A6C34878D82A}">
                    <a16:rowId xmlns:a16="http://schemas.microsoft.com/office/drawing/2014/main" val="458592324"/>
                  </a:ext>
                </a:extLst>
              </a:tr>
            </a:tbl>
          </a:graphicData>
        </a:graphic>
      </p:graphicFrame>
      <p:sp>
        <p:nvSpPr>
          <p:cNvPr id="10" name="Rechteck 9">
            <a:hlinkClick r:id="rId2" action="ppaction://hlinksldjump"/>
            <a:extLst>
              <a:ext uri="{FF2B5EF4-FFF2-40B4-BE49-F238E27FC236}">
                <a16:creationId xmlns:a16="http://schemas.microsoft.com/office/drawing/2014/main" id="{C6A942B8-8D8D-09E6-081E-3DA664497DCA}"/>
              </a:ext>
            </a:extLst>
          </p:cNvPr>
          <p:cNvSpPr/>
          <p:nvPr/>
        </p:nvSpPr>
        <p:spPr>
          <a:xfrm rot="16200000">
            <a:off x="-679169" y="9182836"/>
            <a:ext cx="1896006" cy="252000"/>
          </a:xfrm>
          <a:prstGeom prst="rect">
            <a:avLst/>
          </a:prstGeom>
          <a:solidFill>
            <a:srgbClr val="00FFFF"/>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Übersicht Risiken</a:t>
            </a:r>
          </a:p>
        </p:txBody>
      </p:sp>
      <p:sp>
        <p:nvSpPr>
          <p:cNvPr id="12" name="Rechteck 11">
            <a:hlinkClick r:id="rId3" action="ppaction://hlinksldjump"/>
            <a:extLst>
              <a:ext uri="{FF2B5EF4-FFF2-40B4-BE49-F238E27FC236}">
                <a16:creationId xmlns:a16="http://schemas.microsoft.com/office/drawing/2014/main" id="{88F8DADF-7BAD-5506-2F48-A8A94FF64706}"/>
              </a:ext>
            </a:extLst>
          </p:cNvPr>
          <p:cNvSpPr/>
          <p:nvPr/>
        </p:nvSpPr>
        <p:spPr>
          <a:xfrm>
            <a:off x="502162" y="9574961"/>
            <a:ext cx="6839463" cy="459466"/>
          </a:xfrm>
          <a:prstGeom prst="rect">
            <a:avLst/>
          </a:prstGeom>
          <a:solidFill>
            <a:srgbClr val="00FF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1600" b="1" dirty="0">
                <a:solidFill>
                  <a:schemeClr val="tx1"/>
                </a:solidFill>
              </a:rPr>
              <a:t>Maßnahmenplanung Plan MA O</a:t>
            </a:r>
          </a:p>
        </p:txBody>
      </p:sp>
    </p:spTree>
    <p:extLst>
      <p:ext uri="{BB962C8B-B14F-4D97-AF65-F5344CB8AC3E}">
        <p14:creationId xmlns:p14="http://schemas.microsoft.com/office/powerpoint/2010/main" val="1507128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7ACB9-A58D-0191-EB8C-D0EE791D3074}"/>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6B7DE06D-7BA9-9839-0DE1-8ED99B3BB296}"/>
              </a:ext>
            </a:extLst>
          </p:cNvPr>
          <p:cNvSpPr>
            <a:spLocks noGrp="1"/>
          </p:cNvSpPr>
          <p:nvPr>
            <p:ph type="body" sz="quarter" idx="21"/>
          </p:nvPr>
        </p:nvSpPr>
        <p:spPr/>
        <p:txBody>
          <a:bodyPr/>
          <a:lstStyle/>
          <a:p>
            <a:r>
              <a:rPr lang="de-DE" dirty="0"/>
              <a:t>Menschen und Tiere</a:t>
            </a:r>
          </a:p>
        </p:txBody>
      </p:sp>
      <p:sp>
        <p:nvSpPr>
          <p:cNvPr id="3" name="Textplatzhalter 2">
            <a:extLst>
              <a:ext uri="{FF2B5EF4-FFF2-40B4-BE49-F238E27FC236}">
                <a16:creationId xmlns:a16="http://schemas.microsoft.com/office/drawing/2014/main" id="{91FDB443-2F5A-4BE7-4E86-68E1A03CBFBB}"/>
              </a:ext>
            </a:extLst>
          </p:cNvPr>
          <p:cNvSpPr>
            <a:spLocks noGrp="1"/>
          </p:cNvSpPr>
          <p:nvPr>
            <p:ph type="body" sz="quarter" idx="26"/>
          </p:nvPr>
        </p:nvSpPr>
        <p:spPr/>
        <p:txBody>
          <a:bodyPr/>
          <a:lstStyle/>
          <a:p>
            <a:r>
              <a:rPr lang="de-DE" dirty="0"/>
              <a:t>Risikoanalyse</a:t>
            </a:r>
          </a:p>
        </p:txBody>
      </p:sp>
      <p:sp>
        <p:nvSpPr>
          <p:cNvPr id="4" name="Titel 3">
            <a:extLst>
              <a:ext uri="{FF2B5EF4-FFF2-40B4-BE49-F238E27FC236}">
                <a16:creationId xmlns:a16="http://schemas.microsoft.com/office/drawing/2014/main" id="{7D042C15-F008-34A6-C276-2EF50A215A29}"/>
              </a:ext>
            </a:extLst>
          </p:cNvPr>
          <p:cNvSpPr>
            <a:spLocks noGrp="1"/>
          </p:cNvSpPr>
          <p:nvPr>
            <p:ph type="title"/>
          </p:nvPr>
        </p:nvSpPr>
        <p:spPr/>
        <p:txBody>
          <a:bodyPr/>
          <a:lstStyle/>
          <a:p>
            <a:r>
              <a:rPr lang="de-DE" dirty="0"/>
              <a:t>RA 6</a:t>
            </a:r>
          </a:p>
        </p:txBody>
      </p:sp>
      <p:sp>
        <p:nvSpPr>
          <p:cNvPr id="5" name="Textplatzhalter 4">
            <a:extLst>
              <a:ext uri="{FF2B5EF4-FFF2-40B4-BE49-F238E27FC236}">
                <a16:creationId xmlns:a16="http://schemas.microsoft.com/office/drawing/2014/main" id="{0D987EE9-4583-C191-5DCB-BDCD7D66DEDF}"/>
              </a:ext>
            </a:extLst>
          </p:cNvPr>
          <p:cNvSpPr>
            <a:spLocks noGrp="1"/>
          </p:cNvSpPr>
          <p:nvPr>
            <p:ph type="body" sz="quarter" idx="32"/>
          </p:nvPr>
        </p:nvSpPr>
        <p:spPr/>
        <p:txBody>
          <a:bodyPr/>
          <a:lstStyle/>
          <a:p>
            <a:endParaRPr lang="de-DE"/>
          </a:p>
        </p:txBody>
      </p:sp>
      <p:sp>
        <p:nvSpPr>
          <p:cNvPr id="6" name="Datumsplatzhalter 5">
            <a:extLst>
              <a:ext uri="{FF2B5EF4-FFF2-40B4-BE49-F238E27FC236}">
                <a16:creationId xmlns:a16="http://schemas.microsoft.com/office/drawing/2014/main" id="{21EDD5EF-E0BB-3AE7-59D2-2B3A9E25CCDB}"/>
              </a:ext>
            </a:extLst>
          </p:cNvPr>
          <p:cNvSpPr>
            <a:spLocks noGrp="1"/>
          </p:cNvSpPr>
          <p:nvPr>
            <p:ph type="dt" sz="half" idx="10"/>
          </p:nvPr>
        </p:nvSpPr>
        <p:spPr/>
        <p:txBody>
          <a:bodyPr/>
          <a:lstStyle/>
          <a:p>
            <a:r>
              <a:rPr lang="de-DE"/>
              <a:t>17.11.2023</a:t>
            </a:r>
            <a:endParaRPr lang="de-DE" dirty="0"/>
          </a:p>
        </p:txBody>
      </p:sp>
      <p:graphicFrame>
        <p:nvGraphicFramePr>
          <p:cNvPr id="8" name="Tabelle 30">
            <a:extLst>
              <a:ext uri="{FF2B5EF4-FFF2-40B4-BE49-F238E27FC236}">
                <a16:creationId xmlns:a16="http://schemas.microsoft.com/office/drawing/2014/main" id="{7BC05215-BAE1-0065-A61C-B9C283A6056A}"/>
              </a:ext>
            </a:extLst>
          </p:cNvPr>
          <p:cNvGraphicFramePr>
            <a:graphicFrameLocks noGrp="1"/>
          </p:cNvGraphicFramePr>
          <p:nvPr>
            <p:extLst>
              <p:ext uri="{D42A27DB-BD31-4B8C-83A1-F6EECF244321}">
                <p14:modId xmlns:p14="http://schemas.microsoft.com/office/powerpoint/2010/main" val="1249440253"/>
              </p:ext>
            </p:extLst>
          </p:nvPr>
        </p:nvGraphicFramePr>
        <p:xfrm>
          <a:off x="502162" y="4484420"/>
          <a:ext cx="6839462" cy="1207920"/>
        </p:xfrm>
        <a:graphic>
          <a:graphicData uri="http://schemas.openxmlformats.org/drawingml/2006/table">
            <a:tbl>
              <a:tblPr firstRow="1" bandRow="1">
                <a:tableStyleId>{5940675A-B579-460E-94D1-54222C63F5DA}</a:tableStyleId>
              </a:tblPr>
              <a:tblGrid>
                <a:gridCol w="6839462">
                  <a:extLst>
                    <a:ext uri="{9D8B030D-6E8A-4147-A177-3AD203B41FA5}">
                      <a16:colId xmlns:a16="http://schemas.microsoft.com/office/drawing/2014/main" val="3278481393"/>
                    </a:ext>
                  </a:extLst>
                </a:gridCol>
              </a:tblGrid>
              <a:tr h="284999">
                <a:tc>
                  <a:txBody>
                    <a:bodyPr/>
                    <a:lstStyle/>
                    <a:p>
                      <a:pPr marL="0" algn="l"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Objekte</a:t>
                      </a:r>
                    </a:p>
                  </a:txBody>
                  <a:tcPr marL="72000" marT="36000" marB="72000" anchor="ctr">
                    <a:solidFill>
                      <a:srgbClr val="E7E6E6"/>
                    </a:solidFill>
                  </a:tcPr>
                </a:tc>
                <a:extLst>
                  <a:ext uri="{0D108BD9-81ED-4DB2-BD59-A6C34878D82A}">
                    <a16:rowId xmlns:a16="http://schemas.microsoft.com/office/drawing/2014/main" val="644805129"/>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ea typeface="Times New Roman" panose="02020603050405020304" pitchFamily="18" charset="0"/>
                          <a:cs typeface="Arial" panose="020B0604020202020204" pitchFamily="34" charset="0"/>
                        </a:rPr>
                        <a:t>Alle bebauten Flächen </a:t>
                      </a:r>
                    </a:p>
                  </a:txBody>
                  <a:tcPr marL="72000" marR="0" marT="36000" marB="36000"/>
                </a:tc>
                <a:extLst>
                  <a:ext uri="{0D108BD9-81ED-4DB2-BD59-A6C34878D82A}">
                    <a16:rowId xmlns:a16="http://schemas.microsoft.com/office/drawing/2014/main" val="1627680720"/>
                  </a:ext>
                </a:extLst>
              </a:tr>
              <a:tr h="0">
                <a:tc>
                  <a:txBody>
                    <a:bodyPr/>
                    <a:lstStyle/>
                    <a:p>
                      <a:pPr algn="l" hangingPunct="0"/>
                      <a:r>
                        <a:rPr lang="de-DE" sz="1400" dirty="0">
                          <a:effectLst/>
                          <a:latin typeface="Arial" panose="020B0604020202020204" pitchFamily="34" charset="0"/>
                          <a:ea typeface="Times New Roman" panose="02020603050405020304" pitchFamily="18" charset="0"/>
                          <a:cs typeface="Arial" panose="020B0604020202020204" pitchFamily="34" charset="0"/>
                        </a:rPr>
                        <a:t>Straßen, Wege, Plätze (Unterführungen!)</a:t>
                      </a:r>
                    </a:p>
                  </a:txBody>
                  <a:tcPr marL="72000" marR="0" marT="36000" marB="36000"/>
                </a:tc>
                <a:extLst>
                  <a:ext uri="{0D108BD9-81ED-4DB2-BD59-A6C34878D82A}">
                    <a16:rowId xmlns:a16="http://schemas.microsoft.com/office/drawing/2014/main" val="3459664436"/>
                  </a:ext>
                </a:extLst>
              </a:tr>
              <a:tr h="0">
                <a:tc>
                  <a:txBody>
                    <a:bodyPr/>
                    <a:lstStyle/>
                    <a:p>
                      <a:pPr algn="l" hangingPunct="0"/>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0" marT="36000" marB="36000"/>
                </a:tc>
                <a:extLst>
                  <a:ext uri="{0D108BD9-81ED-4DB2-BD59-A6C34878D82A}">
                    <a16:rowId xmlns:a16="http://schemas.microsoft.com/office/drawing/2014/main" val="2200794092"/>
                  </a:ext>
                </a:extLst>
              </a:tr>
            </a:tbl>
          </a:graphicData>
        </a:graphic>
      </p:graphicFrame>
      <p:graphicFrame>
        <p:nvGraphicFramePr>
          <p:cNvPr id="9" name="Tabelle 30">
            <a:extLst>
              <a:ext uri="{FF2B5EF4-FFF2-40B4-BE49-F238E27FC236}">
                <a16:creationId xmlns:a16="http://schemas.microsoft.com/office/drawing/2014/main" id="{19CEE7C1-B7A3-0D96-5F97-E5BD697C7DCB}"/>
              </a:ext>
            </a:extLst>
          </p:cNvPr>
          <p:cNvGraphicFramePr>
            <a:graphicFrameLocks noGrp="1"/>
          </p:cNvGraphicFramePr>
          <p:nvPr>
            <p:extLst>
              <p:ext uri="{D42A27DB-BD31-4B8C-83A1-F6EECF244321}">
                <p14:modId xmlns:p14="http://schemas.microsoft.com/office/powerpoint/2010/main" val="3074695967"/>
              </p:ext>
            </p:extLst>
          </p:nvPr>
        </p:nvGraphicFramePr>
        <p:xfrm>
          <a:off x="503238" y="5985534"/>
          <a:ext cx="6887119" cy="1493280"/>
        </p:xfrm>
        <a:graphic>
          <a:graphicData uri="http://schemas.openxmlformats.org/drawingml/2006/table">
            <a:tbl>
              <a:tblPr firstRow="1" bandRow="1">
                <a:tableStyleId>{5940675A-B579-460E-94D1-54222C63F5DA}</a:tableStyleId>
              </a:tblPr>
              <a:tblGrid>
                <a:gridCol w="6887119">
                  <a:extLst>
                    <a:ext uri="{9D8B030D-6E8A-4147-A177-3AD203B41FA5}">
                      <a16:colId xmlns:a16="http://schemas.microsoft.com/office/drawing/2014/main" val="3278481393"/>
                    </a:ext>
                  </a:extLst>
                </a:gridCol>
              </a:tblGrid>
              <a:tr h="0">
                <a:tc>
                  <a:txBody>
                    <a:bodyPr/>
                    <a:lstStyle/>
                    <a:p>
                      <a:pPr marL="0" algn="l"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Mögliche Maßnahmen </a:t>
                      </a:r>
                    </a:p>
                  </a:txBody>
                  <a:tcPr marL="72000" marT="36000" marB="72000" anchor="ctr">
                    <a:solidFill>
                      <a:srgbClr val="E7E6E6"/>
                    </a:solidFill>
                  </a:tcPr>
                </a:tc>
                <a:extLst>
                  <a:ext uri="{0D108BD9-81ED-4DB2-BD59-A6C34878D82A}">
                    <a16:rowId xmlns:a16="http://schemas.microsoft.com/office/drawing/2014/main" val="644805129"/>
                  </a:ext>
                </a:extLst>
              </a:tr>
              <a:tr h="0">
                <a:tc>
                  <a:txBody>
                    <a:bodyPr/>
                    <a:lstStyle/>
                    <a:p>
                      <a:pPr marL="0" lvl="2" algn="l" defTabSz="755934" rtl="0" eaLnBrk="1" latinLnBrk="0" hangingPunct="1">
                        <a:lnSpc>
                          <a:spcPct val="100000"/>
                        </a:lnSpc>
                        <a:buFont typeface="Wingdings" panose="05000000000000000000" pitchFamily="2" charset="2"/>
                        <a:buNone/>
                      </a:pPr>
                      <a:r>
                        <a:rPr lang="de-DE" sz="1400" kern="1200" dirty="0">
                          <a:solidFill>
                            <a:schemeClr val="tx1"/>
                          </a:solidFill>
                          <a:effectLst/>
                          <a:latin typeface="Arial" panose="020B0604020202020204" pitchFamily="34" charset="0"/>
                          <a:ea typeface="+mn-ea"/>
                          <a:cs typeface="Arial" panose="020B0604020202020204" pitchFamily="34" charset="0"/>
                        </a:rPr>
                        <a:t>Schutz mittels Sandsäcken, Schlauchdeichen etc. </a:t>
                      </a:r>
                    </a:p>
                  </a:txBody>
                  <a:tcPr marL="72000" marT="36000" marB="36000"/>
                </a:tc>
                <a:extLst>
                  <a:ext uri="{0D108BD9-81ED-4DB2-BD59-A6C34878D82A}">
                    <a16:rowId xmlns:a16="http://schemas.microsoft.com/office/drawing/2014/main" val="4290041191"/>
                  </a:ext>
                </a:extLst>
              </a:tr>
              <a:tr h="0">
                <a:tc>
                  <a:txBody>
                    <a:bodyPr/>
                    <a:lstStyle/>
                    <a:p>
                      <a:pPr marL="0" lvl="2" algn="l" defTabSz="755934" rtl="0" eaLnBrk="1" latinLnBrk="0" hangingPunct="1">
                        <a:lnSpc>
                          <a:spcPct val="100000"/>
                        </a:lnSpc>
                        <a:buFont typeface="Wingdings" panose="05000000000000000000" pitchFamily="2" charset="2"/>
                        <a:buNone/>
                      </a:pPr>
                      <a:r>
                        <a:rPr lang="de-DE" sz="1400" kern="1200" dirty="0">
                          <a:solidFill>
                            <a:schemeClr val="tx1"/>
                          </a:solidFill>
                          <a:effectLst/>
                          <a:latin typeface="Arial" panose="020B0604020202020204" pitchFamily="34" charset="0"/>
                          <a:ea typeface="+mn-ea"/>
                          <a:cs typeface="Arial" panose="020B0604020202020204" pitchFamily="34" charset="0"/>
                        </a:rPr>
                        <a:t>Frühzeitige Information sicherstellen (Eigenvorsorge der Bevölkerung!!)</a:t>
                      </a:r>
                    </a:p>
                  </a:txBody>
                  <a:tcPr marL="72000" marT="36000" marB="36000"/>
                </a:tc>
                <a:extLst>
                  <a:ext uri="{0D108BD9-81ED-4DB2-BD59-A6C34878D82A}">
                    <a16:rowId xmlns:a16="http://schemas.microsoft.com/office/drawing/2014/main" val="3459664436"/>
                  </a:ext>
                </a:extLst>
              </a:tr>
              <a:tr h="0">
                <a:tc>
                  <a:txBody>
                    <a:bodyPr/>
                    <a:lstStyle/>
                    <a:p>
                      <a:pPr algn="l">
                        <a:lnSpc>
                          <a:spcPct val="100000"/>
                        </a:lnSpc>
                      </a:pPr>
                      <a:r>
                        <a:rPr lang="de-DE" sz="1400" dirty="0"/>
                        <a:t>Evakuierung </a:t>
                      </a:r>
                      <a:endParaRPr lang="de-DE" sz="1400" dirty="0">
                        <a:effectLst/>
                        <a:latin typeface="Arial" panose="020B0604020202020204" pitchFamily="34" charset="0"/>
                        <a:cs typeface="Arial" panose="020B0604020202020204" pitchFamily="34" charset="0"/>
                      </a:endParaRPr>
                    </a:p>
                  </a:txBody>
                  <a:tcPr marL="72000" marT="36000" marB="36000"/>
                </a:tc>
                <a:extLst>
                  <a:ext uri="{0D108BD9-81ED-4DB2-BD59-A6C34878D82A}">
                    <a16:rowId xmlns:a16="http://schemas.microsoft.com/office/drawing/2014/main" val="4087284207"/>
                  </a:ext>
                </a:extLst>
              </a:tr>
              <a:tr h="0">
                <a:tc>
                  <a:txBody>
                    <a:bodyPr/>
                    <a:lstStyle/>
                    <a:p>
                      <a:pPr algn="l" hangingPunct="0">
                        <a:lnSpc>
                          <a:spcPct val="100000"/>
                        </a:lnSpc>
                      </a:pPr>
                      <a:r>
                        <a:rPr lang="de-DE" sz="1400" dirty="0">
                          <a:effectLst/>
                          <a:latin typeface="Arial" panose="020B0604020202020204" pitchFamily="34" charset="0"/>
                          <a:cs typeface="Arial" panose="020B0604020202020204" pitchFamily="34" charset="0"/>
                        </a:rPr>
                        <a:t>Warnung der Nutzer (Beschallung; in der Regel durch die Feuerwehr)</a:t>
                      </a:r>
                    </a:p>
                  </a:txBody>
                  <a:tcPr marL="72000" marT="36000" marB="36000"/>
                </a:tc>
                <a:extLst>
                  <a:ext uri="{0D108BD9-81ED-4DB2-BD59-A6C34878D82A}">
                    <a16:rowId xmlns:a16="http://schemas.microsoft.com/office/drawing/2014/main" val="1616034638"/>
                  </a:ext>
                </a:extLst>
              </a:tr>
            </a:tbl>
          </a:graphicData>
        </a:graphic>
      </p:graphicFrame>
      <p:graphicFrame>
        <p:nvGraphicFramePr>
          <p:cNvPr id="7" name="Tabelle 30">
            <a:extLst>
              <a:ext uri="{FF2B5EF4-FFF2-40B4-BE49-F238E27FC236}">
                <a16:creationId xmlns:a16="http://schemas.microsoft.com/office/drawing/2014/main" id="{D428D43F-3763-BA61-229B-D86178809CA6}"/>
              </a:ext>
            </a:extLst>
          </p:cNvPr>
          <p:cNvGraphicFramePr>
            <a:graphicFrameLocks noGrp="1"/>
          </p:cNvGraphicFramePr>
          <p:nvPr>
            <p:extLst>
              <p:ext uri="{D42A27DB-BD31-4B8C-83A1-F6EECF244321}">
                <p14:modId xmlns:p14="http://schemas.microsoft.com/office/powerpoint/2010/main" val="3224033070"/>
              </p:ext>
            </p:extLst>
          </p:nvPr>
        </p:nvGraphicFramePr>
        <p:xfrm>
          <a:off x="503238" y="3342255"/>
          <a:ext cx="6840538" cy="922560"/>
        </p:xfrm>
        <a:graphic>
          <a:graphicData uri="http://schemas.openxmlformats.org/drawingml/2006/table">
            <a:tbl>
              <a:tblPr firstRow="1" bandRow="1">
                <a:tableStyleId>{5940675A-B579-460E-94D1-54222C63F5DA}</a:tableStyleId>
              </a:tblPr>
              <a:tblGrid>
                <a:gridCol w="6840538">
                  <a:extLst>
                    <a:ext uri="{9D8B030D-6E8A-4147-A177-3AD203B41FA5}">
                      <a16:colId xmlns:a16="http://schemas.microsoft.com/office/drawing/2014/main" val="3278481393"/>
                    </a:ext>
                  </a:extLst>
                </a:gridCol>
              </a:tblGrid>
              <a:tr h="0">
                <a:tc>
                  <a:txBody>
                    <a:bodyPr/>
                    <a:lstStyle/>
                    <a:p>
                      <a:pPr marL="0" algn="l"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Szenarien</a:t>
                      </a:r>
                    </a:p>
                  </a:txBody>
                  <a:tcPr marL="72000" marT="36000" marB="72000" anchor="ctr">
                    <a:solidFill>
                      <a:srgbClr val="E7E6E6"/>
                    </a:solidFill>
                  </a:tcPr>
                </a:tc>
                <a:extLst>
                  <a:ext uri="{0D108BD9-81ED-4DB2-BD59-A6C34878D82A}">
                    <a16:rowId xmlns:a16="http://schemas.microsoft.com/office/drawing/2014/main" val="644805129"/>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cs typeface="Arial" panose="020B0604020202020204" pitchFamily="34" charset="0"/>
                        </a:rPr>
                        <a:t>Welche Flächen sind überflutet?</a:t>
                      </a:r>
                    </a:p>
                  </a:txBody>
                  <a:tcPr marL="72000" marT="36000" marB="36000"/>
                </a:tc>
                <a:extLst>
                  <a:ext uri="{0D108BD9-81ED-4DB2-BD59-A6C34878D82A}">
                    <a16:rowId xmlns:a16="http://schemas.microsoft.com/office/drawing/2014/main" val="3056042189"/>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cs typeface="Arial" panose="020B0604020202020204" pitchFamily="34" charset="0"/>
                        </a:rPr>
                        <a:t>Wo herrschen hohe Fließgeschwindigkeiten von mehr als 2 Meter pro Sekunde.</a:t>
                      </a:r>
                    </a:p>
                  </a:txBody>
                  <a:tcPr marL="72000" marT="36000" marB="36000"/>
                </a:tc>
                <a:extLst>
                  <a:ext uri="{0D108BD9-81ED-4DB2-BD59-A6C34878D82A}">
                    <a16:rowId xmlns:a16="http://schemas.microsoft.com/office/drawing/2014/main" val="3178265057"/>
                  </a:ext>
                </a:extLst>
              </a:tr>
            </a:tbl>
          </a:graphicData>
        </a:graphic>
      </p:graphicFrame>
      <p:sp>
        <p:nvSpPr>
          <p:cNvPr id="10" name="Textfeld 9">
            <a:extLst>
              <a:ext uri="{FF2B5EF4-FFF2-40B4-BE49-F238E27FC236}">
                <a16:creationId xmlns:a16="http://schemas.microsoft.com/office/drawing/2014/main" id="{4979D239-3810-43E2-8B81-D68E4C820994}"/>
              </a:ext>
            </a:extLst>
          </p:cNvPr>
          <p:cNvSpPr txBox="1"/>
          <p:nvPr/>
        </p:nvSpPr>
        <p:spPr>
          <a:xfrm>
            <a:off x="502161" y="1528763"/>
            <a:ext cx="6839463" cy="1600438"/>
          </a:xfrm>
          <a:prstGeom prst="rect">
            <a:avLst/>
          </a:prstGeom>
          <a:solidFill>
            <a:srgbClr val="FFFF00"/>
          </a:solidFill>
        </p:spPr>
        <p:txBody>
          <a:bodyPr wrap="square" rtlCol="0">
            <a:spAutoFit/>
          </a:bodyPr>
          <a:lstStyle/>
          <a:p>
            <a:r>
              <a:rPr lang="de-DE" sz="1400" dirty="0"/>
              <a:t>Beachte: Bereits geringe Überflutungstiefen von wenigen Zentimetern können zu lebensgefährlichen Situationen für Menschen und Tiere führen. Zum Beispiel wenn dadurch Untergeschosse oder Unterführungen geflutet werden. Oder wenn im trüben Wasser Bordsteine, Treppenabgänge oder ähnliches nicht zu erkennen sind. </a:t>
            </a:r>
          </a:p>
          <a:p>
            <a:r>
              <a:rPr lang="de-DE" sz="1400" dirty="0"/>
              <a:t>Ziel sollte sein, Menschen und Tiere von überfluteten Flächen fernzuhalten. </a:t>
            </a:r>
          </a:p>
          <a:p>
            <a:r>
              <a:rPr lang="de-DE" sz="1400" dirty="0"/>
              <a:t>Die Lebensgefahr ist umso größer, je höher die Fließgeschwindigkeiten siehe (siehe Starkregengefahrenkarten).</a:t>
            </a:r>
          </a:p>
        </p:txBody>
      </p:sp>
      <p:sp>
        <p:nvSpPr>
          <p:cNvPr id="12" name="Rechteck 11">
            <a:hlinkClick r:id="rId2" action="ppaction://hlinksldjump"/>
            <a:extLst>
              <a:ext uri="{FF2B5EF4-FFF2-40B4-BE49-F238E27FC236}">
                <a16:creationId xmlns:a16="http://schemas.microsoft.com/office/drawing/2014/main" id="{7E9289B2-7D3F-7684-4851-83C3EA7C6B61}"/>
              </a:ext>
            </a:extLst>
          </p:cNvPr>
          <p:cNvSpPr/>
          <p:nvPr/>
        </p:nvSpPr>
        <p:spPr>
          <a:xfrm rot="16200000">
            <a:off x="-679169" y="9182836"/>
            <a:ext cx="1896006" cy="252000"/>
          </a:xfrm>
          <a:prstGeom prst="rect">
            <a:avLst/>
          </a:prstGeom>
          <a:solidFill>
            <a:srgbClr val="00FFFF"/>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Übersicht Risiken</a:t>
            </a:r>
          </a:p>
        </p:txBody>
      </p:sp>
      <p:sp>
        <p:nvSpPr>
          <p:cNvPr id="14" name="Rechteck 13">
            <a:hlinkClick r:id="rId3" action="ppaction://hlinksldjump"/>
            <a:extLst>
              <a:ext uri="{FF2B5EF4-FFF2-40B4-BE49-F238E27FC236}">
                <a16:creationId xmlns:a16="http://schemas.microsoft.com/office/drawing/2014/main" id="{C9F02BFC-41C8-5731-86FA-CB0A67AE46D3}"/>
              </a:ext>
            </a:extLst>
          </p:cNvPr>
          <p:cNvSpPr/>
          <p:nvPr/>
        </p:nvSpPr>
        <p:spPr>
          <a:xfrm>
            <a:off x="502162" y="9574961"/>
            <a:ext cx="6839463" cy="459466"/>
          </a:xfrm>
          <a:prstGeom prst="rect">
            <a:avLst/>
          </a:prstGeom>
          <a:solidFill>
            <a:srgbClr val="00FF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1600" b="1" dirty="0">
                <a:solidFill>
                  <a:schemeClr val="tx1"/>
                </a:solidFill>
              </a:rPr>
              <a:t>Maßnahmenplanung Plan MA O</a:t>
            </a:r>
          </a:p>
        </p:txBody>
      </p:sp>
    </p:spTree>
    <p:extLst>
      <p:ext uri="{BB962C8B-B14F-4D97-AF65-F5344CB8AC3E}">
        <p14:creationId xmlns:p14="http://schemas.microsoft.com/office/powerpoint/2010/main" val="1050772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AB97B-4F4E-541C-3FDA-F72A51B2271D}"/>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D798CEF6-2BAD-12CA-B5F0-98B0E29247F0}"/>
              </a:ext>
            </a:extLst>
          </p:cNvPr>
          <p:cNvSpPr>
            <a:spLocks noGrp="1"/>
          </p:cNvSpPr>
          <p:nvPr>
            <p:ph type="body" sz="quarter" idx="21"/>
          </p:nvPr>
        </p:nvSpPr>
        <p:spPr/>
        <p:txBody>
          <a:bodyPr/>
          <a:lstStyle/>
          <a:p>
            <a:r>
              <a:rPr lang="de-DE" dirty="0"/>
              <a:t>Objekte von denen besondere Gefahren ausgehen</a:t>
            </a:r>
          </a:p>
        </p:txBody>
      </p:sp>
      <p:sp>
        <p:nvSpPr>
          <p:cNvPr id="3" name="Textplatzhalter 2">
            <a:extLst>
              <a:ext uri="{FF2B5EF4-FFF2-40B4-BE49-F238E27FC236}">
                <a16:creationId xmlns:a16="http://schemas.microsoft.com/office/drawing/2014/main" id="{78B75E32-F4E0-E82A-B0B7-51CA5DEC9B96}"/>
              </a:ext>
            </a:extLst>
          </p:cNvPr>
          <p:cNvSpPr>
            <a:spLocks noGrp="1"/>
          </p:cNvSpPr>
          <p:nvPr>
            <p:ph type="body" sz="quarter" idx="26"/>
          </p:nvPr>
        </p:nvSpPr>
        <p:spPr/>
        <p:txBody>
          <a:bodyPr/>
          <a:lstStyle/>
          <a:p>
            <a:r>
              <a:rPr lang="de-DE" dirty="0"/>
              <a:t>Risikoanalyse</a:t>
            </a:r>
          </a:p>
        </p:txBody>
      </p:sp>
      <p:sp>
        <p:nvSpPr>
          <p:cNvPr id="4" name="Titel 3">
            <a:extLst>
              <a:ext uri="{FF2B5EF4-FFF2-40B4-BE49-F238E27FC236}">
                <a16:creationId xmlns:a16="http://schemas.microsoft.com/office/drawing/2014/main" id="{233C282A-0715-60EB-5635-85135CFE0D6D}"/>
              </a:ext>
            </a:extLst>
          </p:cNvPr>
          <p:cNvSpPr>
            <a:spLocks noGrp="1"/>
          </p:cNvSpPr>
          <p:nvPr>
            <p:ph type="title"/>
          </p:nvPr>
        </p:nvSpPr>
        <p:spPr/>
        <p:txBody>
          <a:bodyPr/>
          <a:lstStyle/>
          <a:p>
            <a:r>
              <a:rPr lang="de-DE" dirty="0"/>
              <a:t>RA 7</a:t>
            </a:r>
          </a:p>
        </p:txBody>
      </p:sp>
      <p:sp>
        <p:nvSpPr>
          <p:cNvPr id="5" name="Textplatzhalter 4">
            <a:extLst>
              <a:ext uri="{FF2B5EF4-FFF2-40B4-BE49-F238E27FC236}">
                <a16:creationId xmlns:a16="http://schemas.microsoft.com/office/drawing/2014/main" id="{FC6B7DEC-5BD9-65BF-0CBC-CEC44C7DCB93}"/>
              </a:ext>
            </a:extLst>
          </p:cNvPr>
          <p:cNvSpPr>
            <a:spLocks noGrp="1"/>
          </p:cNvSpPr>
          <p:nvPr>
            <p:ph type="body" sz="quarter" idx="32"/>
          </p:nvPr>
        </p:nvSpPr>
        <p:spPr/>
        <p:txBody>
          <a:bodyPr/>
          <a:lstStyle/>
          <a:p>
            <a:endParaRPr lang="de-DE"/>
          </a:p>
        </p:txBody>
      </p:sp>
      <p:sp>
        <p:nvSpPr>
          <p:cNvPr id="6" name="Datumsplatzhalter 5">
            <a:extLst>
              <a:ext uri="{FF2B5EF4-FFF2-40B4-BE49-F238E27FC236}">
                <a16:creationId xmlns:a16="http://schemas.microsoft.com/office/drawing/2014/main" id="{9736F71C-ABFE-A526-1FAC-7362BA7F6807}"/>
              </a:ext>
            </a:extLst>
          </p:cNvPr>
          <p:cNvSpPr>
            <a:spLocks noGrp="1"/>
          </p:cNvSpPr>
          <p:nvPr>
            <p:ph type="dt" sz="half" idx="10"/>
          </p:nvPr>
        </p:nvSpPr>
        <p:spPr/>
        <p:txBody>
          <a:bodyPr/>
          <a:lstStyle/>
          <a:p>
            <a:r>
              <a:rPr lang="de-DE"/>
              <a:t>17.11.2023</a:t>
            </a:r>
            <a:endParaRPr lang="de-DE" dirty="0"/>
          </a:p>
        </p:txBody>
      </p:sp>
      <p:graphicFrame>
        <p:nvGraphicFramePr>
          <p:cNvPr id="8" name="Tabelle 30">
            <a:extLst>
              <a:ext uri="{FF2B5EF4-FFF2-40B4-BE49-F238E27FC236}">
                <a16:creationId xmlns:a16="http://schemas.microsoft.com/office/drawing/2014/main" id="{B7C4D1FF-40BA-3557-8E6B-31AA9DB68BEA}"/>
              </a:ext>
            </a:extLst>
          </p:cNvPr>
          <p:cNvGraphicFramePr>
            <a:graphicFrameLocks noGrp="1"/>
          </p:cNvGraphicFramePr>
          <p:nvPr>
            <p:extLst>
              <p:ext uri="{D42A27DB-BD31-4B8C-83A1-F6EECF244321}">
                <p14:modId xmlns:p14="http://schemas.microsoft.com/office/powerpoint/2010/main" val="2139608217"/>
              </p:ext>
            </p:extLst>
          </p:nvPr>
        </p:nvGraphicFramePr>
        <p:xfrm>
          <a:off x="502162" y="2965090"/>
          <a:ext cx="6839462" cy="2064000"/>
        </p:xfrm>
        <a:graphic>
          <a:graphicData uri="http://schemas.openxmlformats.org/drawingml/2006/table">
            <a:tbl>
              <a:tblPr firstRow="1" bandRow="1">
                <a:tableStyleId>{5940675A-B579-460E-94D1-54222C63F5DA}</a:tableStyleId>
              </a:tblPr>
              <a:tblGrid>
                <a:gridCol w="6839462">
                  <a:extLst>
                    <a:ext uri="{9D8B030D-6E8A-4147-A177-3AD203B41FA5}">
                      <a16:colId xmlns:a16="http://schemas.microsoft.com/office/drawing/2014/main" val="3278481393"/>
                    </a:ext>
                  </a:extLst>
                </a:gridCol>
              </a:tblGrid>
              <a:tr h="284999">
                <a:tc>
                  <a:txBody>
                    <a:bodyPr/>
                    <a:lstStyle/>
                    <a:p>
                      <a:pPr marL="0" algn="l"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Objekte (Beispiele)</a:t>
                      </a:r>
                    </a:p>
                  </a:txBody>
                  <a:tcPr marL="72000" marT="36000" marB="72000" anchor="ctr">
                    <a:solidFill>
                      <a:srgbClr val="E7E6E6"/>
                    </a:solidFill>
                  </a:tcPr>
                </a:tc>
                <a:extLst>
                  <a:ext uri="{0D108BD9-81ED-4DB2-BD59-A6C34878D82A}">
                    <a16:rowId xmlns:a16="http://schemas.microsoft.com/office/drawing/2014/main" val="644805129"/>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ea typeface="Times New Roman" panose="02020603050405020304" pitchFamily="18" charset="0"/>
                          <a:cs typeface="Arial" panose="020B0604020202020204" pitchFamily="34" charset="0"/>
                        </a:rPr>
                        <a:t>Störfallbetriebe</a:t>
                      </a:r>
                    </a:p>
                  </a:txBody>
                  <a:tcPr marL="72000" marR="0" marT="36000" marB="36000"/>
                </a:tc>
                <a:extLst>
                  <a:ext uri="{0D108BD9-81ED-4DB2-BD59-A6C34878D82A}">
                    <a16:rowId xmlns:a16="http://schemas.microsoft.com/office/drawing/2014/main" val="1627680720"/>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ea typeface="Times New Roman" panose="02020603050405020304" pitchFamily="18" charset="0"/>
                          <a:cs typeface="Arial" panose="020B0604020202020204" pitchFamily="34" charset="0"/>
                        </a:rPr>
                        <a:t>Chemiebetriebe, Treibstofflager</a:t>
                      </a:r>
                    </a:p>
                  </a:txBody>
                  <a:tcPr marL="72000" marR="0" marT="36000" marB="36000"/>
                </a:tc>
                <a:extLst>
                  <a:ext uri="{0D108BD9-81ED-4DB2-BD59-A6C34878D82A}">
                    <a16:rowId xmlns:a16="http://schemas.microsoft.com/office/drawing/2014/main" val="2640216158"/>
                  </a:ext>
                </a:extLst>
              </a:tr>
              <a:tr h="0">
                <a:tc>
                  <a:txBody>
                    <a:bodyPr/>
                    <a:lstStyle/>
                    <a:p>
                      <a:pPr algn="l" hangingPunct="0"/>
                      <a:r>
                        <a:rPr lang="de-DE" sz="1400" dirty="0">
                          <a:effectLst/>
                          <a:latin typeface="Arial" panose="020B0604020202020204" pitchFamily="34" charset="0"/>
                          <a:ea typeface="Times New Roman" panose="02020603050405020304" pitchFamily="18" charset="0"/>
                          <a:cs typeface="Arial" panose="020B0604020202020204" pitchFamily="34" charset="0"/>
                        </a:rPr>
                        <a:t>Labore, Forschungseinrichtungen </a:t>
                      </a:r>
                    </a:p>
                  </a:txBody>
                  <a:tcPr marL="72000" marR="0" marT="36000" marB="36000"/>
                </a:tc>
                <a:extLst>
                  <a:ext uri="{0D108BD9-81ED-4DB2-BD59-A6C34878D82A}">
                    <a16:rowId xmlns:a16="http://schemas.microsoft.com/office/drawing/2014/main" val="3459664436"/>
                  </a:ext>
                </a:extLst>
              </a:tr>
              <a:tr h="0">
                <a:tc>
                  <a:txBody>
                    <a:bodyPr/>
                    <a:lstStyle/>
                    <a:p>
                      <a:pPr algn="l" hangingPunct="0"/>
                      <a:r>
                        <a:rPr lang="de-DE" sz="1400" dirty="0">
                          <a:effectLst/>
                          <a:latin typeface="Arial" panose="020B0604020202020204" pitchFamily="34" charset="0"/>
                          <a:ea typeface="Times New Roman" panose="02020603050405020304" pitchFamily="18" charset="0"/>
                          <a:cs typeface="Arial" panose="020B0604020202020204" pitchFamily="34" charset="0"/>
                        </a:rPr>
                        <a:t>Elektrische (Groß-)Anlagen </a:t>
                      </a:r>
                    </a:p>
                  </a:txBody>
                  <a:tcPr marL="72000" marR="0" marT="36000" marB="36000"/>
                </a:tc>
                <a:extLst>
                  <a:ext uri="{0D108BD9-81ED-4DB2-BD59-A6C34878D82A}">
                    <a16:rowId xmlns:a16="http://schemas.microsoft.com/office/drawing/2014/main" val="2200794092"/>
                  </a:ext>
                </a:extLst>
              </a:tr>
              <a:tr h="0">
                <a:tc>
                  <a:txBody>
                    <a:bodyPr/>
                    <a:lstStyle/>
                    <a:p>
                      <a:pPr algn="l" hangingPunct="0"/>
                      <a:r>
                        <a:rPr lang="de-DE" sz="1400" dirty="0">
                          <a:effectLst/>
                          <a:latin typeface="Arial" panose="020B0604020202020204" pitchFamily="34" charset="0"/>
                          <a:ea typeface="Times New Roman" panose="02020603050405020304" pitchFamily="18" charset="0"/>
                          <a:cs typeface="Arial" panose="020B0604020202020204" pitchFamily="34" charset="0"/>
                        </a:rPr>
                        <a:t>Kläranlagen </a:t>
                      </a:r>
                    </a:p>
                  </a:txBody>
                  <a:tcPr marL="72000" marR="0" marT="36000" marB="36000"/>
                </a:tc>
                <a:extLst>
                  <a:ext uri="{0D108BD9-81ED-4DB2-BD59-A6C34878D82A}">
                    <a16:rowId xmlns:a16="http://schemas.microsoft.com/office/drawing/2014/main" val="3464581314"/>
                  </a:ext>
                </a:extLst>
              </a:tr>
              <a:tr h="0">
                <a:tc>
                  <a:txBody>
                    <a:bodyPr/>
                    <a:lstStyle/>
                    <a:p>
                      <a:pPr algn="l" hangingPunct="0"/>
                      <a:r>
                        <a:rPr lang="de-DE" sz="1400" dirty="0">
                          <a:effectLst/>
                          <a:latin typeface="Arial" panose="020B0604020202020204" pitchFamily="34" charset="0"/>
                          <a:ea typeface="Times New Roman" panose="02020603050405020304" pitchFamily="18" charset="0"/>
                          <a:cs typeface="Arial" panose="020B0604020202020204" pitchFamily="34" charset="0"/>
                        </a:rPr>
                        <a:t>Talsperren (evtl. auch Rückhaltebecken bei Bruch oder Überlauf) </a:t>
                      </a:r>
                    </a:p>
                  </a:txBody>
                  <a:tcPr marL="72000" marR="0" marT="36000" marB="36000"/>
                </a:tc>
                <a:extLst>
                  <a:ext uri="{0D108BD9-81ED-4DB2-BD59-A6C34878D82A}">
                    <a16:rowId xmlns:a16="http://schemas.microsoft.com/office/drawing/2014/main" val="3009315255"/>
                  </a:ext>
                </a:extLst>
              </a:tr>
            </a:tbl>
          </a:graphicData>
        </a:graphic>
      </p:graphicFrame>
      <p:graphicFrame>
        <p:nvGraphicFramePr>
          <p:cNvPr id="7" name="Tabelle 30">
            <a:extLst>
              <a:ext uri="{FF2B5EF4-FFF2-40B4-BE49-F238E27FC236}">
                <a16:creationId xmlns:a16="http://schemas.microsoft.com/office/drawing/2014/main" id="{BE4777C0-B4BC-272D-79BD-CF7E6B49A567}"/>
              </a:ext>
            </a:extLst>
          </p:cNvPr>
          <p:cNvGraphicFramePr>
            <a:graphicFrameLocks noGrp="1"/>
          </p:cNvGraphicFramePr>
          <p:nvPr>
            <p:extLst>
              <p:ext uri="{D42A27DB-BD31-4B8C-83A1-F6EECF244321}">
                <p14:modId xmlns:p14="http://schemas.microsoft.com/office/powerpoint/2010/main" val="3845878522"/>
              </p:ext>
            </p:extLst>
          </p:nvPr>
        </p:nvGraphicFramePr>
        <p:xfrm>
          <a:off x="501086" y="1546038"/>
          <a:ext cx="6840538" cy="1135920"/>
        </p:xfrm>
        <a:graphic>
          <a:graphicData uri="http://schemas.openxmlformats.org/drawingml/2006/table">
            <a:tbl>
              <a:tblPr firstRow="1" bandRow="1">
                <a:tableStyleId>{5940675A-B579-460E-94D1-54222C63F5DA}</a:tableStyleId>
              </a:tblPr>
              <a:tblGrid>
                <a:gridCol w="6840538">
                  <a:extLst>
                    <a:ext uri="{9D8B030D-6E8A-4147-A177-3AD203B41FA5}">
                      <a16:colId xmlns:a16="http://schemas.microsoft.com/office/drawing/2014/main" val="3278481393"/>
                    </a:ext>
                  </a:extLst>
                </a:gridCol>
              </a:tblGrid>
              <a:tr h="0">
                <a:tc>
                  <a:txBody>
                    <a:bodyPr/>
                    <a:lstStyle/>
                    <a:p>
                      <a:pPr marL="0" algn="l"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Szenarien</a:t>
                      </a:r>
                    </a:p>
                  </a:txBody>
                  <a:tcPr marL="72000" marT="36000" marB="72000" anchor="ctr">
                    <a:solidFill>
                      <a:srgbClr val="E7E6E6"/>
                    </a:solidFill>
                  </a:tcPr>
                </a:tc>
                <a:extLst>
                  <a:ext uri="{0D108BD9-81ED-4DB2-BD59-A6C34878D82A}">
                    <a16:rowId xmlns:a16="http://schemas.microsoft.com/office/drawing/2014/main" val="644805129"/>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cs typeface="Arial" panose="020B0604020202020204" pitchFamily="34" charset="0"/>
                        </a:rPr>
                        <a:t>Gehen von diesen Objekten besondere Gefahren aus für Menschen, Tiere oder die natürliche Umwelt? </a:t>
                      </a:r>
                    </a:p>
                  </a:txBody>
                  <a:tcPr marL="72000" marT="36000" marB="36000"/>
                </a:tc>
                <a:extLst>
                  <a:ext uri="{0D108BD9-81ED-4DB2-BD59-A6C34878D82A}">
                    <a16:rowId xmlns:a16="http://schemas.microsoft.com/office/drawing/2014/main" val="3056042189"/>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endParaRPr lang="de-DE" sz="1400" dirty="0">
                        <a:effectLst/>
                        <a:latin typeface="Arial" panose="020B0604020202020204" pitchFamily="34" charset="0"/>
                        <a:cs typeface="Arial" panose="020B0604020202020204" pitchFamily="34" charset="0"/>
                      </a:endParaRPr>
                    </a:p>
                  </a:txBody>
                  <a:tcPr marL="72000" marT="36000" marB="36000"/>
                </a:tc>
                <a:extLst>
                  <a:ext uri="{0D108BD9-81ED-4DB2-BD59-A6C34878D82A}">
                    <a16:rowId xmlns:a16="http://schemas.microsoft.com/office/drawing/2014/main" val="3178265057"/>
                  </a:ext>
                </a:extLst>
              </a:tr>
            </a:tbl>
          </a:graphicData>
        </a:graphic>
      </p:graphicFrame>
      <p:graphicFrame>
        <p:nvGraphicFramePr>
          <p:cNvPr id="12" name="Tabelle 30">
            <a:extLst>
              <a:ext uri="{FF2B5EF4-FFF2-40B4-BE49-F238E27FC236}">
                <a16:creationId xmlns:a16="http://schemas.microsoft.com/office/drawing/2014/main" id="{B8705483-9690-B354-3252-4C2A3629D384}"/>
              </a:ext>
            </a:extLst>
          </p:cNvPr>
          <p:cNvGraphicFramePr>
            <a:graphicFrameLocks noGrp="1"/>
          </p:cNvGraphicFramePr>
          <p:nvPr>
            <p:extLst>
              <p:ext uri="{D42A27DB-BD31-4B8C-83A1-F6EECF244321}">
                <p14:modId xmlns:p14="http://schemas.microsoft.com/office/powerpoint/2010/main" val="889337508"/>
              </p:ext>
            </p:extLst>
          </p:nvPr>
        </p:nvGraphicFramePr>
        <p:xfrm>
          <a:off x="502162" y="6144192"/>
          <a:ext cx="6887119" cy="2064000"/>
        </p:xfrm>
        <a:graphic>
          <a:graphicData uri="http://schemas.openxmlformats.org/drawingml/2006/table">
            <a:tbl>
              <a:tblPr firstRow="1" bandRow="1">
                <a:tableStyleId>{5940675A-B579-460E-94D1-54222C63F5DA}</a:tableStyleId>
              </a:tblPr>
              <a:tblGrid>
                <a:gridCol w="6887119">
                  <a:extLst>
                    <a:ext uri="{9D8B030D-6E8A-4147-A177-3AD203B41FA5}">
                      <a16:colId xmlns:a16="http://schemas.microsoft.com/office/drawing/2014/main" val="3278481393"/>
                    </a:ext>
                  </a:extLst>
                </a:gridCol>
              </a:tblGrid>
              <a:tr h="0">
                <a:tc>
                  <a:txBody>
                    <a:bodyPr/>
                    <a:lstStyle/>
                    <a:p>
                      <a:pPr marL="0" algn="l"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Mögliche Maßnahmen </a:t>
                      </a:r>
                    </a:p>
                  </a:txBody>
                  <a:tcPr marL="72000" marT="36000" marB="72000" anchor="ctr">
                    <a:solidFill>
                      <a:srgbClr val="E7E6E6"/>
                    </a:solidFill>
                  </a:tcPr>
                </a:tc>
                <a:extLst>
                  <a:ext uri="{0D108BD9-81ED-4DB2-BD59-A6C34878D82A}">
                    <a16:rowId xmlns:a16="http://schemas.microsoft.com/office/drawing/2014/main" val="644805129"/>
                  </a:ext>
                </a:extLst>
              </a:tr>
              <a:tr h="0">
                <a:tc>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400" kern="1200" dirty="0">
                          <a:solidFill>
                            <a:schemeClr val="tx1"/>
                          </a:solidFill>
                          <a:effectLst/>
                          <a:latin typeface="Arial" panose="020B0604020202020204" pitchFamily="34" charset="0"/>
                          <a:ea typeface="+mn-ea"/>
                          <a:cs typeface="Arial" panose="020B0604020202020204" pitchFamily="34" charset="0"/>
                        </a:rPr>
                        <a:t>Betreiberseitige Maßnahmen; ggf. Auflagen (insbesondere Störfallbetriebe) </a:t>
                      </a:r>
                    </a:p>
                  </a:txBody>
                  <a:tcPr marL="72000" marT="36000" marB="36000"/>
                </a:tc>
                <a:extLst>
                  <a:ext uri="{0D108BD9-81ED-4DB2-BD59-A6C34878D82A}">
                    <a16:rowId xmlns:a16="http://schemas.microsoft.com/office/drawing/2014/main" val="2235540270"/>
                  </a:ext>
                </a:extLst>
              </a:tr>
              <a:tr h="0">
                <a:tc>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400" kern="1200" dirty="0">
                          <a:solidFill>
                            <a:schemeClr val="tx1"/>
                          </a:solidFill>
                          <a:effectLst/>
                          <a:latin typeface="Arial" panose="020B0604020202020204" pitchFamily="34" charset="0"/>
                          <a:ea typeface="+mn-ea"/>
                          <a:cs typeface="Arial" panose="020B0604020202020204" pitchFamily="34" charset="0"/>
                        </a:rPr>
                        <a:t>Schutz mittels Sandsäcken, Schlauchdeichen etc. </a:t>
                      </a:r>
                    </a:p>
                  </a:txBody>
                  <a:tcPr marL="72000" marT="36000" marB="36000"/>
                </a:tc>
                <a:extLst>
                  <a:ext uri="{0D108BD9-81ED-4DB2-BD59-A6C34878D82A}">
                    <a16:rowId xmlns:a16="http://schemas.microsoft.com/office/drawing/2014/main" val="241385791"/>
                  </a:ext>
                </a:extLst>
              </a:tr>
              <a:tr h="0">
                <a:tc>
                  <a:txBody>
                    <a:bodyPr/>
                    <a:lstStyle/>
                    <a:p>
                      <a:pPr marL="0" lvl="2" algn="l" defTabSz="755934" rtl="0" eaLnBrk="1" latinLnBrk="0" hangingPunct="1">
                        <a:lnSpc>
                          <a:spcPct val="100000"/>
                        </a:lnSpc>
                        <a:buFont typeface="Wingdings" panose="05000000000000000000" pitchFamily="2" charset="2"/>
                        <a:buNone/>
                      </a:pPr>
                      <a:r>
                        <a:rPr lang="de-DE" sz="1400" kern="1200" dirty="0">
                          <a:solidFill>
                            <a:schemeClr val="tx1"/>
                          </a:solidFill>
                          <a:effectLst/>
                          <a:latin typeface="Arial" panose="020B0604020202020204" pitchFamily="34" charset="0"/>
                          <a:ea typeface="+mn-ea"/>
                          <a:cs typeface="Arial" panose="020B0604020202020204" pitchFamily="34" charset="0"/>
                        </a:rPr>
                        <a:t>Frühzeitige Information sicherstellen (Eigenvorsorge der Betreiber!!)</a:t>
                      </a:r>
                    </a:p>
                  </a:txBody>
                  <a:tcPr marL="72000" marT="36000" marB="36000"/>
                </a:tc>
                <a:extLst>
                  <a:ext uri="{0D108BD9-81ED-4DB2-BD59-A6C34878D82A}">
                    <a16:rowId xmlns:a16="http://schemas.microsoft.com/office/drawing/2014/main" val="3459664436"/>
                  </a:ext>
                </a:extLst>
              </a:tr>
              <a:tr h="0">
                <a:tc>
                  <a:txBody>
                    <a:bodyPr/>
                    <a:lstStyle/>
                    <a:p>
                      <a:pPr algn="l">
                        <a:lnSpc>
                          <a:spcPct val="100000"/>
                        </a:lnSpc>
                      </a:pPr>
                      <a:r>
                        <a:rPr lang="de-DE" sz="1400" dirty="0"/>
                        <a:t>Evakuierung von Bereichen, die durch das jeweilige Objekt gefährdet werden können</a:t>
                      </a:r>
                      <a:endParaRPr lang="de-DE" sz="1400" dirty="0">
                        <a:effectLst/>
                        <a:latin typeface="Arial" panose="020B0604020202020204" pitchFamily="34" charset="0"/>
                        <a:cs typeface="Arial" panose="020B0604020202020204" pitchFamily="34" charset="0"/>
                      </a:endParaRPr>
                    </a:p>
                  </a:txBody>
                  <a:tcPr marL="72000" marT="36000" marB="36000"/>
                </a:tc>
                <a:extLst>
                  <a:ext uri="{0D108BD9-81ED-4DB2-BD59-A6C34878D82A}">
                    <a16:rowId xmlns:a16="http://schemas.microsoft.com/office/drawing/2014/main" val="4087284207"/>
                  </a:ext>
                </a:extLst>
              </a:tr>
              <a:tr h="0">
                <a:tc>
                  <a:txBody>
                    <a:bodyPr/>
                    <a:lstStyle/>
                    <a:p>
                      <a:pPr algn="l" hangingPunct="0">
                        <a:lnSpc>
                          <a:spcPct val="100000"/>
                        </a:lnSpc>
                      </a:pPr>
                      <a:r>
                        <a:rPr lang="de-DE" sz="1400" dirty="0">
                          <a:effectLst/>
                          <a:latin typeface="Arial" panose="020B0604020202020204" pitchFamily="34" charset="0"/>
                          <a:cs typeface="Arial" panose="020B0604020202020204" pitchFamily="34" charset="0"/>
                        </a:rPr>
                        <a:t>Warnung der Nutzer (Beschallung; in der Regel durch die Feuerwehr)</a:t>
                      </a:r>
                    </a:p>
                  </a:txBody>
                  <a:tcPr marL="72000" marT="36000" marB="36000"/>
                </a:tc>
                <a:extLst>
                  <a:ext uri="{0D108BD9-81ED-4DB2-BD59-A6C34878D82A}">
                    <a16:rowId xmlns:a16="http://schemas.microsoft.com/office/drawing/2014/main" val="1616034638"/>
                  </a:ext>
                </a:extLst>
              </a:tr>
              <a:tr h="0">
                <a:tc>
                  <a:txBody>
                    <a:bodyPr/>
                    <a:lstStyle/>
                    <a:p>
                      <a:pPr algn="l" hangingPunct="0">
                        <a:lnSpc>
                          <a:spcPct val="100000"/>
                        </a:lnSpc>
                      </a:pPr>
                      <a:r>
                        <a:rPr lang="de-DE" sz="1400" dirty="0">
                          <a:effectLst/>
                          <a:latin typeface="Arial" panose="020B0604020202020204" pitchFamily="34" charset="0"/>
                          <a:cs typeface="Arial" panose="020B0604020202020204" pitchFamily="34" charset="0"/>
                        </a:rPr>
                        <a:t>Einsatzplanung für aktive Unterstützung z. B. durch die Feuerwehr </a:t>
                      </a:r>
                    </a:p>
                  </a:txBody>
                  <a:tcPr marL="72000" marT="36000" marB="36000"/>
                </a:tc>
                <a:extLst>
                  <a:ext uri="{0D108BD9-81ED-4DB2-BD59-A6C34878D82A}">
                    <a16:rowId xmlns:a16="http://schemas.microsoft.com/office/drawing/2014/main" val="3565640053"/>
                  </a:ext>
                </a:extLst>
              </a:tr>
            </a:tbl>
          </a:graphicData>
        </a:graphic>
      </p:graphicFrame>
      <p:sp>
        <p:nvSpPr>
          <p:cNvPr id="9" name="Rechteck 8">
            <a:hlinkClick r:id="rId2" action="ppaction://hlinksldjump"/>
            <a:extLst>
              <a:ext uri="{FF2B5EF4-FFF2-40B4-BE49-F238E27FC236}">
                <a16:creationId xmlns:a16="http://schemas.microsoft.com/office/drawing/2014/main" id="{1F6EB378-9013-430C-C9F5-7DE48A116E76}"/>
              </a:ext>
            </a:extLst>
          </p:cNvPr>
          <p:cNvSpPr/>
          <p:nvPr/>
        </p:nvSpPr>
        <p:spPr>
          <a:xfrm rot="16200000">
            <a:off x="-679169" y="9182836"/>
            <a:ext cx="1896006" cy="252000"/>
          </a:xfrm>
          <a:prstGeom prst="rect">
            <a:avLst/>
          </a:prstGeom>
          <a:solidFill>
            <a:srgbClr val="00FFFF"/>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Übersicht Risiken</a:t>
            </a:r>
          </a:p>
        </p:txBody>
      </p:sp>
      <p:sp>
        <p:nvSpPr>
          <p:cNvPr id="10" name="Rechteck 9">
            <a:hlinkClick r:id="rId3" action="ppaction://hlinksldjump"/>
            <a:extLst>
              <a:ext uri="{FF2B5EF4-FFF2-40B4-BE49-F238E27FC236}">
                <a16:creationId xmlns:a16="http://schemas.microsoft.com/office/drawing/2014/main" id="{B899BDCA-5614-4A39-F34D-225DD1A94075}"/>
              </a:ext>
            </a:extLst>
          </p:cNvPr>
          <p:cNvSpPr/>
          <p:nvPr/>
        </p:nvSpPr>
        <p:spPr>
          <a:xfrm>
            <a:off x="502162" y="9574961"/>
            <a:ext cx="6839463" cy="459466"/>
          </a:xfrm>
          <a:prstGeom prst="rect">
            <a:avLst/>
          </a:prstGeom>
          <a:solidFill>
            <a:srgbClr val="00FF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1600" b="1" dirty="0">
                <a:solidFill>
                  <a:schemeClr val="tx1"/>
                </a:solidFill>
              </a:rPr>
              <a:t>Maßnahmenplanung Plan MA O</a:t>
            </a:r>
          </a:p>
        </p:txBody>
      </p:sp>
    </p:spTree>
    <p:extLst>
      <p:ext uri="{BB962C8B-B14F-4D97-AF65-F5344CB8AC3E}">
        <p14:creationId xmlns:p14="http://schemas.microsoft.com/office/powerpoint/2010/main" val="735050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F3A15-9633-9A1A-DA57-2DC1F8E4B0D6}"/>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8558A554-CE13-365D-9348-90492BF0C905}"/>
              </a:ext>
            </a:extLst>
          </p:cNvPr>
          <p:cNvSpPr>
            <a:spLocks noGrp="1"/>
          </p:cNvSpPr>
          <p:nvPr>
            <p:ph type="body" sz="quarter" idx="21"/>
          </p:nvPr>
        </p:nvSpPr>
        <p:spPr/>
        <p:txBody>
          <a:bodyPr/>
          <a:lstStyle/>
          <a:p>
            <a:r>
              <a:rPr lang="de-DE" dirty="0"/>
              <a:t>Allgemeine Infrastruktur </a:t>
            </a:r>
          </a:p>
        </p:txBody>
      </p:sp>
      <p:sp>
        <p:nvSpPr>
          <p:cNvPr id="3" name="Textplatzhalter 2">
            <a:extLst>
              <a:ext uri="{FF2B5EF4-FFF2-40B4-BE49-F238E27FC236}">
                <a16:creationId xmlns:a16="http://schemas.microsoft.com/office/drawing/2014/main" id="{B2F8CFEC-39D5-A5BE-DE64-3982B026F857}"/>
              </a:ext>
            </a:extLst>
          </p:cNvPr>
          <p:cNvSpPr>
            <a:spLocks noGrp="1"/>
          </p:cNvSpPr>
          <p:nvPr>
            <p:ph type="body" sz="quarter" idx="26"/>
          </p:nvPr>
        </p:nvSpPr>
        <p:spPr/>
        <p:txBody>
          <a:bodyPr/>
          <a:lstStyle/>
          <a:p>
            <a:r>
              <a:rPr lang="de-DE" dirty="0"/>
              <a:t>Risikoanalyse</a:t>
            </a:r>
          </a:p>
        </p:txBody>
      </p:sp>
      <p:sp>
        <p:nvSpPr>
          <p:cNvPr id="4" name="Titel 3">
            <a:extLst>
              <a:ext uri="{FF2B5EF4-FFF2-40B4-BE49-F238E27FC236}">
                <a16:creationId xmlns:a16="http://schemas.microsoft.com/office/drawing/2014/main" id="{66080307-B992-709F-CD47-8A97887CE977}"/>
              </a:ext>
            </a:extLst>
          </p:cNvPr>
          <p:cNvSpPr>
            <a:spLocks noGrp="1"/>
          </p:cNvSpPr>
          <p:nvPr>
            <p:ph type="title"/>
          </p:nvPr>
        </p:nvSpPr>
        <p:spPr/>
        <p:txBody>
          <a:bodyPr/>
          <a:lstStyle/>
          <a:p>
            <a:r>
              <a:rPr lang="de-DE" dirty="0"/>
              <a:t>RA 8</a:t>
            </a:r>
          </a:p>
        </p:txBody>
      </p:sp>
      <p:sp>
        <p:nvSpPr>
          <p:cNvPr id="5" name="Textplatzhalter 4">
            <a:extLst>
              <a:ext uri="{FF2B5EF4-FFF2-40B4-BE49-F238E27FC236}">
                <a16:creationId xmlns:a16="http://schemas.microsoft.com/office/drawing/2014/main" id="{6B892CE7-B1E8-7500-303F-05F0FD366B14}"/>
              </a:ext>
            </a:extLst>
          </p:cNvPr>
          <p:cNvSpPr>
            <a:spLocks noGrp="1"/>
          </p:cNvSpPr>
          <p:nvPr>
            <p:ph type="body" sz="quarter" idx="32"/>
          </p:nvPr>
        </p:nvSpPr>
        <p:spPr/>
        <p:txBody>
          <a:bodyPr/>
          <a:lstStyle/>
          <a:p>
            <a:endParaRPr lang="de-DE"/>
          </a:p>
        </p:txBody>
      </p:sp>
      <p:sp>
        <p:nvSpPr>
          <p:cNvPr id="6" name="Datumsplatzhalter 5">
            <a:extLst>
              <a:ext uri="{FF2B5EF4-FFF2-40B4-BE49-F238E27FC236}">
                <a16:creationId xmlns:a16="http://schemas.microsoft.com/office/drawing/2014/main" id="{681912BB-5607-63D5-1326-5A7B16C10F87}"/>
              </a:ext>
            </a:extLst>
          </p:cNvPr>
          <p:cNvSpPr>
            <a:spLocks noGrp="1"/>
          </p:cNvSpPr>
          <p:nvPr>
            <p:ph type="dt" sz="half" idx="10"/>
          </p:nvPr>
        </p:nvSpPr>
        <p:spPr/>
        <p:txBody>
          <a:bodyPr/>
          <a:lstStyle/>
          <a:p>
            <a:r>
              <a:rPr lang="de-DE"/>
              <a:t>17.11.2023</a:t>
            </a:r>
            <a:endParaRPr lang="de-DE" dirty="0"/>
          </a:p>
        </p:txBody>
      </p:sp>
      <p:graphicFrame>
        <p:nvGraphicFramePr>
          <p:cNvPr id="8" name="Tabelle 30">
            <a:extLst>
              <a:ext uri="{FF2B5EF4-FFF2-40B4-BE49-F238E27FC236}">
                <a16:creationId xmlns:a16="http://schemas.microsoft.com/office/drawing/2014/main" id="{F1366BC3-2001-857D-7D2A-C2804933CD22}"/>
              </a:ext>
            </a:extLst>
          </p:cNvPr>
          <p:cNvGraphicFramePr>
            <a:graphicFrameLocks noGrp="1"/>
          </p:cNvGraphicFramePr>
          <p:nvPr>
            <p:extLst>
              <p:ext uri="{D42A27DB-BD31-4B8C-83A1-F6EECF244321}">
                <p14:modId xmlns:p14="http://schemas.microsoft.com/office/powerpoint/2010/main" val="713218207"/>
              </p:ext>
            </p:extLst>
          </p:nvPr>
        </p:nvGraphicFramePr>
        <p:xfrm>
          <a:off x="502162" y="2965090"/>
          <a:ext cx="6839462" cy="2634720"/>
        </p:xfrm>
        <a:graphic>
          <a:graphicData uri="http://schemas.openxmlformats.org/drawingml/2006/table">
            <a:tbl>
              <a:tblPr firstRow="1" bandRow="1">
                <a:tableStyleId>{5940675A-B579-460E-94D1-54222C63F5DA}</a:tableStyleId>
              </a:tblPr>
              <a:tblGrid>
                <a:gridCol w="6839462">
                  <a:extLst>
                    <a:ext uri="{9D8B030D-6E8A-4147-A177-3AD203B41FA5}">
                      <a16:colId xmlns:a16="http://schemas.microsoft.com/office/drawing/2014/main" val="3278481393"/>
                    </a:ext>
                  </a:extLst>
                </a:gridCol>
              </a:tblGrid>
              <a:tr h="284999">
                <a:tc>
                  <a:txBody>
                    <a:bodyPr/>
                    <a:lstStyle/>
                    <a:p>
                      <a:pPr marL="0" algn="l"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Objekte (Beispiele)</a:t>
                      </a:r>
                    </a:p>
                  </a:txBody>
                  <a:tcPr marL="72000" marT="36000" marB="72000" anchor="ctr">
                    <a:solidFill>
                      <a:srgbClr val="E7E6E6"/>
                    </a:solidFill>
                  </a:tcPr>
                </a:tc>
                <a:extLst>
                  <a:ext uri="{0D108BD9-81ED-4DB2-BD59-A6C34878D82A}">
                    <a16:rowId xmlns:a16="http://schemas.microsoft.com/office/drawing/2014/main" val="644805129"/>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ea typeface="Times New Roman" panose="02020603050405020304" pitchFamily="18" charset="0"/>
                          <a:cs typeface="Arial" panose="020B0604020202020204" pitchFamily="34" charset="0"/>
                        </a:rPr>
                        <a:t>Elektrische Versorgung</a:t>
                      </a:r>
                    </a:p>
                  </a:txBody>
                  <a:tcPr marL="72000" marR="0" marT="36000" marB="36000"/>
                </a:tc>
                <a:extLst>
                  <a:ext uri="{0D108BD9-81ED-4DB2-BD59-A6C34878D82A}">
                    <a16:rowId xmlns:a16="http://schemas.microsoft.com/office/drawing/2014/main" val="1627680720"/>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ea typeface="Times New Roman" panose="02020603050405020304" pitchFamily="18" charset="0"/>
                          <a:cs typeface="Arial" panose="020B0604020202020204" pitchFamily="34" charset="0"/>
                        </a:rPr>
                        <a:t>Kommunikationseinrichtungen</a:t>
                      </a:r>
                    </a:p>
                  </a:txBody>
                  <a:tcPr marL="72000" marR="0" marT="36000" marB="36000"/>
                </a:tc>
                <a:extLst>
                  <a:ext uri="{0D108BD9-81ED-4DB2-BD59-A6C34878D82A}">
                    <a16:rowId xmlns:a16="http://schemas.microsoft.com/office/drawing/2014/main" val="2640216158"/>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ea typeface="Times New Roman" panose="02020603050405020304" pitchFamily="18" charset="0"/>
                          <a:cs typeface="Arial" panose="020B0604020202020204" pitchFamily="34" charset="0"/>
                        </a:rPr>
                        <a:t>Rechenzentren</a:t>
                      </a:r>
                    </a:p>
                  </a:txBody>
                  <a:tcPr marL="72000" marR="0" marT="36000" marB="36000"/>
                </a:tc>
                <a:extLst>
                  <a:ext uri="{0D108BD9-81ED-4DB2-BD59-A6C34878D82A}">
                    <a16:rowId xmlns:a16="http://schemas.microsoft.com/office/drawing/2014/main" val="2957639413"/>
                  </a:ext>
                </a:extLst>
              </a:tr>
              <a:tr h="0">
                <a:tc>
                  <a:txBody>
                    <a:bodyPr/>
                    <a:lstStyle/>
                    <a:p>
                      <a:pPr algn="l" hangingPunct="0"/>
                      <a:r>
                        <a:rPr lang="de-DE" sz="1400" dirty="0">
                          <a:effectLst/>
                          <a:latin typeface="Arial" panose="020B0604020202020204" pitchFamily="34" charset="0"/>
                          <a:ea typeface="Times New Roman" panose="02020603050405020304" pitchFamily="18" charset="0"/>
                          <a:cs typeface="Arial" panose="020B0604020202020204" pitchFamily="34" charset="0"/>
                        </a:rPr>
                        <a:t>Wasser-Ver- und Entsorgung (auch Löschwasserversorgung!)</a:t>
                      </a:r>
                    </a:p>
                  </a:txBody>
                  <a:tcPr marL="72000" marR="0" marT="36000" marB="36000"/>
                </a:tc>
                <a:extLst>
                  <a:ext uri="{0D108BD9-81ED-4DB2-BD59-A6C34878D82A}">
                    <a16:rowId xmlns:a16="http://schemas.microsoft.com/office/drawing/2014/main" val="3459664436"/>
                  </a:ext>
                </a:extLst>
              </a:tr>
              <a:tr h="0">
                <a:tc>
                  <a:txBody>
                    <a:bodyPr/>
                    <a:lstStyle/>
                    <a:p>
                      <a:pPr algn="l" hangingPunct="0"/>
                      <a:r>
                        <a:rPr lang="de-DE" sz="1400" dirty="0">
                          <a:effectLst/>
                          <a:latin typeface="Arial" panose="020B0604020202020204" pitchFamily="34" charset="0"/>
                          <a:ea typeface="Times New Roman" panose="02020603050405020304" pitchFamily="18" charset="0"/>
                          <a:cs typeface="Arial" panose="020B0604020202020204" pitchFamily="34" charset="0"/>
                        </a:rPr>
                        <a:t>Müllentsorgung </a:t>
                      </a:r>
                    </a:p>
                  </a:txBody>
                  <a:tcPr marL="72000" marR="0" marT="36000" marB="36000"/>
                </a:tc>
                <a:extLst>
                  <a:ext uri="{0D108BD9-81ED-4DB2-BD59-A6C34878D82A}">
                    <a16:rowId xmlns:a16="http://schemas.microsoft.com/office/drawing/2014/main" val="3465537654"/>
                  </a:ext>
                </a:extLst>
              </a:tr>
              <a:tr h="0">
                <a:tc>
                  <a:txBody>
                    <a:bodyPr/>
                    <a:lstStyle/>
                    <a:p>
                      <a:pPr algn="l" hangingPunct="0"/>
                      <a:r>
                        <a:rPr lang="de-DE" sz="1400" dirty="0">
                          <a:effectLst/>
                          <a:latin typeface="Arial" panose="020B0604020202020204" pitchFamily="34" charset="0"/>
                          <a:ea typeface="Times New Roman" panose="02020603050405020304" pitchFamily="18" charset="0"/>
                          <a:cs typeface="Arial" panose="020B0604020202020204" pitchFamily="34" charset="0"/>
                        </a:rPr>
                        <a:t>Straßenverkehr (klein und großräumig)</a:t>
                      </a:r>
                    </a:p>
                  </a:txBody>
                  <a:tcPr marL="72000" marR="0" marT="36000" marB="36000"/>
                </a:tc>
                <a:extLst>
                  <a:ext uri="{0D108BD9-81ED-4DB2-BD59-A6C34878D82A}">
                    <a16:rowId xmlns:a16="http://schemas.microsoft.com/office/drawing/2014/main" val="2200794092"/>
                  </a:ext>
                </a:extLst>
              </a:tr>
              <a:tr h="0">
                <a:tc>
                  <a:txBody>
                    <a:bodyPr/>
                    <a:lstStyle/>
                    <a:p>
                      <a:pPr algn="l" hangingPunct="0"/>
                      <a:r>
                        <a:rPr lang="de-DE" sz="1400" dirty="0">
                          <a:effectLst/>
                          <a:latin typeface="Arial" panose="020B0604020202020204" pitchFamily="34" charset="0"/>
                          <a:ea typeface="Times New Roman" panose="02020603050405020304" pitchFamily="18" charset="0"/>
                          <a:cs typeface="Arial" panose="020B0604020202020204" pitchFamily="34" charset="0"/>
                        </a:rPr>
                        <a:t>Luftverkehr (Landeplätze, Hubschrauberlandeplätze)</a:t>
                      </a:r>
                    </a:p>
                  </a:txBody>
                  <a:tcPr marL="72000" marR="0" marT="36000" marB="36000"/>
                </a:tc>
                <a:extLst>
                  <a:ext uri="{0D108BD9-81ED-4DB2-BD59-A6C34878D82A}">
                    <a16:rowId xmlns:a16="http://schemas.microsoft.com/office/drawing/2014/main" val="3464581314"/>
                  </a:ext>
                </a:extLst>
              </a:tr>
              <a:tr h="0">
                <a:tc>
                  <a:txBody>
                    <a:bodyPr/>
                    <a:lstStyle/>
                    <a:p>
                      <a:pPr algn="l" hangingPunct="0"/>
                      <a:r>
                        <a:rPr lang="de-DE" sz="1400" dirty="0">
                          <a:effectLst/>
                          <a:latin typeface="Arial" panose="020B0604020202020204" pitchFamily="34" charset="0"/>
                          <a:ea typeface="Times New Roman" panose="02020603050405020304" pitchFamily="18" charset="0"/>
                          <a:cs typeface="Arial" panose="020B0604020202020204" pitchFamily="34" charset="0"/>
                        </a:rPr>
                        <a:t>Wasserverkehr (Flüsse, Seen) </a:t>
                      </a:r>
                    </a:p>
                  </a:txBody>
                  <a:tcPr marL="72000" marR="0" marT="36000" marB="36000"/>
                </a:tc>
                <a:extLst>
                  <a:ext uri="{0D108BD9-81ED-4DB2-BD59-A6C34878D82A}">
                    <a16:rowId xmlns:a16="http://schemas.microsoft.com/office/drawing/2014/main" val="3009315255"/>
                  </a:ext>
                </a:extLst>
              </a:tr>
            </a:tbl>
          </a:graphicData>
        </a:graphic>
      </p:graphicFrame>
      <p:graphicFrame>
        <p:nvGraphicFramePr>
          <p:cNvPr id="7" name="Tabelle 30">
            <a:extLst>
              <a:ext uri="{FF2B5EF4-FFF2-40B4-BE49-F238E27FC236}">
                <a16:creationId xmlns:a16="http://schemas.microsoft.com/office/drawing/2014/main" id="{D2699FFD-7F6E-F3F3-6775-030871D0A1E3}"/>
              </a:ext>
            </a:extLst>
          </p:cNvPr>
          <p:cNvGraphicFramePr>
            <a:graphicFrameLocks noGrp="1"/>
          </p:cNvGraphicFramePr>
          <p:nvPr>
            <p:extLst>
              <p:ext uri="{D42A27DB-BD31-4B8C-83A1-F6EECF244321}">
                <p14:modId xmlns:p14="http://schemas.microsoft.com/office/powerpoint/2010/main" val="1608462421"/>
              </p:ext>
            </p:extLst>
          </p:nvPr>
        </p:nvGraphicFramePr>
        <p:xfrm>
          <a:off x="501086" y="1546038"/>
          <a:ext cx="6840538" cy="1135920"/>
        </p:xfrm>
        <a:graphic>
          <a:graphicData uri="http://schemas.openxmlformats.org/drawingml/2006/table">
            <a:tbl>
              <a:tblPr firstRow="1" bandRow="1">
                <a:tableStyleId>{5940675A-B579-460E-94D1-54222C63F5DA}</a:tableStyleId>
              </a:tblPr>
              <a:tblGrid>
                <a:gridCol w="6840538">
                  <a:extLst>
                    <a:ext uri="{9D8B030D-6E8A-4147-A177-3AD203B41FA5}">
                      <a16:colId xmlns:a16="http://schemas.microsoft.com/office/drawing/2014/main" val="3278481393"/>
                    </a:ext>
                  </a:extLst>
                </a:gridCol>
              </a:tblGrid>
              <a:tr h="0">
                <a:tc>
                  <a:txBody>
                    <a:bodyPr/>
                    <a:lstStyle/>
                    <a:p>
                      <a:pPr marL="0" algn="l"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Szenarien</a:t>
                      </a:r>
                    </a:p>
                  </a:txBody>
                  <a:tcPr marL="72000" marT="36000" marB="72000" anchor="ctr">
                    <a:solidFill>
                      <a:srgbClr val="E7E6E6"/>
                    </a:solidFill>
                  </a:tcPr>
                </a:tc>
                <a:extLst>
                  <a:ext uri="{0D108BD9-81ED-4DB2-BD59-A6C34878D82A}">
                    <a16:rowId xmlns:a16="http://schemas.microsoft.com/office/drawing/2014/main" val="644805129"/>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cs typeface="Arial" panose="020B0604020202020204" pitchFamily="34" charset="0"/>
                        </a:rPr>
                        <a:t>Wie wirken sich Überflutungen möglicherweise auf Objekte der allgemeinen Infrastruktur aus? </a:t>
                      </a:r>
                    </a:p>
                  </a:txBody>
                  <a:tcPr marL="72000" marT="36000" marB="36000"/>
                </a:tc>
                <a:extLst>
                  <a:ext uri="{0D108BD9-81ED-4DB2-BD59-A6C34878D82A}">
                    <a16:rowId xmlns:a16="http://schemas.microsoft.com/office/drawing/2014/main" val="3056042189"/>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endParaRPr lang="de-DE" sz="1400" dirty="0">
                        <a:effectLst/>
                        <a:latin typeface="Arial" panose="020B0604020202020204" pitchFamily="34" charset="0"/>
                        <a:cs typeface="Arial" panose="020B0604020202020204" pitchFamily="34" charset="0"/>
                      </a:endParaRPr>
                    </a:p>
                  </a:txBody>
                  <a:tcPr marL="72000" marT="36000" marB="36000"/>
                </a:tc>
                <a:extLst>
                  <a:ext uri="{0D108BD9-81ED-4DB2-BD59-A6C34878D82A}">
                    <a16:rowId xmlns:a16="http://schemas.microsoft.com/office/drawing/2014/main" val="3178265057"/>
                  </a:ext>
                </a:extLst>
              </a:tr>
            </a:tbl>
          </a:graphicData>
        </a:graphic>
      </p:graphicFrame>
      <p:graphicFrame>
        <p:nvGraphicFramePr>
          <p:cNvPr id="12" name="Tabelle 30">
            <a:extLst>
              <a:ext uri="{FF2B5EF4-FFF2-40B4-BE49-F238E27FC236}">
                <a16:creationId xmlns:a16="http://schemas.microsoft.com/office/drawing/2014/main" id="{BF16979B-B01A-B56A-A821-611F94723F4F}"/>
              </a:ext>
            </a:extLst>
          </p:cNvPr>
          <p:cNvGraphicFramePr>
            <a:graphicFrameLocks noGrp="1"/>
          </p:cNvGraphicFramePr>
          <p:nvPr>
            <p:extLst>
              <p:ext uri="{D42A27DB-BD31-4B8C-83A1-F6EECF244321}">
                <p14:modId xmlns:p14="http://schemas.microsoft.com/office/powerpoint/2010/main" val="3176187200"/>
              </p:ext>
            </p:extLst>
          </p:nvPr>
        </p:nvGraphicFramePr>
        <p:xfrm>
          <a:off x="502162" y="6144192"/>
          <a:ext cx="6887119" cy="2064000"/>
        </p:xfrm>
        <a:graphic>
          <a:graphicData uri="http://schemas.openxmlformats.org/drawingml/2006/table">
            <a:tbl>
              <a:tblPr firstRow="1" bandRow="1">
                <a:tableStyleId>{5940675A-B579-460E-94D1-54222C63F5DA}</a:tableStyleId>
              </a:tblPr>
              <a:tblGrid>
                <a:gridCol w="6887119">
                  <a:extLst>
                    <a:ext uri="{9D8B030D-6E8A-4147-A177-3AD203B41FA5}">
                      <a16:colId xmlns:a16="http://schemas.microsoft.com/office/drawing/2014/main" val="3278481393"/>
                    </a:ext>
                  </a:extLst>
                </a:gridCol>
              </a:tblGrid>
              <a:tr h="0">
                <a:tc>
                  <a:txBody>
                    <a:bodyPr/>
                    <a:lstStyle/>
                    <a:p>
                      <a:pPr marL="0" algn="l"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Mögliche Maßnahmen </a:t>
                      </a:r>
                    </a:p>
                  </a:txBody>
                  <a:tcPr marL="72000" marT="36000" marB="72000" anchor="ctr">
                    <a:solidFill>
                      <a:srgbClr val="E7E6E6"/>
                    </a:solidFill>
                  </a:tcPr>
                </a:tc>
                <a:extLst>
                  <a:ext uri="{0D108BD9-81ED-4DB2-BD59-A6C34878D82A}">
                    <a16:rowId xmlns:a16="http://schemas.microsoft.com/office/drawing/2014/main" val="644805129"/>
                  </a:ext>
                </a:extLst>
              </a:tr>
              <a:tr h="0">
                <a:tc>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400" kern="1200" dirty="0">
                          <a:solidFill>
                            <a:schemeClr val="tx1"/>
                          </a:solidFill>
                          <a:effectLst/>
                          <a:latin typeface="Arial" panose="020B0604020202020204" pitchFamily="34" charset="0"/>
                          <a:ea typeface="+mn-ea"/>
                          <a:cs typeface="Arial" panose="020B0604020202020204" pitchFamily="34" charset="0"/>
                        </a:rPr>
                        <a:t>Betreiberseitige Maßnahmen; ggf. Auflagen</a:t>
                      </a:r>
                    </a:p>
                  </a:txBody>
                  <a:tcPr marL="72000" marT="36000" marB="36000"/>
                </a:tc>
                <a:extLst>
                  <a:ext uri="{0D108BD9-81ED-4DB2-BD59-A6C34878D82A}">
                    <a16:rowId xmlns:a16="http://schemas.microsoft.com/office/drawing/2014/main" val="2235540270"/>
                  </a:ext>
                </a:extLst>
              </a:tr>
              <a:tr h="0">
                <a:tc>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400" kern="1200" dirty="0">
                          <a:solidFill>
                            <a:schemeClr val="tx1"/>
                          </a:solidFill>
                          <a:effectLst/>
                          <a:latin typeface="Arial" panose="020B0604020202020204" pitchFamily="34" charset="0"/>
                          <a:ea typeface="+mn-ea"/>
                          <a:cs typeface="Arial" panose="020B0604020202020204" pitchFamily="34" charset="0"/>
                        </a:rPr>
                        <a:t>Schutz mittels Sandsäcken, Schlauchdeichen etc. </a:t>
                      </a:r>
                    </a:p>
                  </a:txBody>
                  <a:tcPr marL="72000" marT="36000" marB="36000"/>
                </a:tc>
                <a:extLst>
                  <a:ext uri="{0D108BD9-81ED-4DB2-BD59-A6C34878D82A}">
                    <a16:rowId xmlns:a16="http://schemas.microsoft.com/office/drawing/2014/main" val="241385791"/>
                  </a:ext>
                </a:extLst>
              </a:tr>
              <a:tr h="0">
                <a:tc>
                  <a:txBody>
                    <a:bodyPr/>
                    <a:lstStyle/>
                    <a:p>
                      <a:pPr marL="0" lvl="2" algn="l" defTabSz="755934" rtl="0" eaLnBrk="1" latinLnBrk="0" hangingPunct="1">
                        <a:lnSpc>
                          <a:spcPct val="100000"/>
                        </a:lnSpc>
                        <a:buFont typeface="Wingdings" panose="05000000000000000000" pitchFamily="2" charset="2"/>
                        <a:buNone/>
                      </a:pPr>
                      <a:r>
                        <a:rPr lang="de-DE" sz="1400" kern="1200" dirty="0">
                          <a:solidFill>
                            <a:schemeClr val="tx1"/>
                          </a:solidFill>
                          <a:effectLst/>
                          <a:latin typeface="Arial" panose="020B0604020202020204" pitchFamily="34" charset="0"/>
                          <a:ea typeface="+mn-ea"/>
                          <a:cs typeface="Arial" panose="020B0604020202020204" pitchFamily="34" charset="0"/>
                        </a:rPr>
                        <a:t>Frühzeitige Information sicherstellen (Eigenvorsorge der Betreiber!!)</a:t>
                      </a:r>
                    </a:p>
                  </a:txBody>
                  <a:tcPr marL="72000" marT="36000" marB="36000"/>
                </a:tc>
                <a:extLst>
                  <a:ext uri="{0D108BD9-81ED-4DB2-BD59-A6C34878D82A}">
                    <a16:rowId xmlns:a16="http://schemas.microsoft.com/office/drawing/2014/main" val="3459664436"/>
                  </a:ext>
                </a:extLst>
              </a:tr>
              <a:tr h="0">
                <a:tc>
                  <a:txBody>
                    <a:bodyPr/>
                    <a:lstStyle/>
                    <a:p>
                      <a:pPr algn="l" hangingPunct="0">
                        <a:lnSpc>
                          <a:spcPct val="100000"/>
                        </a:lnSpc>
                      </a:pPr>
                      <a:r>
                        <a:rPr lang="de-DE" sz="1400" dirty="0">
                          <a:effectLst/>
                          <a:latin typeface="Arial" panose="020B0604020202020204" pitchFamily="34" charset="0"/>
                          <a:cs typeface="Arial" panose="020B0604020202020204" pitchFamily="34" charset="0"/>
                        </a:rPr>
                        <a:t>Sperrung von Straßen, Wegen, Plätzen </a:t>
                      </a:r>
                    </a:p>
                  </a:txBody>
                  <a:tcPr marL="72000" marT="36000" marB="36000"/>
                </a:tc>
                <a:extLst>
                  <a:ext uri="{0D108BD9-81ED-4DB2-BD59-A6C34878D82A}">
                    <a16:rowId xmlns:a16="http://schemas.microsoft.com/office/drawing/2014/main" val="1616034638"/>
                  </a:ext>
                </a:extLst>
              </a:tr>
              <a:tr h="0">
                <a:tc>
                  <a:txBody>
                    <a:bodyPr/>
                    <a:lstStyle/>
                    <a:p>
                      <a:pPr algn="l" hangingPunct="0">
                        <a:lnSpc>
                          <a:spcPct val="100000"/>
                        </a:lnSpc>
                      </a:pPr>
                      <a:r>
                        <a:rPr lang="de-DE" sz="1400" dirty="0">
                          <a:effectLst/>
                          <a:latin typeface="Arial" panose="020B0604020202020204" pitchFamily="34" charset="0"/>
                          <a:cs typeface="Arial" panose="020B0604020202020204" pitchFamily="34" charset="0"/>
                        </a:rPr>
                        <a:t>Ersatzlösungen (wie z. B. für Szenario Stromausfall) </a:t>
                      </a:r>
                    </a:p>
                  </a:txBody>
                  <a:tcPr marL="72000" marT="36000" marB="36000"/>
                </a:tc>
                <a:extLst>
                  <a:ext uri="{0D108BD9-81ED-4DB2-BD59-A6C34878D82A}">
                    <a16:rowId xmlns:a16="http://schemas.microsoft.com/office/drawing/2014/main" val="2125002385"/>
                  </a:ext>
                </a:extLst>
              </a:tr>
              <a:tr h="0">
                <a:tc>
                  <a:txBody>
                    <a:bodyPr/>
                    <a:lstStyle/>
                    <a:p>
                      <a:pPr algn="l" hangingPunct="0">
                        <a:lnSpc>
                          <a:spcPct val="100000"/>
                        </a:lnSpc>
                      </a:pPr>
                      <a:r>
                        <a:rPr lang="de-DE" sz="1400" dirty="0">
                          <a:effectLst/>
                          <a:latin typeface="Arial" panose="020B0604020202020204" pitchFamily="34" charset="0"/>
                          <a:cs typeface="Arial" panose="020B0604020202020204" pitchFamily="34" charset="0"/>
                        </a:rPr>
                        <a:t>Einsatzplanung für aktive Unterstützung z. B. durch die Feuerwehr </a:t>
                      </a:r>
                    </a:p>
                  </a:txBody>
                  <a:tcPr marL="72000" marT="36000" marB="36000"/>
                </a:tc>
                <a:extLst>
                  <a:ext uri="{0D108BD9-81ED-4DB2-BD59-A6C34878D82A}">
                    <a16:rowId xmlns:a16="http://schemas.microsoft.com/office/drawing/2014/main" val="3565640053"/>
                  </a:ext>
                </a:extLst>
              </a:tr>
            </a:tbl>
          </a:graphicData>
        </a:graphic>
      </p:graphicFrame>
      <p:sp>
        <p:nvSpPr>
          <p:cNvPr id="9" name="Rechteck 8">
            <a:hlinkClick r:id="rId2" action="ppaction://hlinksldjump"/>
            <a:extLst>
              <a:ext uri="{FF2B5EF4-FFF2-40B4-BE49-F238E27FC236}">
                <a16:creationId xmlns:a16="http://schemas.microsoft.com/office/drawing/2014/main" id="{FC996DFE-E635-75CA-D70C-D85AB56D3367}"/>
              </a:ext>
            </a:extLst>
          </p:cNvPr>
          <p:cNvSpPr/>
          <p:nvPr/>
        </p:nvSpPr>
        <p:spPr>
          <a:xfrm rot="16200000">
            <a:off x="-679169" y="9182836"/>
            <a:ext cx="1896006" cy="252000"/>
          </a:xfrm>
          <a:prstGeom prst="rect">
            <a:avLst/>
          </a:prstGeom>
          <a:solidFill>
            <a:srgbClr val="00FFFF"/>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Übersicht Risiken</a:t>
            </a:r>
          </a:p>
        </p:txBody>
      </p:sp>
      <p:sp>
        <p:nvSpPr>
          <p:cNvPr id="10" name="Rechteck 9">
            <a:hlinkClick r:id="rId3" action="ppaction://hlinksldjump"/>
            <a:extLst>
              <a:ext uri="{FF2B5EF4-FFF2-40B4-BE49-F238E27FC236}">
                <a16:creationId xmlns:a16="http://schemas.microsoft.com/office/drawing/2014/main" id="{F55E2F7C-C89D-140F-E079-D1786B132DBB}"/>
              </a:ext>
            </a:extLst>
          </p:cNvPr>
          <p:cNvSpPr/>
          <p:nvPr/>
        </p:nvSpPr>
        <p:spPr>
          <a:xfrm>
            <a:off x="502162" y="9574961"/>
            <a:ext cx="6839463" cy="459466"/>
          </a:xfrm>
          <a:prstGeom prst="rect">
            <a:avLst/>
          </a:prstGeom>
          <a:solidFill>
            <a:srgbClr val="00FF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1600" b="1" dirty="0">
                <a:solidFill>
                  <a:schemeClr val="tx1"/>
                </a:solidFill>
              </a:rPr>
              <a:t>Maßnahmenplanung Plan MA O</a:t>
            </a:r>
          </a:p>
        </p:txBody>
      </p:sp>
    </p:spTree>
    <p:extLst>
      <p:ext uri="{BB962C8B-B14F-4D97-AF65-F5344CB8AC3E}">
        <p14:creationId xmlns:p14="http://schemas.microsoft.com/office/powerpoint/2010/main" val="361783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2E55F-A22B-621D-E9B0-90F1573454C5}"/>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FF98B8D7-DD1F-B019-8525-0103F6096838}"/>
              </a:ext>
            </a:extLst>
          </p:cNvPr>
          <p:cNvSpPr>
            <a:spLocks noGrp="1"/>
          </p:cNvSpPr>
          <p:nvPr>
            <p:ph type="body" sz="quarter" idx="21"/>
          </p:nvPr>
        </p:nvSpPr>
        <p:spPr/>
        <p:txBody>
          <a:bodyPr/>
          <a:lstStyle/>
          <a:p>
            <a:r>
              <a:rPr lang="de-DE" dirty="0"/>
              <a:t>Natürliche Umwelt </a:t>
            </a:r>
          </a:p>
        </p:txBody>
      </p:sp>
      <p:sp>
        <p:nvSpPr>
          <p:cNvPr id="3" name="Textplatzhalter 2">
            <a:extLst>
              <a:ext uri="{FF2B5EF4-FFF2-40B4-BE49-F238E27FC236}">
                <a16:creationId xmlns:a16="http://schemas.microsoft.com/office/drawing/2014/main" id="{FF9D44D1-8EBD-F451-6B8A-0BDBF3A3B72A}"/>
              </a:ext>
            </a:extLst>
          </p:cNvPr>
          <p:cNvSpPr>
            <a:spLocks noGrp="1"/>
          </p:cNvSpPr>
          <p:nvPr>
            <p:ph type="body" sz="quarter" idx="26"/>
          </p:nvPr>
        </p:nvSpPr>
        <p:spPr/>
        <p:txBody>
          <a:bodyPr/>
          <a:lstStyle/>
          <a:p>
            <a:r>
              <a:rPr lang="de-DE" dirty="0"/>
              <a:t>Risikoanalyse</a:t>
            </a:r>
          </a:p>
        </p:txBody>
      </p:sp>
      <p:sp>
        <p:nvSpPr>
          <p:cNvPr id="4" name="Titel 3">
            <a:extLst>
              <a:ext uri="{FF2B5EF4-FFF2-40B4-BE49-F238E27FC236}">
                <a16:creationId xmlns:a16="http://schemas.microsoft.com/office/drawing/2014/main" id="{7217241F-ABBA-719B-7975-44AAB67497A0}"/>
              </a:ext>
            </a:extLst>
          </p:cNvPr>
          <p:cNvSpPr>
            <a:spLocks noGrp="1"/>
          </p:cNvSpPr>
          <p:nvPr>
            <p:ph type="title"/>
          </p:nvPr>
        </p:nvSpPr>
        <p:spPr/>
        <p:txBody>
          <a:bodyPr/>
          <a:lstStyle/>
          <a:p>
            <a:r>
              <a:rPr lang="de-DE" dirty="0"/>
              <a:t>RA 9</a:t>
            </a:r>
          </a:p>
        </p:txBody>
      </p:sp>
      <p:sp>
        <p:nvSpPr>
          <p:cNvPr id="5" name="Textplatzhalter 4">
            <a:extLst>
              <a:ext uri="{FF2B5EF4-FFF2-40B4-BE49-F238E27FC236}">
                <a16:creationId xmlns:a16="http://schemas.microsoft.com/office/drawing/2014/main" id="{D11C9FBD-8A7B-1FF1-DB75-D6F714C8228D}"/>
              </a:ext>
            </a:extLst>
          </p:cNvPr>
          <p:cNvSpPr>
            <a:spLocks noGrp="1"/>
          </p:cNvSpPr>
          <p:nvPr>
            <p:ph type="body" sz="quarter" idx="32"/>
          </p:nvPr>
        </p:nvSpPr>
        <p:spPr/>
        <p:txBody>
          <a:bodyPr/>
          <a:lstStyle/>
          <a:p>
            <a:endParaRPr lang="de-DE"/>
          </a:p>
        </p:txBody>
      </p:sp>
      <p:sp>
        <p:nvSpPr>
          <p:cNvPr id="6" name="Datumsplatzhalter 5">
            <a:extLst>
              <a:ext uri="{FF2B5EF4-FFF2-40B4-BE49-F238E27FC236}">
                <a16:creationId xmlns:a16="http://schemas.microsoft.com/office/drawing/2014/main" id="{FBBA2742-3489-76DD-2903-B9EE4F25531B}"/>
              </a:ext>
            </a:extLst>
          </p:cNvPr>
          <p:cNvSpPr>
            <a:spLocks noGrp="1"/>
          </p:cNvSpPr>
          <p:nvPr>
            <p:ph type="dt" sz="half" idx="10"/>
          </p:nvPr>
        </p:nvSpPr>
        <p:spPr/>
        <p:txBody>
          <a:bodyPr/>
          <a:lstStyle/>
          <a:p>
            <a:r>
              <a:rPr lang="de-DE"/>
              <a:t>17.11.2023</a:t>
            </a:r>
            <a:endParaRPr lang="de-DE" dirty="0"/>
          </a:p>
        </p:txBody>
      </p:sp>
      <p:graphicFrame>
        <p:nvGraphicFramePr>
          <p:cNvPr id="8" name="Tabelle 30">
            <a:extLst>
              <a:ext uri="{FF2B5EF4-FFF2-40B4-BE49-F238E27FC236}">
                <a16:creationId xmlns:a16="http://schemas.microsoft.com/office/drawing/2014/main" id="{15653DBC-E327-6DF1-4E6B-5B41B97DDFF4}"/>
              </a:ext>
            </a:extLst>
          </p:cNvPr>
          <p:cNvGraphicFramePr>
            <a:graphicFrameLocks noGrp="1"/>
          </p:cNvGraphicFramePr>
          <p:nvPr>
            <p:extLst>
              <p:ext uri="{D42A27DB-BD31-4B8C-83A1-F6EECF244321}">
                <p14:modId xmlns:p14="http://schemas.microsoft.com/office/powerpoint/2010/main" val="1085597789"/>
              </p:ext>
            </p:extLst>
          </p:nvPr>
        </p:nvGraphicFramePr>
        <p:xfrm>
          <a:off x="502162" y="2965090"/>
          <a:ext cx="6839462" cy="2349360"/>
        </p:xfrm>
        <a:graphic>
          <a:graphicData uri="http://schemas.openxmlformats.org/drawingml/2006/table">
            <a:tbl>
              <a:tblPr firstRow="1" bandRow="1">
                <a:tableStyleId>{5940675A-B579-460E-94D1-54222C63F5DA}</a:tableStyleId>
              </a:tblPr>
              <a:tblGrid>
                <a:gridCol w="6839462">
                  <a:extLst>
                    <a:ext uri="{9D8B030D-6E8A-4147-A177-3AD203B41FA5}">
                      <a16:colId xmlns:a16="http://schemas.microsoft.com/office/drawing/2014/main" val="3278481393"/>
                    </a:ext>
                  </a:extLst>
                </a:gridCol>
              </a:tblGrid>
              <a:tr h="284999">
                <a:tc>
                  <a:txBody>
                    <a:bodyPr/>
                    <a:lstStyle/>
                    <a:p>
                      <a:pPr marL="0" algn="l"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Objekte (Beispiele)</a:t>
                      </a:r>
                    </a:p>
                  </a:txBody>
                  <a:tcPr marL="72000" marT="36000" marB="72000" anchor="ctr">
                    <a:solidFill>
                      <a:srgbClr val="E7E6E6"/>
                    </a:solidFill>
                  </a:tcPr>
                </a:tc>
                <a:extLst>
                  <a:ext uri="{0D108BD9-81ED-4DB2-BD59-A6C34878D82A}">
                    <a16:rowId xmlns:a16="http://schemas.microsoft.com/office/drawing/2014/main" val="644805129"/>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ea typeface="Times New Roman" panose="02020603050405020304" pitchFamily="18" charset="0"/>
                          <a:cs typeface="Arial" panose="020B0604020202020204" pitchFamily="34" charset="0"/>
                        </a:rPr>
                        <a:t>Objekte von denen besondere Gefahren ausgehen </a:t>
                      </a:r>
                      <a:r>
                        <a:rPr lang="de-DE" sz="1400" dirty="0">
                          <a:effectLst/>
                          <a:latin typeface="Arial" panose="020B0604020202020204" pitchFamily="34" charset="0"/>
                          <a:ea typeface="Times New Roman" panose="02020603050405020304" pitchFamily="18" charset="0"/>
                          <a:cs typeface="Arial" panose="020B0604020202020204" pitchFamily="34" charset="0"/>
                          <a:hlinkClick r:id="rId2" action="ppaction://hlinksldjump"/>
                        </a:rPr>
                        <a:t>(siehe RA 7)</a:t>
                      </a: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0" marT="36000" marB="36000"/>
                </a:tc>
                <a:extLst>
                  <a:ext uri="{0D108BD9-81ED-4DB2-BD59-A6C34878D82A}">
                    <a16:rowId xmlns:a16="http://schemas.microsoft.com/office/drawing/2014/main" val="1627680720"/>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0" marT="36000" marB="36000"/>
                </a:tc>
                <a:extLst>
                  <a:ext uri="{0D108BD9-81ED-4DB2-BD59-A6C34878D82A}">
                    <a16:rowId xmlns:a16="http://schemas.microsoft.com/office/drawing/2014/main" val="2640216158"/>
                  </a:ext>
                </a:extLst>
              </a:tr>
              <a:tr h="0">
                <a:tc>
                  <a:txBody>
                    <a:bodyPr/>
                    <a:lstStyle/>
                    <a:p>
                      <a:pPr algn="l" hangingPunct="0"/>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0" marT="36000" marB="36000"/>
                </a:tc>
                <a:extLst>
                  <a:ext uri="{0D108BD9-81ED-4DB2-BD59-A6C34878D82A}">
                    <a16:rowId xmlns:a16="http://schemas.microsoft.com/office/drawing/2014/main" val="3459664436"/>
                  </a:ext>
                </a:extLst>
              </a:tr>
              <a:tr h="0">
                <a:tc>
                  <a:txBody>
                    <a:bodyPr/>
                    <a:lstStyle/>
                    <a:p>
                      <a:pPr algn="l" hangingPunct="0"/>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0" marT="36000" marB="36000"/>
                </a:tc>
                <a:extLst>
                  <a:ext uri="{0D108BD9-81ED-4DB2-BD59-A6C34878D82A}">
                    <a16:rowId xmlns:a16="http://schemas.microsoft.com/office/drawing/2014/main" val="3465537654"/>
                  </a:ext>
                </a:extLst>
              </a:tr>
              <a:tr h="0">
                <a:tc>
                  <a:txBody>
                    <a:bodyPr/>
                    <a:lstStyle/>
                    <a:p>
                      <a:pPr algn="l" hangingPunct="0"/>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0" marT="36000" marB="36000"/>
                </a:tc>
                <a:extLst>
                  <a:ext uri="{0D108BD9-81ED-4DB2-BD59-A6C34878D82A}">
                    <a16:rowId xmlns:a16="http://schemas.microsoft.com/office/drawing/2014/main" val="2200794092"/>
                  </a:ext>
                </a:extLst>
              </a:tr>
              <a:tr h="0">
                <a:tc>
                  <a:txBody>
                    <a:bodyPr/>
                    <a:lstStyle/>
                    <a:p>
                      <a:pPr algn="l" hangingPunct="0"/>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0" marT="36000" marB="36000"/>
                </a:tc>
                <a:extLst>
                  <a:ext uri="{0D108BD9-81ED-4DB2-BD59-A6C34878D82A}">
                    <a16:rowId xmlns:a16="http://schemas.microsoft.com/office/drawing/2014/main" val="3464581314"/>
                  </a:ext>
                </a:extLst>
              </a:tr>
              <a:tr h="0">
                <a:tc>
                  <a:txBody>
                    <a:bodyPr/>
                    <a:lstStyle/>
                    <a:p>
                      <a:pPr algn="l" hangingPunct="0"/>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0" marT="36000" marB="36000"/>
                </a:tc>
                <a:extLst>
                  <a:ext uri="{0D108BD9-81ED-4DB2-BD59-A6C34878D82A}">
                    <a16:rowId xmlns:a16="http://schemas.microsoft.com/office/drawing/2014/main" val="3009315255"/>
                  </a:ext>
                </a:extLst>
              </a:tr>
            </a:tbl>
          </a:graphicData>
        </a:graphic>
      </p:graphicFrame>
      <p:graphicFrame>
        <p:nvGraphicFramePr>
          <p:cNvPr id="7" name="Tabelle 30">
            <a:extLst>
              <a:ext uri="{FF2B5EF4-FFF2-40B4-BE49-F238E27FC236}">
                <a16:creationId xmlns:a16="http://schemas.microsoft.com/office/drawing/2014/main" id="{476A6883-31B1-2465-1257-C7662DD38BF1}"/>
              </a:ext>
            </a:extLst>
          </p:cNvPr>
          <p:cNvGraphicFramePr>
            <a:graphicFrameLocks noGrp="1"/>
          </p:cNvGraphicFramePr>
          <p:nvPr>
            <p:extLst>
              <p:ext uri="{D42A27DB-BD31-4B8C-83A1-F6EECF244321}">
                <p14:modId xmlns:p14="http://schemas.microsoft.com/office/powerpoint/2010/main" val="1891017220"/>
              </p:ext>
            </p:extLst>
          </p:nvPr>
        </p:nvGraphicFramePr>
        <p:xfrm>
          <a:off x="501086" y="1546038"/>
          <a:ext cx="6840538" cy="922560"/>
        </p:xfrm>
        <a:graphic>
          <a:graphicData uri="http://schemas.openxmlformats.org/drawingml/2006/table">
            <a:tbl>
              <a:tblPr firstRow="1" bandRow="1">
                <a:tableStyleId>{5940675A-B579-460E-94D1-54222C63F5DA}</a:tableStyleId>
              </a:tblPr>
              <a:tblGrid>
                <a:gridCol w="6840538">
                  <a:extLst>
                    <a:ext uri="{9D8B030D-6E8A-4147-A177-3AD203B41FA5}">
                      <a16:colId xmlns:a16="http://schemas.microsoft.com/office/drawing/2014/main" val="3278481393"/>
                    </a:ext>
                  </a:extLst>
                </a:gridCol>
              </a:tblGrid>
              <a:tr h="0">
                <a:tc>
                  <a:txBody>
                    <a:bodyPr/>
                    <a:lstStyle/>
                    <a:p>
                      <a:pPr marL="0" algn="l"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Szenarien</a:t>
                      </a:r>
                    </a:p>
                  </a:txBody>
                  <a:tcPr marL="72000" marT="36000" marB="72000" anchor="ctr">
                    <a:solidFill>
                      <a:srgbClr val="E7E6E6"/>
                    </a:solidFill>
                  </a:tcPr>
                </a:tc>
                <a:extLst>
                  <a:ext uri="{0D108BD9-81ED-4DB2-BD59-A6C34878D82A}">
                    <a16:rowId xmlns:a16="http://schemas.microsoft.com/office/drawing/2014/main" val="644805129"/>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cs typeface="Arial" panose="020B0604020202020204" pitchFamily="34" charset="0"/>
                        </a:rPr>
                        <a:t>Wo können Überflutungen zu irreversiblen Umweltschäden führen?</a:t>
                      </a:r>
                    </a:p>
                  </a:txBody>
                  <a:tcPr marL="72000" marT="36000" marB="36000"/>
                </a:tc>
                <a:extLst>
                  <a:ext uri="{0D108BD9-81ED-4DB2-BD59-A6C34878D82A}">
                    <a16:rowId xmlns:a16="http://schemas.microsoft.com/office/drawing/2014/main" val="3056042189"/>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endParaRPr lang="de-DE" sz="1400" dirty="0">
                        <a:effectLst/>
                        <a:latin typeface="Arial" panose="020B0604020202020204" pitchFamily="34" charset="0"/>
                        <a:cs typeface="Arial" panose="020B0604020202020204" pitchFamily="34" charset="0"/>
                      </a:endParaRPr>
                    </a:p>
                  </a:txBody>
                  <a:tcPr marL="72000" marT="36000" marB="36000"/>
                </a:tc>
                <a:extLst>
                  <a:ext uri="{0D108BD9-81ED-4DB2-BD59-A6C34878D82A}">
                    <a16:rowId xmlns:a16="http://schemas.microsoft.com/office/drawing/2014/main" val="3178265057"/>
                  </a:ext>
                </a:extLst>
              </a:tr>
            </a:tbl>
          </a:graphicData>
        </a:graphic>
      </p:graphicFrame>
      <p:graphicFrame>
        <p:nvGraphicFramePr>
          <p:cNvPr id="12" name="Tabelle 30">
            <a:extLst>
              <a:ext uri="{FF2B5EF4-FFF2-40B4-BE49-F238E27FC236}">
                <a16:creationId xmlns:a16="http://schemas.microsoft.com/office/drawing/2014/main" id="{3EEB3B71-A7FD-0DAB-17D7-598FAC71AD2C}"/>
              </a:ext>
            </a:extLst>
          </p:cNvPr>
          <p:cNvGraphicFramePr>
            <a:graphicFrameLocks noGrp="1"/>
          </p:cNvGraphicFramePr>
          <p:nvPr>
            <p:extLst>
              <p:ext uri="{D42A27DB-BD31-4B8C-83A1-F6EECF244321}">
                <p14:modId xmlns:p14="http://schemas.microsoft.com/office/powerpoint/2010/main" val="2869674624"/>
              </p:ext>
            </p:extLst>
          </p:nvPr>
        </p:nvGraphicFramePr>
        <p:xfrm>
          <a:off x="502162" y="6144192"/>
          <a:ext cx="6887119" cy="2064000"/>
        </p:xfrm>
        <a:graphic>
          <a:graphicData uri="http://schemas.openxmlformats.org/drawingml/2006/table">
            <a:tbl>
              <a:tblPr firstRow="1" bandRow="1">
                <a:tableStyleId>{5940675A-B579-460E-94D1-54222C63F5DA}</a:tableStyleId>
              </a:tblPr>
              <a:tblGrid>
                <a:gridCol w="6887119">
                  <a:extLst>
                    <a:ext uri="{9D8B030D-6E8A-4147-A177-3AD203B41FA5}">
                      <a16:colId xmlns:a16="http://schemas.microsoft.com/office/drawing/2014/main" val="3278481393"/>
                    </a:ext>
                  </a:extLst>
                </a:gridCol>
              </a:tblGrid>
              <a:tr h="0">
                <a:tc>
                  <a:txBody>
                    <a:bodyPr/>
                    <a:lstStyle/>
                    <a:p>
                      <a:pPr marL="0" algn="l"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Mögliche Maßnahmen </a:t>
                      </a:r>
                    </a:p>
                  </a:txBody>
                  <a:tcPr marL="72000" marT="36000" marB="72000" anchor="ctr">
                    <a:solidFill>
                      <a:srgbClr val="E7E6E6"/>
                    </a:solidFill>
                  </a:tcPr>
                </a:tc>
                <a:extLst>
                  <a:ext uri="{0D108BD9-81ED-4DB2-BD59-A6C34878D82A}">
                    <a16:rowId xmlns:a16="http://schemas.microsoft.com/office/drawing/2014/main" val="644805129"/>
                  </a:ext>
                </a:extLst>
              </a:tr>
              <a:tr h="0">
                <a:tc>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400" dirty="0">
                          <a:effectLst/>
                          <a:latin typeface="Arial" panose="020B0604020202020204" pitchFamily="34" charset="0"/>
                          <a:ea typeface="Times New Roman" panose="02020603050405020304" pitchFamily="18" charset="0"/>
                          <a:cs typeface="Arial" panose="020B0604020202020204" pitchFamily="34" charset="0"/>
                          <a:hlinkClick r:id="rId2" action="ppaction://hlinksldjump"/>
                        </a:rPr>
                        <a:t>(siehe RA 7)</a:t>
                      </a:r>
                      <a:endParaRPr lang="de-DE" sz="1400" kern="1200" dirty="0">
                        <a:solidFill>
                          <a:schemeClr val="tx1"/>
                        </a:solidFill>
                        <a:effectLst/>
                        <a:latin typeface="Arial" panose="020B0604020202020204" pitchFamily="34" charset="0"/>
                        <a:ea typeface="+mn-ea"/>
                        <a:cs typeface="Arial" panose="020B0604020202020204" pitchFamily="34" charset="0"/>
                      </a:endParaRPr>
                    </a:p>
                  </a:txBody>
                  <a:tcPr marL="72000" marT="36000" marB="36000"/>
                </a:tc>
                <a:extLst>
                  <a:ext uri="{0D108BD9-81ED-4DB2-BD59-A6C34878D82A}">
                    <a16:rowId xmlns:a16="http://schemas.microsoft.com/office/drawing/2014/main" val="2235540270"/>
                  </a:ext>
                </a:extLst>
              </a:tr>
              <a:tr h="0">
                <a:tc>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e-DE" sz="1400" kern="1200" dirty="0">
                        <a:solidFill>
                          <a:schemeClr val="tx1"/>
                        </a:solidFill>
                        <a:effectLst/>
                        <a:latin typeface="Arial" panose="020B0604020202020204" pitchFamily="34" charset="0"/>
                        <a:ea typeface="+mn-ea"/>
                        <a:cs typeface="Arial" panose="020B0604020202020204" pitchFamily="34" charset="0"/>
                      </a:endParaRPr>
                    </a:p>
                  </a:txBody>
                  <a:tcPr marL="72000" marT="36000" marB="36000"/>
                </a:tc>
                <a:extLst>
                  <a:ext uri="{0D108BD9-81ED-4DB2-BD59-A6C34878D82A}">
                    <a16:rowId xmlns:a16="http://schemas.microsoft.com/office/drawing/2014/main" val="241385791"/>
                  </a:ext>
                </a:extLst>
              </a:tr>
              <a:tr h="0">
                <a:tc>
                  <a:txBody>
                    <a:bodyPr/>
                    <a:lstStyle/>
                    <a:p>
                      <a:pPr marL="0" lvl="2" algn="l" defTabSz="755934" rtl="0" eaLnBrk="1" latinLnBrk="0" hangingPunct="1">
                        <a:lnSpc>
                          <a:spcPct val="100000"/>
                        </a:lnSpc>
                        <a:buFont typeface="Wingdings" panose="05000000000000000000" pitchFamily="2" charset="2"/>
                        <a:buNone/>
                      </a:pPr>
                      <a:endParaRPr lang="de-DE" sz="1400" kern="1200" dirty="0">
                        <a:solidFill>
                          <a:schemeClr val="tx1"/>
                        </a:solidFill>
                        <a:effectLst/>
                        <a:latin typeface="Arial" panose="020B0604020202020204" pitchFamily="34" charset="0"/>
                        <a:ea typeface="+mn-ea"/>
                        <a:cs typeface="Arial" panose="020B0604020202020204" pitchFamily="34" charset="0"/>
                      </a:endParaRPr>
                    </a:p>
                  </a:txBody>
                  <a:tcPr marL="72000" marT="36000" marB="36000"/>
                </a:tc>
                <a:extLst>
                  <a:ext uri="{0D108BD9-81ED-4DB2-BD59-A6C34878D82A}">
                    <a16:rowId xmlns:a16="http://schemas.microsoft.com/office/drawing/2014/main" val="3459664436"/>
                  </a:ext>
                </a:extLst>
              </a:tr>
              <a:tr h="0">
                <a:tc>
                  <a:txBody>
                    <a:bodyPr/>
                    <a:lstStyle/>
                    <a:p>
                      <a:pPr algn="l" hangingPunct="0">
                        <a:lnSpc>
                          <a:spcPct val="100000"/>
                        </a:lnSpc>
                      </a:pPr>
                      <a:endParaRPr lang="de-DE" sz="1400" dirty="0">
                        <a:effectLst/>
                        <a:latin typeface="Arial" panose="020B0604020202020204" pitchFamily="34" charset="0"/>
                        <a:cs typeface="Arial" panose="020B0604020202020204" pitchFamily="34" charset="0"/>
                      </a:endParaRPr>
                    </a:p>
                  </a:txBody>
                  <a:tcPr marL="72000" marT="36000" marB="36000"/>
                </a:tc>
                <a:extLst>
                  <a:ext uri="{0D108BD9-81ED-4DB2-BD59-A6C34878D82A}">
                    <a16:rowId xmlns:a16="http://schemas.microsoft.com/office/drawing/2014/main" val="1616034638"/>
                  </a:ext>
                </a:extLst>
              </a:tr>
              <a:tr h="0">
                <a:tc>
                  <a:txBody>
                    <a:bodyPr/>
                    <a:lstStyle/>
                    <a:p>
                      <a:pPr algn="l" hangingPunct="0">
                        <a:lnSpc>
                          <a:spcPct val="100000"/>
                        </a:lnSpc>
                      </a:pPr>
                      <a:endParaRPr lang="de-DE" sz="1400" dirty="0">
                        <a:effectLst/>
                        <a:latin typeface="Arial" panose="020B0604020202020204" pitchFamily="34" charset="0"/>
                        <a:cs typeface="Arial" panose="020B0604020202020204" pitchFamily="34" charset="0"/>
                      </a:endParaRPr>
                    </a:p>
                  </a:txBody>
                  <a:tcPr marL="72000" marT="36000" marB="36000"/>
                </a:tc>
                <a:extLst>
                  <a:ext uri="{0D108BD9-81ED-4DB2-BD59-A6C34878D82A}">
                    <a16:rowId xmlns:a16="http://schemas.microsoft.com/office/drawing/2014/main" val="2125002385"/>
                  </a:ext>
                </a:extLst>
              </a:tr>
              <a:tr h="0">
                <a:tc>
                  <a:txBody>
                    <a:bodyPr/>
                    <a:lstStyle/>
                    <a:p>
                      <a:pPr algn="l" hangingPunct="0">
                        <a:lnSpc>
                          <a:spcPct val="100000"/>
                        </a:lnSpc>
                      </a:pPr>
                      <a:endParaRPr lang="de-DE" sz="1400" dirty="0">
                        <a:effectLst/>
                        <a:latin typeface="Arial" panose="020B0604020202020204" pitchFamily="34" charset="0"/>
                        <a:cs typeface="Arial" panose="020B0604020202020204" pitchFamily="34" charset="0"/>
                      </a:endParaRPr>
                    </a:p>
                  </a:txBody>
                  <a:tcPr marL="72000" marT="36000" marB="36000"/>
                </a:tc>
                <a:extLst>
                  <a:ext uri="{0D108BD9-81ED-4DB2-BD59-A6C34878D82A}">
                    <a16:rowId xmlns:a16="http://schemas.microsoft.com/office/drawing/2014/main" val="3565640053"/>
                  </a:ext>
                </a:extLst>
              </a:tr>
            </a:tbl>
          </a:graphicData>
        </a:graphic>
      </p:graphicFrame>
      <p:sp>
        <p:nvSpPr>
          <p:cNvPr id="9" name="Rechteck 8">
            <a:hlinkClick r:id="rId3" action="ppaction://hlinksldjump"/>
            <a:extLst>
              <a:ext uri="{FF2B5EF4-FFF2-40B4-BE49-F238E27FC236}">
                <a16:creationId xmlns:a16="http://schemas.microsoft.com/office/drawing/2014/main" id="{F78DDC82-55B3-8CB0-8B94-97502B4CA1DC}"/>
              </a:ext>
            </a:extLst>
          </p:cNvPr>
          <p:cNvSpPr/>
          <p:nvPr/>
        </p:nvSpPr>
        <p:spPr>
          <a:xfrm rot="16200000">
            <a:off x="-679169" y="9182836"/>
            <a:ext cx="1896006" cy="252000"/>
          </a:xfrm>
          <a:prstGeom prst="rect">
            <a:avLst/>
          </a:prstGeom>
          <a:solidFill>
            <a:srgbClr val="00FFFF"/>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Übersicht Risiken</a:t>
            </a:r>
          </a:p>
        </p:txBody>
      </p:sp>
      <p:sp>
        <p:nvSpPr>
          <p:cNvPr id="10" name="Rechteck 9">
            <a:hlinkClick r:id="rId4" action="ppaction://hlinksldjump"/>
            <a:extLst>
              <a:ext uri="{FF2B5EF4-FFF2-40B4-BE49-F238E27FC236}">
                <a16:creationId xmlns:a16="http://schemas.microsoft.com/office/drawing/2014/main" id="{4E0CE39B-ED3C-A3AE-478F-BAAB8B7786B7}"/>
              </a:ext>
            </a:extLst>
          </p:cNvPr>
          <p:cNvSpPr/>
          <p:nvPr/>
        </p:nvSpPr>
        <p:spPr>
          <a:xfrm>
            <a:off x="502162" y="9574961"/>
            <a:ext cx="6839463" cy="459466"/>
          </a:xfrm>
          <a:prstGeom prst="rect">
            <a:avLst/>
          </a:prstGeom>
          <a:solidFill>
            <a:srgbClr val="00FF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1600" b="1" dirty="0">
                <a:solidFill>
                  <a:schemeClr val="tx1"/>
                </a:solidFill>
              </a:rPr>
              <a:t>Maßnahmenplanung Plan MA O</a:t>
            </a:r>
          </a:p>
        </p:txBody>
      </p:sp>
    </p:spTree>
    <p:extLst>
      <p:ext uri="{BB962C8B-B14F-4D97-AF65-F5344CB8AC3E}">
        <p14:creationId xmlns:p14="http://schemas.microsoft.com/office/powerpoint/2010/main" val="303730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74D3794-581C-5D18-7BE6-5ADD0DD6E5D3}"/>
              </a:ext>
            </a:extLst>
          </p:cNvPr>
          <p:cNvSpPr>
            <a:spLocks noGrp="1"/>
          </p:cNvSpPr>
          <p:nvPr>
            <p:ph type="body" sz="quarter" idx="21"/>
          </p:nvPr>
        </p:nvSpPr>
        <p:spPr/>
        <p:txBody>
          <a:bodyPr/>
          <a:lstStyle/>
          <a:p>
            <a:r>
              <a:rPr lang="de-DE" dirty="0"/>
              <a:t>Einleitung</a:t>
            </a:r>
          </a:p>
        </p:txBody>
      </p:sp>
      <p:sp>
        <p:nvSpPr>
          <p:cNvPr id="3" name="Textplatzhalter 2">
            <a:extLst>
              <a:ext uri="{FF2B5EF4-FFF2-40B4-BE49-F238E27FC236}">
                <a16:creationId xmlns:a16="http://schemas.microsoft.com/office/drawing/2014/main" id="{021CF8CE-ED50-4D7D-AD5D-8AB401153FA6}"/>
              </a:ext>
            </a:extLst>
          </p:cNvPr>
          <p:cNvSpPr>
            <a:spLocks noGrp="1"/>
          </p:cNvSpPr>
          <p:nvPr>
            <p:ph type="body" sz="quarter" idx="26"/>
          </p:nvPr>
        </p:nvSpPr>
        <p:spPr/>
        <p:txBody>
          <a:bodyPr/>
          <a:lstStyle/>
          <a:p>
            <a:r>
              <a:rPr lang="de-DE" dirty="0"/>
              <a:t>Planungsprozess</a:t>
            </a:r>
          </a:p>
        </p:txBody>
      </p:sp>
      <p:sp>
        <p:nvSpPr>
          <p:cNvPr id="4" name="Titel 3">
            <a:extLst>
              <a:ext uri="{FF2B5EF4-FFF2-40B4-BE49-F238E27FC236}">
                <a16:creationId xmlns:a16="http://schemas.microsoft.com/office/drawing/2014/main" id="{F26F5475-0BA9-D1EF-4223-C4570126F2D6}"/>
              </a:ext>
            </a:extLst>
          </p:cNvPr>
          <p:cNvSpPr>
            <a:spLocks noGrp="1"/>
          </p:cNvSpPr>
          <p:nvPr>
            <p:ph type="title"/>
          </p:nvPr>
        </p:nvSpPr>
        <p:spPr/>
        <p:txBody>
          <a:bodyPr/>
          <a:lstStyle/>
          <a:p>
            <a:r>
              <a:rPr lang="de-DE" dirty="0"/>
              <a:t>P 1</a:t>
            </a:r>
          </a:p>
        </p:txBody>
      </p:sp>
      <p:sp>
        <p:nvSpPr>
          <p:cNvPr id="5" name="Textplatzhalter 4">
            <a:extLst>
              <a:ext uri="{FF2B5EF4-FFF2-40B4-BE49-F238E27FC236}">
                <a16:creationId xmlns:a16="http://schemas.microsoft.com/office/drawing/2014/main" id="{488DE6DB-54FD-E171-284F-838043A73450}"/>
              </a:ext>
            </a:extLst>
          </p:cNvPr>
          <p:cNvSpPr>
            <a:spLocks noGrp="1"/>
          </p:cNvSpPr>
          <p:nvPr>
            <p:ph type="body" sz="quarter" idx="32"/>
          </p:nvPr>
        </p:nvSpPr>
        <p:spPr/>
        <p:txBody>
          <a:bodyPr/>
          <a:lstStyle/>
          <a:p>
            <a:endParaRPr lang="de-DE"/>
          </a:p>
        </p:txBody>
      </p:sp>
      <p:sp>
        <p:nvSpPr>
          <p:cNvPr id="6" name="Datumsplatzhalter 5">
            <a:extLst>
              <a:ext uri="{FF2B5EF4-FFF2-40B4-BE49-F238E27FC236}">
                <a16:creationId xmlns:a16="http://schemas.microsoft.com/office/drawing/2014/main" id="{1414ACB9-B1FB-3B68-5705-7C6829A7AC13}"/>
              </a:ext>
            </a:extLst>
          </p:cNvPr>
          <p:cNvSpPr>
            <a:spLocks noGrp="1"/>
          </p:cNvSpPr>
          <p:nvPr>
            <p:ph type="dt" sz="half" idx="10"/>
          </p:nvPr>
        </p:nvSpPr>
        <p:spPr/>
        <p:txBody>
          <a:bodyPr/>
          <a:lstStyle/>
          <a:p>
            <a:r>
              <a:rPr lang="de-DE"/>
              <a:t>17.11.2023</a:t>
            </a:r>
            <a:endParaRPr lang="de-DE" dirty="0"/>
          </a:p>
        </p:txBody>
      </p:sp>
      <p:sp>
        <p:nvSpPr>
          <p:cNvPr id="8" name="Textfeld 7">
            <a:extLst>
              <a:ext uri="{FF2B5EF4-FFF2-40B4-BE49-F238E27FC236}">
                <a16:creationId xmlns:a16="http://schemas.microsoft.com/office/drawing/2014/main" id="{51C25203-8B45-EE81-F142-9DDF91D85F26}"/>
              </a:ext>
            </a:extLst>
          </p:cNvPr>
          <p:cNvSpPr txBox="1"/>
          <p:nvPr/>
        </p:nvSpPr>
        <p:spPr>
          <a:xfrm>
            <a:off x="503238" y="1538331"/>
            <a:ext cx="6944575" cy="8710077"/>
          </a:xfrm>
          <a:prstGeom prst="rect">
            <a:avLst/>
          </a:prstGeom>
          <a:noFill/>
        </p:spPr>
        <p:txBody>
          <a:bodyPr wrap="square" lIns="0">
            <a:spAutoFit/>
          </a:bodyPr>
          <a:lstStyle/>
          <a:p>
            <a:r>
              <a:rPr lang="de-DE" sz="1600" b="1" dirty="0">
                <a:solidFill>
                  <a:srgbClr val="000000"/>
                </a:solidFill>
              </a:rPr>
              <a:t>Anleitung</a:t>
            </a:r>
          </a:p>
          <a:p>
            <a:endParaRPr lang="de-DE" sz="1600" b="1" dirty="0">
              <a:solidFill>
                <a:srgbClr val="000000"/>
              </a:solidFill>
            </a:endParaRPr>
          </a:p>
          <a:p>
            <a:r>
              <a:rPr lang="de-DE" sz="1600" dirty="0">
                <a:solidFill>
                  <a:srgbClr val="000000"/>
                </a:solidFill>
              </a:rPr>
              <a:t>Dieses Dokument besteht aus zwei Teilen</a:t>
            </a:r>
            <a:r>
              <a:rPr lang="de-DE" sz="1600" b="1" dirty="0">
                <a:solidFill>
                  <a:srgbClr val="000000"/>
                </a:solidFill>
              </a:rPr>
              <a:t>:</a:t>
            </a:r>
          </a:p>
          <a:p>
            <a:endParaRPr lang="de-DE" sz="1600" b="1" dirty="0">
              <a:solidFill>
                <a:srgbClr val="000000"/>
              </a:solidFill>
            </a:endParaRPr>
          </a:p>
          <a:p>
            <a:r>
              <a:rPr lang="de-DE" sz="1600" b="1" dirty="0">
                <a:solidFill>
                  <a:srgbClr val="000000"/>
                </a:solidFill>
              </a:rPr>
              <a:t>1. Anleitung für eine Hochwasser-Alarm- und Einsatzplanung</a:t>
            </a:r>
          </a:p>
          <a:p>
            <a:endParaRPr lang="de-DE" sz="1600" b="1" dirty="0">
              <a:solidFill>
                <a:srgbClr val="000000"/>
              </a:solidFill>
            </a:endParaRPr>
          </a:p>
          <a:p>
            <a:r>
              <a:rPr lang="de-DE" sz="1600" dirty="0">
                <a:solidFill>
                  <a:srgbClr val="000000"/>
                </a:solidFill>
              </a:rPr>
              <a:t>Alle Seiten dieses Teils sind durch einen blauen Balken gekennzeichnet.</a:t>
            </a:r>
          </a:p>
          <a:p>
            <a:r>
              <a:rPr lang="de-DE" sz="1600" dirty="0">
                <a:solidFill>
                  <a:srgbClr val="000000"/>
                </a:solidFill>
              </a:rPr>
              <a:t>Sie tragen rechts oben eine Nummer, die mit einem Buchstaben beginnt.</a:t>
            </a:r>
          </a:p>
          <a:p>
            <a:endParaRPr lang="de-DE" sz="1600" b="1" dirty="0">
              <a:solidFill>
                <a:srgbClr val="000000"/>
              </a:solidFill>
            </a:endParaRPr>
          </a:p>
          <a:p>
            <a:endParaRPr lang="de-DE" sz="1600" b="1" dirty="0">
              <a:solidFill>
                <a:srgbClr val="000000"/>
              </a:solidFill>
            </a:endParaRPr>
          </a:p>
          <a:p>
            <a:r>
              <a:rPr lang="de-DE" sz="1600" b="1" dirty="0">
                <a:solidFill>
                  <a:srgbClr val="000000"/>
                </a:solidFill>
              </a:rPr>
              <a:t>2. Muster eines Hochwasser-Alarm- und Einsatzplans</a:t>
            </a:r>
          </a:p>
          <a:p>
            <a:endParaRPr lang="de-DE" sz="1600" b="1" dirty="0">
              <a:solidFill>
                <a:srgbClr val="000000"/>
              </a:solidFill>
            </a:endParaRPr>
          </a:p>
          <a:p>
            <a:r>
              <a:rPr lang="de-DE" sz="1600" dirty="0">
                <a:solidFill>
                  <a:srgbClr val="000000"/>
                </a:solidFill>
              </a:rPr>
              <a:t>Alle Seiten dieses Teils tragen rechts oben eine Nummer ohne Buchstaben.</a:t>
            </a:r>
          </a:p>
          <a:p>
            <a:endParaRPr lang="de-DE" sz="1600" b="1" dirty="0">
              <a:solidFill>
                <a:srgbClr val="000000"/>
              </a:solidFill>
            </a:endParaRPr>
          </a:p>
          <a:p>
            <a:endParaRPr lang="de-DE" sz="1600" b="1" dirty="0">
              <a:solidFill>
                <a:srgbClr val="000000"/>
              </a:solidFill>
            </a:endParaRPr>
          </a:p>
          <a:p>
            <a:r>
              <a:rPr lang="de-DE" sz="1600" b="1" dirty="0">
                <a:solidFill>
                  <a:srgbClr val="000000"/>
                </a:solidFill>
              </a:rPr>
              <a:t>  </a:t>
            </a:r>
          </a:p>
          <a:p>
            <a:endParaRPr lang="de-DE" sz="1600" b="1" dirty="0">
              <a:solidFill>
                <a:srgbClr val="000000"/>
              </a:solidFill>
            </a:endParaRPr>
          </a:p>
          <a:p>
            <a:r>
              <a:rPr lang="de-DE" sz="1600" dirty="0">
                <a:solidFill>
                  <a:srgbClr val="000000"/>
                </a:solidFill>
              </a:rPr>
              <a:t>Ganz links tragen viele Seiten Navigations-Felder, über die direkt zu den inhaltlich jeweils passenden Seiten und den jeweiligen Inhalts-Übersichten gesprungen werden kann. </a:t>
            </a:r>
          </a:p>
          <a:p>
            <a:endParaRPr lang="de-DE" sz="1600" b="1" dirty="0">
              <a:solidFill>
                <a:srgbClr val="000000"/>
              </a:solidFill>
            </a:endParaRPr>
          </a:p>
          <a:p>
            <a:r>
              <a:rPr lang="de-DE" sz="1600" dirty="0">
                <a:solidFill>
                  <a:srgbClr val="000000"/>
                </a:solidFill>
              </a:rPr>
              <a:t>Blaue Navigations-Felder führen zu Seiten in der Anleitung. </a:t>
            </a:r>
          </a:p>
          <a:p>
            <a:endParaRPr lang="de-DE" sz="1600" dirty="0">
              <a:solidFill>
                <a:srgbClr val="000000"/>
              </a:solidFill>
            </a:endParaRPr>
          </a:p>
          <a:p>
            <a:r>
              <a:rPr lang="de-DE" sz="1600" dirty="0">
                <a:solidFill>
                  <a:srgbClr val="000000"/>
                </a:solidFill>
              </a:rPr>
              <a:t>Weiße Navigationsleisten führen zu Seiten des Musterplans. </a:t>
            </a:r>
          </a:p>
          <a:p>
            <a:endParaRPr lang="de-DE" sz="1600" b="1" dirty="0">
              <a:solidFill>
                <a:srgbClr val="000000"/>
              </a:solidFill>
            </a:endParaRPr>
          </a:p>
          <a:p>
            <a:r>
              <a:rPr lang="de-DE" sz="1600" dirty="0">
                <a:solidFill>
                  <a:srgbClr val="000000"/>
                </a:solidFill>
              </a:rPr>
              <a:t>Daneben sind viele Elemente und Textstellen ebenfalls mit inhaltlich jeweils passenden Seiten verlinkt. </a:t>
            </a:r>
          </a:p>
          <a:p>
            <a:endParaRPr lang="de-DE" sz="1600" dirty="0">
              <a:solidFill>
                <a:srgbClr val="000000"/>
              </a:solidFill>
            </a:endParaRPr>
          </a:p>
          <a:p>
            <a:r>
              <a:rPr lang="de-DE" sz="1600" dirty="0">
                <a:solidFill>
                  <a:srgbClr val="000000"/>
                </a:solidFill>
              </a:rPr>
              <a:t>Aus technischen Gründen ist ein Zurückblättern zu einer zuvor gesehenen Seite nicht möglich. Deshalb ggf. zur Inhaltsseite zurückspringen und mit einigen Klicks zur gewünschten Seite navigieren. </a:t>
            </a:r>
          </a:p>
          <a:p>
            <a:endParaRPr lang="de-DE" sz="1600" b="1" dirty="0">
              <a:solidFill>
                <a:srgbClr val="000000"/>
              </a:solidFill>
            </a:endParaRPr>
          </a:p>
          <a:p>
            <a:r>
              <a:rPr lang="de-DE" sz="1600" b="1" dirty="0">
                <a:solidFill>
                  <a:srgbClr val="000000"/>
                </a:solidFill>
              </a:rPr>
              <a:t>Aktivierung der Navigations-Felder: Maustaste auf Feld oder Text, Steuerungstaste (</a:t>
            </a:r>
            <a:r>
              <a:rPr lang="de-DE" sz="1600" b="1" dirty="0" err="1">
                <a:solidFill>
                  <a:srgbClr val="000000"/>
                </a:solidFill>
              </a:rPr>
              <a:t>strg</a:t>
            </a:r>
            <a:r>
              <a:rPr lang="de-DE" sz="1600" b="1" dirty="0">
                <a:solidFill>
                  <a:srgbClr val="000000"/>
                </a:solidFill>
              </a:rPr>
              <a:t>) gedrückt halten und Klick mit linker Maustaste</a:t>
            </a:r>
            <a:endParaRPr lang="de-DE" sz="1600" b="1" i="0" u="none" strike="noStrike" baseline="0" dirty="0">
              <a:solidFill>
                <a:srgbClr val="000000"/>
              </a:solidFill>
            </a:endParaRPr>
          </a:p>
        </p:txBody>
      </p:sp>
      <p:sp>
        <p:nvSpPr>
          <p:cNvPr id="7" name="Rechteck 6">
            <a:hlinkClick r:id="rId2" action="ppaction://hlinksldjump"/>
            <a:extLst>
              <a:ext uri="{FF2B5EF4-FFF2-40B4-BE49-F238E27FC236}">
                <a16:creationId xmlns:a16="http://schemas.microsoft.com/office/drawing/2014/main" id="{AD936A04-FA28-7E31-66B9-710962690DCE}"/>
              </a:ext>
            </a:extLst>
          </p:cNvPr>
          <p:cNvSpPr/>
          <p:nvPr/>
        </p:nvSpPr>
        <p:spPr>
          <a:xfrm rot="16200000">
            <a:off x="-482534" y="6445365"/>
            <a:ext cx="1481139" cy="252000"/>
          </a:xfrm>
          <a:prstGeom prst="rect">
            <a:avLst/>
          </a:prstGeom>
          <a:solidFill>
            <a:srgbClr val="00FFFF"/>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 Anleitung</a:t>
            </a:r>
          </a:p>
        </p:txBody>
      </p:sp>
      <p:sp>
        <p:nvSpPr>
          <p:cNvPr id="9" name="Rechteck 8">
            <a:hlinkClick r:id="rId3" action="ppaction://hlinksldjump"/>
            <a:extLst>
              <a:ext uri="{FF2B5EF4-FFF2-40B4-BE49-F238E27FC236}">
                <a16:creationId xmlns:a16="http://schemas.microsoft.com/office/drawing/2014/main" id="{F6CE22A0-29FE-2713-E647-A2619BC795EE}"/>
              </a:ext>
            </a:extLst>
          </p:cNvPr>
          <p:cNvSpPr/>
          <p:nvPr/>
        </p:nvSpPr>
        <p:spPr>
          <a:xfrm rot="16200000">
            <a:off x="-154040" y="4478375"/>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0" name="Rechteck 9">
            <a:extLst>
              <a:ext uri="{FF2B5EF4-FFF2-40B4-BE49-F238E27FC236}">
                <a16:creationId xmlns:a16="http://schemas.microsoft.com/office/drawing/2014/main" id="{64BC3AAA-B727-D81F-EA7B-A67A235AC40B}"/>
              </a:ext>
            </a:extLst>
          </p:cNvPr>
          <p:cNvSpPr/>
          <p:nvPr/>
        </p:nvSpPr>
        <p:spPr>
          <a:xfrm>
            <a:off x="503238" y="5178771"/>
            <a:ext cx="2793827" cy="442099"/>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algn="ctr"/>
            <a:r>
              <a:rPr lang="de-DE" sz="1400" b="1" dirty="0">
                <a:solidFill>
                  <a:schemeClr val="tx1"/>
                </a:solidFill>
                <a:latin typeface="Arial" panose="020B0604020202020204" pitchFamily="34" charset="0"/>
                <a:ea typeface="Open Sans" panose="020B0606030504020204" pitchFamily="34" charset="0"/>
                <a:cs typeface="Arial" panose="020B0604020202020204" pitchFamily="34" charset="0"/>
              </a:rPr>
              <a:t>Navigations-Felder</a:t>
            </a:r>
          </a:p>
        </p:txBody>
      </p:sp>
      <p:cxnSp>
        <p:nvCxnSpPr>
          <p:cNvPr id="12" name="Verbinder: gewinkelt 11">
            <a:extLst>
              <a:ext uri="{FF2B5EF4-FFF2-40B4-BE49-F238E27FC236}">
                <a16:creationId xmlns:a16="http://schemas.microsoft.com/office/drawing/2014/main" id="{62BF5354-AE98-3133-7488-6C4B8515A85A}"/>
              </a:ext>
            </a:extLst>
          </p:cNvPr>
          <p:cNvCxnSpPr>
            <a:stCxn id="10" idx="1"/>
            <a:endCxn id="9" idx="1"/>
          </p:cNvCxnSpPr>
          <p:nvPr/>
        </p:nvCxnSpPr>
        <p:spPr>
          <a:xfrm rot="10800000">
            <a:off x="258036" y="5016451"/>
            <a:ext cx="245203" cy="383371"/>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Verbinder: gewinkelt 12">
            <a:extLst>
              <a:ext uri="{FF2B5EF4-FFF2-40B4-BE49-F238E27FC236}">
                <a16:creationId xmlns:a16="http://schemas.microsoft.com/office/drawing/2014/main" id="{AAE65535-0255-92DA-F44F-2704D92F4EB7}"/>
              </a:ext>
            </a:extLst>
          </p:cNvPr>
          <p:cNvCxnSpPr>
            <a:cxnSpLocks/>
            <a:stCxn id="10" idx="1"/>
            <a:endCxn id="7" idx="3"/>
          </p:cNvCxnSpPr>
          <p:nvPr/>
        </p:nvCxnSpPr>
        <p:spPr>
          <a:xfrm rot="10800000" flipV="1">
            <a:off x="258036" y="5399820"/>
            <a:ext cx="245203" cy="430975"/>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6914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9C33E-2072-9FFB-966D-AD562CF9C370}"/>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9DAE189E-296C-967D-DE0D-1FD9766583BB}"/>
              </a:ext>
            </a:extLst>
          </p:cNvPr>
          <p:cNvSpPr>
            <a:spLocks noGrp="1"/>
          </p:cNvSpPr>
          <p:nvPr>
            <p:ph type="body" sz="quarter" idx="21"/>
          </p:nvPr>
        </p:nvSpPr>
        <p:spPr/>
        <p:txBody>
          <a:bodyPr/>
          <a:lstStyle/>
          <a:p>
            <a:r>
              <a:rPr lang="de-DE" dirty="0"/>
              <a:t>Besondere Werte</a:t>
            </a:r>
          </a:p>
        </p:txBody>
      </p:sp>
      <p:sp>
        <p:nvSpPr>
          <p:cNvPr id="3" name="Textplatzhalter 2">
            <a:extLst>
              <a:ext uri="{FF2B5EF4-FFF2-40B4-BE49-F238E27FC236}">
                <a16:creationId xmlns:a16="http://schemas.microsoft.com/office/drawing/2014/main" id="{CD0BC0E0-E859-BD77-4C76-CB4AC913F5FA}"/>
              </a:ext>
            </a:extLst>
          </p:cNvPr>
          <p:cNvSpPr>
            <a:spLocks noGrp="1"/>
          </p:cNvSpPr>
          <p:nvPr>
            <p:ph type="body" sz="quarter" idx="26"/>
          </p:nvPr>
        </p:nvSpPr>
        <p:spPr/>
        <p:txBody>
          <a:bodyPr/>
          <a:lstStyle/>
          <a:p>
            <a:r>
              <a:rPr lang="de-DE" dirty="0"/>
              <a:t>Risikoanalyse</a:t>
            </a:r>
          </a:p>
        </p:txBody>
      </p:sp>
      <p:sp>
        <p:nvSpPr>
          <p:cNvPr id="4" name="Titel 3">
            <a:extLst>
              <a:ext uri="{FF2B5EF4-FFF2-40B4-BE49-F238E27FC236}">
                <a16:creationId xmlns:a16="http://schemas.microsoft.com/office/drawing/2014/main" id="{A89D6F3F-82FD-B701-CBE9-7A0E70518B12}"/>
              </a:ext>
            </a:extLst>
          </p:cNvPr>
          <p:cNvSpPr>
            <a:spLocks noGrp="1"/>
          </p:cNvSpPr>
          <p:nvPr>
            <p:ph type="title"/>
          </p:nvPr>
        </p:nvSpPr>
        <p:spPr/>
        <p:txBody>
          <a:bodyPr/>
          <a:lstStyle/>
          <a:p>
            <a:r>
              <a:rPr lang="de-DE" dirty="0"/>
              <a:t>RA 10</a:t>
            </a:r>
          </a:p>
        </p:txBody>
      </p:sp>
      <p:sp>
        <p:nvSpPr>
          <p:cNvPr id="5" name="Textplatzhalter 4">
            <a:extLst>
              <a:ext uri="{FF2B5EF4-FFF2-40B4-BE49-F238E27FC236}">
                <a16:creationId xmlns:a16="http://schemas.microsoft.com/office/drawing/2014/main" id="{31729493-C6C8-D071-7F91-837F346498D6}"/>
              </a:ext>
            </a:extLst>
          </p:cNvPr>
          <p:cNvSpPr>
            <a:spLocks noGrp="1"/>
          </p:cNvSpPr>
          <p:nvPr>
            <p:ph type="body" sz="quarter" idx="32"/>
          </p:nvPr>
        </p:nvSpPr>
        <p:spPr/>
        <p:txBody>
          <a:bodyPr/>
          <a:lstStyle/>
          <a:p>
            <a:endParaRPr lang="de-DE"/>
          </a:p>
        </p:txBody>
      </p:sp>
      <p:sp>
        <p:nvSpPr>
          <p:cNvPr id="6" name="Datumsplatzhalter 5">
            <a:extLst>
              <a:ext uri="{FF2B5EF4-FFF2-40B4-BE49-F238E27FC236}">
                <a16:creationId xmlns:a16="http://schemas.microsoft.com/office/drawing/2014/main" id="{CA720ADE-A701-4A09-147E-FB6BDB12969C}"/>
              </a:ext>
            </a:extLst>
          </p:cNvPr>
          <p:cNvSpPr>
            <a:spLocks noGrp="1"/>
          </p:cNvSpPr>
          <p:nvPr>
            <p:ph type="dt" sz="half" idx="10"/>
          </p:nvPr>
        </p:nvSpPr>
        <p:spPr/>
        <p:txBody>
          <a:bodyPr/>
          <a:lstStyle/>
          <a:p>
            <a:r>
              <a:rPr lang="de-DE"/>
              <a:t>17.11.2023</a:t>
            </a:r>
            <a:endParaRPr lang="de-DE" dirty="0"/>
          </a:p>
        </p:txBody>
      </p:sp>
      <p:graphicFrame>
        <p:nvGraphicFramePr>
          <p:cNvPr id="8" name="Tabelle 30">
            <a:extLst>
              <a:ext uri="{FF2B5EF4-FFF2-40B4-BE49-F238E27FC236}">
                <a16:creationId xmlns:a16="http://schemas.microsoft.com/office/drawing/2014/main" id="{36B66F62-1C3B-08F7-1E7D-478E7C95CE59}"/>
              </a:ext>
            </a:extLst>
          </p:cNvPr>
          <p:cNvGraphicFramePr>
            <a:graphicFrameLocks noGrp="1"/>
          </p:cNvGraphicFramePr>
          <p:nvPr>
            <p:extLst>
              <p:ext uri="{D42A27DB-BD31-4B8C-83A1-F6EECF244321}">
                <p14:modId xmlns:p14="http://schemas.microsoft.com/office/powerpoint/2010/main" val="794384164"/>
              </p:ext>
            </p:extLst>
          </p:nvPr>
        </p:nvGraphicFramePr>
        <p:xfrm>
          <a:off x="504313" y="3372767"/>
          <a:ext cx="6839462" cy="1992000"/>
        </p:xfrm>
        <a:graphic>
          <a:graphicData uri="http://schemas.openxmlformats.org/drawingml/2006/table">
            <a:tbl>
              <a:tblPr firstRow="1" bandRow="1">
                <a:tableStyleId>{5940675A-B579-460E-94D1-54222C63F5DA}</a:tableStyleId>
              </a:tblPr>
              <a:tblGrid>
                <a:gridCol w="6839462">
                  <a:extLst>
                    <a:ext uri="{9D8B030D-6E8A-4147-A177-3AD203B41FA5}">
                      <a16:colId xmlns:a16="http://schemas.microsoft.com/office/drawing/2014/main" val="3278481393"/>
                    </a:ext>
                  </a:extLst>
                </a:gridCol>
              </a:tblGrid>
              <a:tr h="284999">
                <a:tc>
                  <a:txBody>
                    <a:bodyPr/>
                    <a:lstStyle/>
                    <a:p>
                      <a:pPr marL="0" algn="l"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Objekte (Beispiele)</a:t>
                      </a:r>
                    </a:p>
                  </a:txBody>
                  <a:tcPr marL="72000" marT="36000" marB="72000" anchor="ctr">
                    <a:solidFill>
                      <a:srgbClr val="E7E6E6"/>
                    </a:solidFill>
                  </a:tcPr>
                </a:tc>
                <a:extLst>
                  <a:ext uri="{0D108BD9-81ED-4DB2-BD59-A6C34878D82A}">
                    <a16:rowId xmlns:a16="http://schemas.microsoft.com/office/drawing/2014/main" val="644805129"/>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ea typeface="Times New Roman" panose="02020603050405020304" pitchFamily="18" charset="0"/>
                          <a:cs typeface="Arial" panose="020B0604020202020204" pitchFamily="34" charset="0"/>
                        </a:rPr>
                        <a:t>Produktionsbetriebe </a:t>
                      </a:r>
                    </a:p>
                  </a:txBody>
                  <a:tcPr marL="72000" marR="0" marT="36000" marB="36000"/>
                </a:tc>
                <a:extLst>
                  <a:ext uri="{0D108BD9-81ED-4DB2-BD59-A6C34878D82A}">
                    <a16:rowId xmlns:a16="http://schemas.microsoft.com/office/drawing/2014/main" val="1627680720"/>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ea typeface="Times New Roman" panose="02020603050405020304" pitchFamily="18" charset="0"/>
                          <a:cs typeface="Arial" panose="020B0604020202020204" pitchFamily="34" charset="0"/>
                        </a:rPr>
                        <a:t>Finanzinstitute </a:t>
                      </a:r>
                    </a:p>
                  </a:txBody>
                  <a:tcPr marL="72000" marR="0" marT="36000" marB="36000"/>
                </a:tc>
                <a:extLst>
                  <a:ext uri="{0D108BD9-81ED-4DB2-BD59-A6C34878D82A}">
                    <a16:rowId xmlns:a16="http://schemas.microsoft.com/office/drawing/2014/main" val="2640216158"/>
                  </a:ext>
                </a:extLst>
              </a:tr>
              <a:tr h="0">
                <a:tc>
                  <a:txBody>
                    <a:bodyPr/>
                    <a:lstStyle/>
                    <a:p>
                      <a:pPr algn="l" hangingPunct="0"/>
                      <a:r>
                        <a:rPr lang="de-DE" sz="1400" dirty="0">
                          <a:effectLst/>
                          <a:latin typeface="Arial" panose="020B0604020202020204" pitchFamily="34" charset="0"/>
                          <a:ea typeface="Times New Roman" panose="02020603050405020304" pitchFamily="18" charset="0"/>
                          <a:cs typeface="Arial" panose="020B0604020202020204" pitchFamily="34" charset="0"/>
                        </a:rPr>
                        <a:t>Handwerks- und Gewerbebetriebe, die zur Schadenbewältigung bzw. zum Wiederaufbau beitragen können, z. B. </a:t>
                      </a:r>
                      <a:r>
                        <a:rPr lang="de-DE" sz="1400" dirty="0" err="1">
                          <a:effectLst/>
                          <a:latin typeface="Arial" panose="020B0604020202020204" pitchFamily="34" charset="0"/>
                          <a:ea typeface="Times New Roman" panose="02020603050405020304" pitchFamily="18" charset="0"/>
                          <a:cs typeface="Arial" panose="020B0604020202020204" pitchFamily="34" charset="0"/>
                        </a:rPr>
                        <a:t>Tiefbaunternehmen</a:t>
                      </a: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0" marT="36000" marB="36000"/>
                </a:tc>
                <a:extLst>
                  <a:ext uri="{0D108BD9-81ED-4DB2-BD59-A6C34878D82A}">
                    <a16:rowId xmlns:a16="http://schemas.microsoft.com/office/drawing/2014/main" val="3459664436"/>
                  </a:ext>
                </a:extLst>
              </a:tr>
              <a:tr h="0">
                <a:tc>
                  <a:txBody>
                    <a:bodyPr/>
                    <a:lstStyle/>
                    <a:p>
                      <a:pPr algn="l" hangingPunct="0"/>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0" marT="36000" marB="36000"/>
                </a:tc>
                <a:extLst>
                  <a:ext uri="{0D108BD9-81ED-4DB2-BD59-A6C34878D82A}">
                    <a16:rowId xmlns:a16="http://schemas.microsoft.com/office/drawing/2014/main" val="3465537654"/>
                  </a:ext>
                </a:extLst>
              </a:tr>
              <a:tr h="0">
                <a:tc>
                  <a:txBody>
                    <a:bodyPr/>
                    <a:lstStyle/>
                    <a:p>
                      <a:pPr algn="l" hangingPunct="0"/>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0" marT="36000" marB="36000"/>
                </a:tc>
                <a:extLst>
                  <a:ext uri="{0D108BD9-81ED-4DB2-BD59-A6C34878D82A}">
                    <a16:rowId xmlns:a16="http://schemas.microsoft.com/office/drawing/2014/main" val="2200794092"/>
                  </a:ext>
                </a:extLst>
              </a:tr>
            </a:tbl>
          </a:graphicData>
        </a:graphic>
      </p:graphicFrame>
      <p:graphicFrame>
        <p:nvGraphicFramePr>
          <p:cNvPr id="7" name="Tabelle 30">
            <a:extLst>
              <a:ext uri="{FF2B5EF4-FFF2-40B4-BE49-F238E27FC236}">
                <a16:creationId xmlns:a16="http://schemas.microsoft.com/office/drawing/2014/main" id="{312DCCBC-0D8D-940F-4AF4-210AF91E2152}"/>
              </a:ext>
            </a:extLst>
          </p:cNvPr>
          <p:cNvGraphicFramePr>
            <a:graphicFrameLocks noGrp="1"/>
          </p:cNvGraphicFramePr>
          <p:nvPr>
            <p:extLst>
              <p:ext uri="{D42A27DB-BD31-4B8C-83A1-F6EECF244321}">
                <p14:modId xmlns:p14="http://schemas.microsoft.com/office/powerpoint/2010/main" val="2687463085"/>
              </p:ext>
            </p:extLst>
          </p:nvPr>
        </p:nvGraphicFramePr>
        <p:xfrm>
          <a:off x="501086" y="1546038"/>
          <a:ext cx="6840538" cy="1349280"/>
        </p:xfrm>
        <a:graphic>
          <a:graphicData uri="http://schemas.openxmlformats.org/drawingml/2006/table">
            <a:tbl>
              <a:tblPr firstRow="1" bandRow="1">
                <a:tableStyleId>{5940675A-B579-460E-94D1-54222C63F5DA}</a:tableStyleId>
              </a:tblPr>
              <a:tblGrid>
                <a:gridCol w="6840538">
                  <a:extLst>
                    <a:ext uri="{9D8B030D-6E8A-4147-A177-3AD203B41FA5}">
                      <a16:colId xmlns:a16="http://schemas.microsoft.com/office/drawing/2014/main" val="3278481393"/>
                    </a:ext>
                  </a:extLst>
                </a:gridCol>
              </a:tblGrid>
              <a:tr h="0">
                <a:tc>
                  <a:txBody>
                    <a:bodyPr/>
                    <a:lstStyle/>
                    <a:p>
                      <a:pPr marL="0" algn="l"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Szenarien</a:t>
                      </a:r>
                    </a:p>
                  </a:txBody>
                  <a:tcPr marL="72000" marT="36000" marB="72000" anchor="ctr">
                    <a:solidFill>
                      <a:srgbClr val="E7E6E6"/>
                    </a:solidFill>
                  </a:tcPr>
                </a:tc>
                <a:extLst>
                  <a:ext uri="{0D108BD9-81ED-4DB2-BD59-A6C34878D82A}">
                    <a16:rowId xmlns:a16="http://schemas.microsoft.com/office/drawing/2014/main" val="644805129"/>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cs typeface="Arial" panose="020B0604020202020204" pitchFamily="34" charset="0"/>
                        </a:rPr>
                        <a:t>Wo können Überflutungen zu einer Beeinträchtigung wirtschaftlicher Tätigkeiten führen, die sich auf die Allgemeinheit auswirken können und im allgemeinen öffentlichen Interesse vermieden / begrenzt oder schnell behoben werden sollten</a:t>
                      </a:r>
                    </a:p>
                  </a:txBody>
                  <a:tcPr marL="72000" marT="36000" marB="36000"/>
                </a:tc>
                <a:extLst>
                  <a:ext uri="{0D108BD9-81ED-4DB2-BD59-A6C34878D82A}">
                    <a16:rowId xmlns:a16="http://schemas.microsoft.com/office/drawing/2014/main" val="3056042189"/>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endParaRPr lang="de-DE" sz="1400" dirty="0">
                        <a:effectLst/>
                        <a:latin typeface="Arial" panose="020B0604020202020204" pitchFamily="34" charset="0"/>
                        <a:cs typeface="Arial" panose="020B0604020202020204" pitchFamily="34" charset="0"/>
                      </a:endParaRPr>
                    </a:p>
                  </a:txBody>
                  <a:tcPr marL="72000" marT="36000" marB="36000"/>
                </a:tc>
                <a:extLst>
                  <a:ext uri="{0D108BD9-81ED-4DB2-BD59-A6C34878D82A}">
                    <a16:rowId xmlns:a16="http://schemas.microsoft.com/office/drawing/2014/main" val="3178265057"/>
                  </a:ext>
                </a:extLst>
              </a:tr>
            </a:tbl>
          </a:graphicData>
        </a:graphic>
      </p:graphicFrame>
      <p:graphicFrame>
        <p:nvGraphicFramePr>
          <p:cNvPr id="9" name="Tabelle 30">
            <a:extLst>
              <a:ext uri="{FF2B5EF4-FFF2-40B4-BE49-F238E27FC236}">
                <a16:creationId xmlns:a16="http://schemas.microsoft.com/office/drawing/2014/main" id="{CC0A727E-2926-6EF3-9B5D-33493B0C4207}"/>
              </a:ext>
            </a:extLst>
          </p:cNvPr>
          <p:cNvGraphicFramePr>
            <a:graphicFrameLocks noGrp="1"/>
          </p:cNvGraphicFramePr>
          <p:nvPr>
            <p:extLst>
              <p:ext uri="{D42A27DB-BD31-4B8C-83A1-F6EECF244321}">
                <p14:modId xmlns:p14="http://schemas.microsoft.com/office/powerpoint/2010/main" val="1679995763"/>
              </p:ext>
            </p:extLst>
          </p:nvPr>
        </p:nvGraphicFramePr>
        <p:xfrm>
          <a:off x="502162" y="6144192"/>
          <a:ext cx="6887119" cy="1778640"/>
        </p:xfrm>
        <a:graphic>
          <a:graphicData uri="http://schemas.openxmlformats.org/drawingml/2006/table">
            <a:tbl>
              <a:tblPr firstRow="1" bandRow="1">
                <a:tableStyleId>{5940675A-B579-460E-94D1-54222C63F5DA}</a:tableStyleId>
              </a:tblPr>
              <a:tblGrid>
                <a:gridCol w="6887119">
                  <a:extLst>
                    <a:ext uri="{9D8B030D-6E8A-4147-A177-3AD203B41FA5}">
                      <a16:colId xmlns:a16="http://schemas.microsoft.com/office/drawing/2014/main" val="3278481393"/>
                    </a:ext>
                  </a:extLst>
                </a:gridCol>
              </a:tblGrid>
              <a:tr h="0">
                <a:tc>
                  <a:txBody>
                    <a:bodyPr/>
                    <a:lstStyle/>
                    <a:p>
                      <a:pPr marL="0" algn="l"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Mögliche Maßnahmen </a:t>
                      </a:r>
                    </a:p>
                  </a:txBody>
                  <a:tcPr marL="72000" marT="36000" marB="72000" anchor="ctr">
                    <a:solidFill>
                      <a:srgbClr val="E7E6E6"/>
                    </a:solidFill>
                  </a:tcPr>
                </a:tc>
                <a:extLst>
                  <a:ext uri="{0D108BD9-81ED-4DB2-BD59-A6C34878D82A}">
                    <a16:rowId xmlns:a16="http://schemas.microsoft.com/office/drawing/2014/main" val="644805129"/>
                  </a:ext>
                </a:extLst>
              </a:tr>
              <a:tr h="0">
                <a:tc>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400" kern="1200" dirty="0">
                          <a:solidFill>
                            <a:schemeClr val="tx1"/>
                          </a:solidFill>
                          <a:effectLst/>
                          <a:latin typeface="Arial" panose="020B0604020202020204" pitchFamily="34" charset="0"/>
                          <a:ea typeface="+mn-ea"/>
                          <a:cs typeface="Arial" panose="020B0604020202020204" pitchFamily="34" charset="0"/>
                        </a:rPr>
                        <a:t>Betreiberseitige Maßnahmen </a:t>
                      </a:r>
                    </a:p>
                  </a:txBody>
                  <a:tcPr marL="72000" marT="36000" marB="36000"/>
                </a:tc>
                <a:extLst>
                  <a:ext uri="{0D108BD9-81ED-4DB2-BD59-A6C34878D82A}">
                    <a16:rowId xmlns:a16="http://schemas.microsoft.com/office/drawing/2014/main" val="3234692776"/>
                  </a:ext>
                </a:extLst>
              </a:tr>
              <a:tr h="0">
                <a:tc>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400" kern="1200" dirty="0">
                          <a:solidFill>
                            <a:schemeClr val="tx1"/>
                          </a:solidFill>
                          <a:effectLst/>
                          <a:latin typeface="Arial" panose="020B0604020202020204" pitchFamily="34" charset="0"/>
                          <a:ea typeface="+mn-ea"/>
                          <a:cs typeface="Arial" panose="020B0604020202020204" pitchFamily="34" charset="0"/>
                        </a:rPr>
                        <a:t>Schutz mittels Sandsäcken, Schlauchdeichen etc. </a:t>
                      </a:r>
                    </a:p>
                  </a:txBody>
                  <a:tcPr marL="72000" marT="36000" marB="36000"/>
                </a:tc>
                <a:extLst>
                  <a:ext uri="{0D108BD9-81ED-4DB2-BD59-A6C34878D82A}">
                    <a16:rowId xmlns:a16="http://schemas.microsoft.com/office/drawing/2014/main" val="241385791"/>
                  </a:ext>
                </a:extLst>
              </a:tr>
              <a:tr h="0">
                <a:tc>
                  <a:txBody>
                    <a:bodyPr/>
                    <a:lstStyle/>
                    <a:p>
                      <a:pPr marL="0" lvl="2" algn="l" defTabSz="755934" rtl="0" eaLnBrk="1" latinLnBrk="0" hangingPunct="1">
                        <a:lnSpc>
                          <a:spcPct val="100000"/>
                        </a:lnSpc>
                        <a:buFont typeface="Wingdings" panose="05000000000000000000" pitchFamily="2" charset="2"/>
                        <a:buNone/>
                      </a:pPr>
                      <a:r>
                        <a:rPr lang="de-DE" sz="1400" kern="1200" dirty="0">
                          <a:solidFill>
                            <a:schemeClr val="tx1"/>
                          </a:solidFill>
                          <a:effectLst/>
                          <a:latin typeface="Arial" panose="020B0604020202020204" pitchFamily="34" charset="0"/>
                          <a:ea typeface="+mn-ea"/>
                          <a:cs typeface="Arial" panose="020B0604020202020204" pitchFamily="34" charset="0"/>
                        </a:rPr>
                        <a:t>Frühzeitige Information sicherstellen (Eigenvorsorge der Betreiber!!)</a:t>
                      </a:r>
                    </a:p>
                  </a:txBody>
                  <a:tcPr marL="72000" marT="36000" marB="36000"/>
                </a:tc>
                <a:extLst>
                  <a:ext uri="{0D108BD9-81ED-4DB2-BD59-A6C34878D82A}">
                    <a16:rowId xmlns:a16="http://schemas.microsoft.com/office/drawing/2014/main" val="3459664436"/>
                  </a:ext>
                </a:extLst>
              </a:tr>
              <a:tr h="0">
                <a:tc>
                  <a:txBody>
                    <a:bodyPr/>
                    <a:lstStyle/>
                    <a:p>
                      <a:pPr algn="l" hangingPunct="0">
                        <a:lnSpc>
                          <a:spcPct val="100000"/>
                        </a:lnSpc>
                      </a:pPr>
                      <a:r>
                        <a:rPr lang="de-DE" sz="1400" dirty="0">
                          <a:effectLst/>
                          <a:latin typeface="Arial" panose="020B0604020202020204" pitchFamily="34" charset="0"/>
                          <a:cs typeface="Arial" panose="020B0604020202020204" pitchFamily="34" charset="0"/>
                        </a:rPr>
                        <a:t>Einsatzplanung für aktive Unterstützung z. B. durch die Feuerwehr </a:t>
                      </a:r>
                    </a:p>
                  </a:txBody>
                  <a:tcPr marL="72000" marT="36000" marB="36000"/>
                </a:tc>
                <a:extLst>
                  <a:ext uri="{0D108BD9-81ED-4DB2-BD59-A6C34878D82A}">
                    <a16:rowId xmlns:a16="http://schemas.microsoft.com/office/drawing/2014/main" val="3565640053"/>
                  </a:ext>
                </a:extLst>
              </a:tr>
              <a:tr h="0">
                <a:tc>
                  <a:txBody>
                    <a:bodyPr/>
                    <a:lstStyle/>
                    <a:p>
                      <a:pPr algn="l" hangingPunct="0">
                        <a:lnSpc>
                          <a:spcPct val="100000"/>
                        </a:lnSpc>
                      </a:pPr>
                      <a:r>
                        <a:rPr lang="de-DE" sz="1400" dirty="0">
                          <a:effectLst/>
                          <a:latin typeface="Arial" panose="020B0604020202020204" pitchFamily="34" charset="0"/>
                          <a:cs typeface="Arial" panose="020B0604020202020204" pitchFamily="34" charset="0"/>
                        </a:rPr>
                        <a:t>Schnelle Wiederherstellung der Verkehrswege </a:t>
                      </a:r>
                    </a:p>
                  </a:txBody>
                  <a:tcPr marL="72000" marT="36000" marB="36000"/>
                </a:tc>
                <a:extLst>
                  <a:ext uri="{0D108BD9-81ED-4DB2-BD59-A6C34878D82A}">
                    <a16:rowId xmlns:a16="http://schemas.microsoft.com/office/drawing/2014/main" val="3148433187"/>
                  </a:ext>
                </a:extLst>
              </a:tr>
            </a:tbl>
          </a:graphicData>
        </a:graphic>
      </p:graphicFrame>
      <p:sp>
        <p:nvSpPr>
          <p:cNvPr id="10" name="Rechteck 9">
            <a:hlinkClick r:id="rId2" action="ppaction://hlinksldjump"/>
            <a:extLst>
              <a:ext uri="{FF2B5EF4-FFF2-40B4-BE49-F238E27FC236}">
                <a16:creationId xmlns:a16="http://schemas.microsoft.com/office/drawing/2014/main" id="{025A4AF7-4041-CB1A-E506-9B552A581656}"/>
              </a:ext>
            </a:extLst>
          </p:cNvPr>
          <p:cNvSpPr/>
          <p:nvPr/>
        </p:nvSpPr>
        <p:spPr>
          <a:xfrm rot="16200000">
            <a:off x="-679169" y="9182836"/>
            <a:ext cx="1896006" cy="252000"/>
          </a:xfrm>
          <a:prstGeom prst="rect">
            <a:avLst/>
          </a:prstGeom>
          <a:solidFill>
            <a:srgbClr val="00FFFF"/>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Übersicht Risiken</a:t>
            </a:r>
          </a:p>
        </p:txBody>
      </p:sp>
      <p:sp>
        <p:nvSpPr>
          <p:cNvPr id="12" name="Rechteck 11">
            <a:hlinkClick r:id="rId3" action="ppaction://hlinksldjump"/>
            <a:extLst>
              <a:ext uri="{FF2B5EF4-FFF2-40B4-BE49-F238E27FC236}">
                <a16:creationId xmlns:a16="http://schemas.microsoft.com/office/drawing/2014/main" id="{292BC283-A17F-B5F7-1694-2CA56033BBE1}"/>
              </a:ext>
            </a:extLst>
          </p:cNvPr>
          <p:cNvSpPr/>
          <p:nvPr/>
        </p:nvSpPr>
        <p:spPr>
          <a:xfrm>
            <a:off x="502162" y="9574961"/>
            <a:ext cx="6839463" cy="459466"/>
          </a:xfrm>
          <a:prstGeom prst="rect">
            <a:avLst/>
          </a:prstGeom>
          <a:solidFill>
            <a:srgbClr val="00FF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1600" b="1" dirty="0">
                <a:solidFill>
                  <a:schemeClr val="tx1"/>
                </a:solidFill>
              </a:rPr>
              <a:t>Maßnahmenplanung Plan MA O</a:t>
            </a:r>
          </a:p>
        </p:txBody>
      </p:sp>
    </p:spTree>
    <p:extLst>
      <p:ext uri="{BB962C8B-B14F-4D97-AF65-F5344CB8AC3E}">
        <p14:creationId xmlns:p14="http://schemas.microsoft.com/office/powerpoint/2010/main" val="3529957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B1A05-0369-CA2F-79B5-002FCCC79E59}"/>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ACFC9F15-A14B-284C-0CF7-9BA3BC48A0DD}"/>
              </a:ext>
            </a:extLst>
          </p:cNvPr>
          <p:cNvSpPr>
            <a:spLocks noGrp="1"/>
          </p:cNvSpPr>
          <p:nvPr>
            <p:ph type="body" sz="quarter" idx="21"/>
          </p:nvPr>
        </p:nvSpPr>
        <p:spPr/>
        <p:txBody>
          <a:bodyPr/>
          <a:lstStyle/>
          <a:p>
            <a:r>
              <a:rPr lang="de-DE" dirty="0"/>
              <a:t>Wirtschaftliche Tätigkeiten</a:t>
            </a:r>
          </a:p>
        </p:txBody>
      </p:sp>
      <p:sp>
        <p:nvSpPr>
          <p:cNvPr id="3" name="Textplatzhalter 2">
            <a:extLst>
              <a:ext uri="{FF2B5EF4-FFF2-40B4-BE49-F238E27FC236}">
                <a16:creationId xmlns:a16="http://schemas.microsoft.com/office/drawing/2014/main" id="{3E10DB89-AD0F-5DCB-7929-A876541CA812}"/>
              </a:ext>
            </a:extLst>
          </p:cNvPr>
          <p:cNvSpPr>
            <a:spLocks noGrp="1"/>
          </p:cNvSpPr>
          <p:nvPr>
            <p:ph type="body" sz="quarter" idx="26"/>
          </p:nvPr>
        </p:nvSpPr>
        <p:spPr/>
        <p:txBody>
          <a:bodyPr/>
          <a:lstStyle/>
          <a:p>
            <a:r>
              <a:rPr lang="de-DE" dirty="0"/>
              <a:t>Risikoanalyse</a:t>
            </a:r>
          </a:p>
        </p:txBody>
      </p:sp>
      <p:sp>
        <p:nvSpPr>
          <p:cNvPr id="4" name="Titel 3">
            <a:extLst>
              <a:ext uri="{FF2B5EF4-FFF2-40B4-BE49-F238E27FC236}">
                <a16:creationId xmlns:a16="http://schemas.microsoft.com/office/drawing/2014/main" id="{F589C5A1-DD0C-8271-75A0-7C7845C8F2C7}"/>
              </a:ext>
            </a:extLst>
          </p:cNvPr>
          <p:cNvSpPr>
            <a:spLocks noGrp="1"/>
          </p:cNvSpPr>
          <p:nvPr>
            <p:ph type="title"/>
          </p:nvPr>
        </p:nvSpPr>
        <p:spPr/>
        <p:txBody>
          <a:bodyPr/>
          <a:lstStyle/>
          <a:p>
            <a:r>
              <a:rPr lang="de-DE" dirty="0"/>
              <a:t>RA 11</a:t>
            </a:r>
          </a:p>
        </p:txBody>
      </p:sp>
      <p:sp>
        <p:nvSpPr>
          <p:cNvPr id="5" name="Textplatzhalter 4">
            <a:extLst>
              <a:ext uri="{FF2B5EF4-FFF2-40B4-BE49-F238E27FC236}">
                <a16:creationId xmlns:a16="http://schemas.microsoft.com/office/drawing/2014/main" id="{1C17316A-F389-BC46-BF28-B735FC0E5802}"/>
              </a:ext>
            </a:extLst>
          </p:cNvPr>
          <p:cNvSpPr>
            <a:spLocks noGrp="1"/>
          </p:cNvSpPr>
          <p:nvPr>
            <p:ph type="body" sz="quarter" idx="32"/>
          </p:nvPr>
        </p:nvSpPr>
        <p:spPr/>
        <p:txBody>
          <a:bodyPr/>
          <a:lstStyle/>
          <a:p>
            <a:endParaRPr lang="de-DE"/>
          </a:p>
        </p:txBody>
      </p:sp>
      <p:sp>
        <p:nvSpPr>
          <p:cNvPr id="6" name="Datumsplatzhalter 5">
            <a:extLst>
              <a:ext uri="{FF2B5EF4-FFF2-40B4-BE49-F238E27FC236}">
                <a16:creationId xmlns:a16="http://schemas.microsoft.com/office/drawing/2014/main" id="{78040ADF-B270-302C-6603-6B436D43EF71}"/>
              </a:ext>
            </a:extLst>
          </p:cNvPr>
          <p:cNvSpPr>
            <a:spLocks noGrp="1"/>
          </p:cNvSpPr>
          <p:nvPr>
            <p:ph type="dt" sz="half" idx="10"/>
          </p:nvPr>
        </p:nvSpPr>
        <p:spPr/>
        <p:txBody>
          <a:bodyPr/>
          <a:lstStyle/>
          <a:p>
            <a:r>
              <a:rPr lang="de-DE"/>
              <a:t>17.11.2023</a:t>
            </a:r>
            <a:endParaRPr lang="de-DE" dirty="0"/>
          </a:p>
        </p:txBody>
      </p:sp>
      <p:graphicFrame>
        <p:nvGraphicFramePr>
          <p:cNvPr id="8" name="Tabelle 30">
            <a:extLst>
              <a:ext uri="{FF2B5EF4-FFF2-40B4-BE49-F238E27FC236}">
                <a16:creationId xmlns:a16="http://schemas.microsoft.com/office/drawing/2014/main" id="{FDF6DF14-D315-8FB2-A87C-8A94BAA85EB9}"/>
              </a:ext>
            </a:extLst>
          </p:cNvPr>
          <p:cNvGraphicFramePr>
            <a:graphicFrameLocks noGrp="1"/>
          </p:cNvGraphicFramePr>
          <p:nvPr/>
        </p:nvGraphicFramePr>
        <p:xfrm>
          <a:off x="502162" y="2965090"/>
          <a:ext cx="6839462" cy="1778640"/>
        </p:xfrm>
        <a:graphic>
          <a:graphicData uri="http://schemas.openxmlformats.org/drawingml/2006/table">
            <a:tbl>
              <a:tblPr firstRow="1" bandRow="1">
                <a:tableStyleId>{5940675A-B579-460E-94D1-54222C63F5DA}</a:tableStyleId>
              </a:tblPr>
              <a:tblGrid>
                <a:gridCol w="6839462">
                  <a:extLst>
                    <a:ext uri="{9D8B030D-6E8A-4147-A177-3AD203B41FA5}">
                      <a16:colId xmlns:a16="http://schemas.microsoft.com/office/drawing/2014/main" val="3278481393"/>
                    </a:ext>
                  </a:extLst>
                </a:gridCol>
              </a:tblGrid>
              <a:tr h="284999">
                <a:tc>
                  <a:txBody>
                    <a:bodyPr/>
                    <a:lstStyle/>
                    <a:p>
                      <a:pPr marL="0" algn="l"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Objekte (Beispiele)</a:t>
                      </a:r>
                    </a:p>
                  </a:txBody>
                  <a:tcPr marL="72000" marT="36000" marB="72000" anchor="ctr">
                    <a:solidFill>
                      <a:srgbClr val="E7E6E6"/>
                    </a:solidFill>
                  </a:tcPr>
                </a:tc>
                <a:extLst>
                  <a:ext uri="{0D108BD9-81ED-4DB2-BD59-A6C34878D82A}">
                    <a16:rowId xmlns:a16="http://schemas.microsoft.com/office/drawing/2014/main" val="644805129"/>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ea typeface="Times New Roman" panose="02020603050405020304" pitchFamily="18" charset="0"/>
                          <a:cs typeface="Arial" panose="020B0604020202020204" pitchFamily="34" charset="0"/>
                        </a:rPr>
                        <a:t>Museen, Kirchen, Archive (Rathaus?)</a:t>
                      </a:r>
                    </a:p>
                  </a:txBody>
                  <a:tcPr marL="72000" marR="0" marT="36000" marB="36000"/>
                </a:tc>
                <a:extLst>
                  <a:ext uri="{0D108BD9-81ED-4DB2-BD59-A6C34878D82A}">
                    <a16:rowId xmlns:a16="http://schemas.microsoft.com/office/drawing/2014/main" val="1627680720"/>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ea typeface="Times New Roman" panose="02020603050405020304" pitchFamily="18" charset="0"/>
                          <a:cs typeface="Arial" panose="020B0604020202020204" pitchFamily="34" charset="0"/>
                        </a:rPr>
                        <a:t>Denkmalgeschützte Gebäude</a:t>
                      </a:r>
                    </a:p>
                  </a:txBody>
                  <a:tcPr marL="72000" marR="0" marT="36000" marB="36000"/>
                </a:tc>
                <a:extLst>
                  <a:ext uri="{0D108BD9-81ED-4DB2-BD59-A6C34878D82A}">
                    <a16:rowId xmlns:a16="http://schemas.microsoft.com/office/drawing/2014/main" val="2640216158"/>
                  </a:ext>
                </a:extLst>
              </a:tr>
              <a:tr h="0">
                <a:tc>
                  <a:txBody>
                    <a:bodyPr/>
                    <a:lstStyle/>
                    <a:p>
                      <a:pPr algn="l" hangingPunct="0"/>
                      <a:r>
                        <a:rPr lang="de-DE" sz="1400" dirty="0">
                          <a:effectLst/>
                          <a:latin typeface="Arial" panose="020B0604020202020204" pitchFamily="34" charset="0"/>
                          <a:ea typeface="Times New Roman" panose="02020603050405020304" pitchFamily="18" charset="0"/>
                          <a:cs typeface="Arial" panose="020B0604020202020204" pitchFamily="34" charset="0"/>
                        </a:rPr>
                        <a:t>Naturdenkmäler </a:t>
                      </a:r>
                    </a:p>
                  </a:txBody>
                  <a:tcPr marL="72000" marR="0" marT="36000" marB="36000"/>
                </a:tc>
                <a:extLst>
                  <a:ext uri="{0D108BD9-81ED-4DB2-BD59-A6C34878D82A}">
                    <a16:rowId xmlns:a16="http://schemas.microsoft.com/office/drawing/2014/main" val="3459664436"/>
                  </a:ext>
                </a:extLst>
              </a:tr>
              <a:tr h="0">
                <a:tc>
                  <a:txBody>
                    <a:bodyPr/>
                    <a:lstStyle/>
                    <a:p>
                      <a:pPr algn="l" hangingPunct="0"/>
                      <a:r>
                        <a:rPr lang="de-DE" sz="1400" dirty="0">
                          <a:effectLst/>
                          <a:latin typeface="Arial" panose="020B0604020202020204" pitchFamily="34" charset="0"/>
                          <a:ea typeface="Times New Roman" panose="02020603050405020304" pitchFamily="18" charset="0"/>
                          <a:cs typeface="Arial" panose="020B0604020202020204" pitchFamily="34" charset="0"/>
                        </a:rPr>
                        <a:t>Kulturdenkmäler</a:t>
                      </a:r>
                    </a:p>
                  </a:txBody>
                  <a:tcPr marL="72000" marR="0" marT="36000" marB="36000"/>
                </a:tc>
                <a:extLst>
                  <a:ext uri="{0D108BD9-81ED-4DB2-BD59-A6C34878D82A}">
                    <a16:rowId xmlns:a16="http://schemas.microsoft.com/office/drawing/2014/main" val="3465537654"/>
                  </a:ext>
                </a:extLst>
              </a:tr>
              <a:tr h="0">
                <a:tc>
                  <a:txBody>
                    <a:bodyPr/>
                    <a:lstStyle/>
                    <a:p>
                      <a:pPr algn="l" hangingPunct="0"/>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0" marT="36000" marB="36000"/>
                </a:tc>
                <a:extLst>
                  <a:ext uri="{0D108BD9-81ED-4DB2-BD59-A6C34878D82A}">
                    <a16:rowId xmlns:a16="http://schemas.microsoft.com/office/drawing/2014/main" val="2200794092"/>
                  </a:ext>
                </a:extLst>
              </a:tr>
            </a:tbl>
          </a:graphicData>
        </a:graphic>
      </p:graphicFrame>
      <p:sp>
        <p:nvSpPr>
          <p:cNvPr id="11" name="Rechteck 10">
            <a:hlinkClick r:id="rId2" action="ppaction://hlinksldjump"/>
            <a:extLst>
              <a:ext uri="{FF2B5EF4-FFF2-40B4-BE49-F238E27FC236}">
                <a16:creationId xmlns:a16="http://schemas.microsoft.com/office/drawing/2014/main" id="{ADEBE86B-32EF-F15D-3A8C-811FFE5FB451}"/>
              </a:ext>
            </a:extLst>
          </p:cNvPr>
          <p:cNvSpPr/>
          <p:nvPr/>
        </p:nvSpPr>
        <p:spPr>
          <a:xfrm>
            <a:off x="502162" y="9574961"/>
            <a:ext cx="6839463" cy="459466"/>
          </a:xfrm>
          <a:prstGeom prst="rect">
            <a:avLst/>
          </a:prstGeom>
          <a:solidFill>
            <a:srgbClr val="00FF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1600" b="1" dirty="0">
                <a:solidFill>
                  <a:schemeClr val="tx1"/>
                </a:solidFill>
              </a:rPr>
              <a:t>Maßnahmenplanung Plan MA O</a:t>
            </a:r>
          </a:p>
        </p:txBody>
      </p:sp>
      <p:graphicFrame>
        <p:nvGraphicFramePr>
          <p:cNvPr id="7" name="Tabelle 30">
            <a:extLst>
              <a:ext uri="{FF2B5EF4-FFF2-40B4-BE49-F238E27FC236}">
                <a16:creationId xmlns:a16="http://schemas.microsoft.com/office/drawing/2014/main" id="{1E235D47-06C4-A0B2-9899-B3BDE34047BF}"/>
              </a:ext>
            </a:extLst>
          </p:cNvPr>
          <p:cNvGraphicFramePr>
            <a:graphicFrameLocks noGrp="1"/>
          </p:cNvGraphicFramePr>
          <p:nvPr/>
        </p:nvGraphicFramePr>
        <p:xfrm>
          <a:off x="501086" y="1546038"/>
          <a:ext cx="6840538" cy="922560"/>
        </p:xfrm>
        <a:graphic>
          <a:graphicData uri="http://schemas.openxmlformats.org/drawingml/2006/table">
            <a:tbl>
              <a:tblPr firstRow="1" bandRow="1">
                <a:tableStyleId>{5940675A-B579-460E-94D1-54222C63F5DA}</a:tableStyleId>
              </a:tblPr>
              <a:tblGrid>
                <a:gridCol w="6840538">
                  <a:extLst>
                    <a:ext uri="{9D8B030D-6E8A-4147-A177-3AD203B41FA5}">
                      <a16:colId xmlns:a16="http://schemas.microsoft.com/office/drawing/2014/main" val="3278481393"/>
                    </a:ext>
                  </a:extLst>
                </a:gridCol>
              </a:tblGrid>
              <a:tr h="0">
                <a:tc>
                  <a:txBody>
                    <a:bodyPr/>
                    <a:lstStyle/>
                    <a:p>
                      <a:pPr marL="0" algn="l"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Szenarien</a:t>
                      </a:r>
                    </a:p>
                  </a:txBody>
                  <a:tcPr marL="72000" marT="36000" marB="72000" anchor="ctr">
                    <a:solidFill>
                      <a:srgbClr val="E7E6E6"/>
                    </a:solidFill>
                  </a:tcPr>
                </a:tc>
                <a:extLst>
                  <a:ext uri="{0D108BD9-81ED-4DB2-BD59-A6C34878D82A}">
                    <a16:rowId xmlns:a16="http://schemas.microsoft.com/office/drawing/2014/main" val="644805129"/>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400" dirty="0">
                          <a:effectLst/>
                          <a:latin typeface="Arial" panose="020B0604020202020204" pitchFamily="34" charset="0"/>
                          <a:cs typeface="Arial" panose="020B0604020202020204" pitchFamily="34" charset="0"/>
                        </a:rPr>
                        <a:t>Wo können Überflutungen zum Verlust besonderer werte führen?</a:t>
                      </a:r>
                    </a:p>
                  </a:txBody>
                  <a:tcPr marL="72000" marT="36000" marB="36000"/>
                </a:tc>
                <a:extLst>
                  <a:ext uri="{0D108BD9-81ED-4DB2-BD59-A6C34878D82A}">
                    <a16:rowId xmlns:a16="http://schemas.microsoft.com/office/drawing/2014/main" val="3056042189"/>
                  </a:ext>
                </a:extLst>
              </a:tr>
              <a:tr h="0">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endParaRPr lang="de-DE" sz="1400" dirty="0">
                        <a:effectLst/>
                        <a:latin typeface="Arial" panose="020B0604020202020204" pitchFamily="34" charset="0"/>
                        <a:cs typeface="Arial" panose="020B0604020202020204" pitchFamily="34" charset="0"/>
                      </a:endParaRPr>
                    </a:p>
                  </a:txBody>
                  <a:tcPr marL="72000" marT="36000" marB="36000"/>
                </a:tc>
                <a:extLst>
                  <a:ext uri="{0D108BD9-81ED-4DB2-BD59-A6C34878D82A}">
                    <a16:rowId xmlns:a16="http://schemas.microsoft.com/office/drawing/2014/main" val="3178265057"/>
                  </a:ext>
                </a:extLst>
              </a:tr>
            </a:tbl>
          </a:graphicData>
        </a:graphic>
      </p:graphicFrame>
      <p:graphicFrame>
        <p:nvGraphicFramePr>
          <p:cNvPr id="9" name="Tabelle 30">
            <a:extLst>
              <a:ext uri="{FF2B5EF4-FFF2-40B4-BE49-F238E27FC236}">
                <a16:creationId xmlns:a16="http://schemas.microsoft.com/office/drawing/2014/main" id="{5A34B745-E78A-6B2D-A020-144F5A094112}"/>
              </a:ext>
            </a:extLst>
          </p:cNvPr>
          <p:cNvGraphicFramePr>
            <a:graphicFrameLocks noGrp="1"/>
          </p:cNvGraphicFramePr>
          <p:nvPr/>
        </p:nvGraphicFramePr>
        <p:xfrm>
          <a:off x="502162" y="6144192"/>
          <a:ext cx="6887119" cy="2064000"/>
        </p:xfrm>
        <a:graphic>
          <a:graphicData uri="http://schemas.openxmlformats.org/drawingml/2006/table">
            <a:tbl>
              <a:tblPr firstRow="1" bandRow="1">
                <a:tableStyleId>{5940675A-B579-460E-94D1-54222C63F5DA}</a:tableStyleId>
              </a:tblPr>
              <a:tblGrid>
                <a:gridCol w="6887119">
                  <a:extLst>
                    <a:ext uri="{9D8B030D-6E8A-4147-A177-3AD203B41FA5}">
                      <a16:colId xmlns:a16="http://schemas.microsoft.com/office/drawing/2014/main" val="3278481393"/>
                    </a:ext>
                  </a:extLst>
                </a:gridCol>
              </a:tblGrid>
              <a:tr h="0">
                <a:tc>
                  <a:txBody>
                    <a:bodyPr/>
                    <a:lstStyle/>
                    <a:p>
                      <a:pPr marL="0" algn="l"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Mögliche Maßnahmen </a:t>
                      </a:r>
                    </a:p>
                  </a:txBody>
                  <a:tcPr marL="72000" marT="36000" marB="72000" anchor="ctr">
                    <a:solidFill>
                      <a:srgbClr val="E7E6E6"/>
                    </a:solidFill>
                  </a:tcPr>
                </a:tc>
                <a:extLst>
                  <a:ext uri="{0D108BD9-81ED-4DB2-BD59-A6C34878D82A}">
                    <a16:rowId xmlns:a16="http://schemas.microsoft.com/office/drawing/2014/main" val="644805129"/>
                  </a:ext>
                </a:extLst>
              </a:tr>
              <a:tr h="0">
                <a:tc>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400" kern="1200" dirty="0">
                          <a:solidFill>
                            <a:schemeClr val="tx1"/>
                          </a:solidFill>
                          <a:effectLst/>
                          <a:latin typeface="Arial" panose="020B0604020202020204" pitchFamily="34" charset="0"/>
                          <a:ea typeface="+mn-ea"/>
                          <a:cs typeface="Arial" panose="020B0604020202020204" pitchFamily="34" charset="0"/>
                        </a:rPr>
                        <a:t>Betreiberseitige Maßnahmen </a:t>
                      </a:r>
                    </a:p>
                  </a:txBody>
                  <a:tcPr marL="72000" marT="36000" marB="36000"/>
                </a:tc>
                <a:extLst>
                  <a:ext uri="{0D108BD9-81ED-4DB2-BD59-A6C34878D82A}">
                    <a16:rowId xmlns:a16="http://schemas.microsoft.com/office/drawing/2014/main" val="3234692776"/>
                  </a:ext>
                </a:extLst>
              </a:tr>
              <a:tr h="0">
                <a:tc>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400" kern="1200" dirty="0">
                          <a:solidFill>
                            <a:schemeClr val="tx1"/>
                          </a:solidFill>
                          <a:effectLst/>
                          <a:latin typeface="Arial" panose="020B0604020202020204" pitchFamily="34" charset="0"/>
                          <a:ea typeface="+mn-ea"/>
                          <a:cs typeface="Arial" panose="020B0604020202020204" pitchFamily="34" charset="0"/>
                        </a:rPr>
                        <a:t>Schutz mittels Sandsäcken, Schlauchdeichen etc. </a:t>
                      </a:r>
                    </a:p>
                  </a:txBody>
                  <a:tcPr marL="72000" marT="36000" marB="36000"/>
                </a:tc>
                <a:extLst>
                  <a:ext uri="{0D108BD9-81ED-4DB2-BD59-A6C34878D82A}">
                    <a16:rowId xmlns:a16="http://schemas.microsoft.com/office/drawing/2014/main" val="241385791"/>
                  </a:ext>
                </a:extLst>
              </a:tr>
              <a:tr h="0">
                <a:tc>
                  <a:txBody>
                    <a:bodyPr/>
                    <a:lstStyle/>
                    <a:p>
                      <a:pPr marL="0" lvl="2" algn="l" defTabSz="755934" rtl="0" eaLnBrk="1" latinLnBrk="0" hangingPunct="1">
                        <a:lnSpc>
                          <a:spcPct val="100000"/>
                        </a:lnSpc>
                        <a:buFont typeface="Wingdings" panose="05000000000000000000" pitchFamily="2" charset="2"/>
                        <a:buNone/>
                      </a:pPr>
                      <a:r>
                        <a:rPr lang="de-DE" sz="1400" kern="1200" dirty="0">
                          <a:solidFill>
                            <a:schemeClr val="tx1"/>
                          </a:solidFill>
                          <a:effectLst/>
                          <a:latin typeface="Arial" panose="020B0604020202020204" pitchFamily="34" charset="0"/>
                          <a:ea typeface="+mn-ea"/>
                          <a:cs typeface="Arial" panose="020B0604020202020204" pitchFamily="34" charset="0"/>
                        </a:rPr>
                        <a:t>Frühzeitige Information sicherstellen (Eigenvorsorge der Betreiber!!)</a:t>
                      </a:r>
                    </a:p>
                  </a:txBody>
                  <a:tcPr marL="72000" marT="36000" marB="36000"/>
                </a:tc>
                <a:extLst>
                  <a:ext uri="{0D108BD9-81ED-4DB2-BD59-A6C34878D82A}">
                    <a16:rowId xmlns:a16="http://schemas.microsoft.com/office/drawing/2014/main" val="3459664436"/>
                  </a:ext>
                </a:extLst>
              </a:tr>
              <a:tr h="0">
                <a:tc>
                  <a:txBody>
                    <a:bodyPr/>
                    <a:lstStyle/>
                    <a:p>
                      <a:pPr algn="l">
                        <a:lnSpc>
                          <a:spcPct val="100000"/>
                        </a:lnSpc>
                      </a:pPr>
                      <a:r>
                        <a:rPr lang="de-DE" sz="1400" dirty="0"/>
                        <a:t>Evakuierung von Inventaren, Gegenständen </a:t>
                      </a:r>
                      <a:endParaRPr lang="de-DE" sz="1400" dirty="0">
                        <a:effectLst/>
                        <a:latin typeface="Arial" panose="020B0604020202020204" pitchFamily="34" charset="0"/>
                        <a:cs typeface="Arial" panose="020B0604020202020204" pitchFamily="34" charset="0"/>
                      </a:endParaRPr>
                    </a:p>
                  </a:txBody>
                  <a:tcPr marL="72000" marT="36000" marB="36000"/>
                </a:tc>
                <a:extLst>
                  <a:ext uri="{0D108BD9-81ED-4DB2-BD59-A6C34878D82A}">
                    <a16:rowId xmlns:a16="http://schemas.microsoft.com/office/drawing/2014/main" val="4087284207"/>
                  </a:ext>
                </a:extLst>
              </a:tr>
              <a:tr h="0">
                <a:tc>
                  <a:txBody>
                    <a:bodyPr/>
                    <a:lstStyle/>
                    <a:p>
                      <a:pPr algn="l" hangingPunct="0">
                        <a:lnSpc>
                          <a:spcPct val="100000"/>
                        </a:lnSpc>
                      </a:pPr>
                      <a:r>
                        <a:rPr lang="de-DE" sz="1400" dirty="0">
                          <a:effectLst/>
                          <a:latin typeface="Arial" panose="020B0604020202020204" pitchFamily="34" charset="0"/>
                          <a:cs typeface="Arial" panose="020B0604020202020204" pitchFamily="34" charset="0"/>
                        </a:rPr>
                        <a:t>Einsatzplanung für aktive Unterstützung z. B. durch die Feuerwehr </a:t>
                      </a:r>
                    </a:p>
                  </a:txBody>
                  <a:tcPr marL="72000" marT="36000" marB="36000"/>
                </a:tc>
                <a:extLst>
                  <a:ext uri="{0D108BD9-81ED-4DB2-BD59-A6C34878D82A}">
                    <a16:rowId xmlns:a16="http://schemas.microsoft.com/office/drawing/2014/main" val="3565640053"/>
                  </a:ext>
                </a:extLst>
              </a:tr>
              <a:tr h="0">
                <a:tc>
                  <a:txBody>
                    <a:bodyPr/>
                    <a:lstStyle/>
                    <a:p>
                      <a:pPr algn="l" hangingPunct="0">
                        <a:lnSpc>
                          <a:spcPct val="100000"/>
                        </a:lnSpc>
                      </a:pPr>
                      <a:endParaRPr lang="de-DE" sz="1400" dirty="0">
                        <a:effectLst/>
                        <a:latin typeface="Arial" panose="020B0604020202020204" pitchFamily="34" charset="0"/>
                        <a:cs typeface="Arial" panose="020B0604020202020204" pitchFamily="34" charset="0"/>
                      </a:endParaRPr>
                    </a:p>
                  </a:txBody>
                  <a:tcPr marL="72000" marT="36000" marB="36000"/>
                </a:tc>
                <a:extLst>
                  <a:ext uri="{0D108BD9-81ED-4DB2-BD59-A6C34878D82A}">
                    <a16:rowId xmlns:a16="http://schemas.microsoft.com/office/drawing/2014/main" val="3148433187"/>
                  </a:ext>
                </a:extLst>
              </a:tr>
            </a:tbl>
          </a:graphicData>
        </a:graphic>
      </p:graphicFrame>
      <p:sp>
        <p:nvSpPr>
          <p:cNvPr id="10" name="Rechteck 9">
            <a:hlinkClick r:id="rId3" action="ppaction://hlinksldjump"/>
            <a:extLst>
              <a:ext uri="{FF2B5EF4-FFF2-40B4-BE49-F238E27FC236}">
                <a16:creationId xmlns:a16="http://schemas.microsoft.com/office/drawing/2014/main" id="{B444ED36-EAD3-61A4-933F-D0C6BA432E5C}"/>
              </a:ext>
            </a:extLst>
          </p:cNvPr>
          <p:cNvSpPr/>
          <p:nvPr/>
        </p:nvSpPr>
        <p:spPr>
          <a:xfrm rot="16200000">
            <a:off x="-679169" y="9182836"/>
            <a:ext cx="1896006" cy="252000"/>
          </a:xfrm>
          <a:prstGeom prst="rect">
            <a:avLst/>
          </a:prstGeom>
          <a:solidFill>
            <a:srgbClr val="00FFFF"/>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Übersicht Risiken</a:t>
            </a:r>
          </a:p>
        </p:txBody>
      </p:sp>
    </p:spTree>
    <p:extLst>
      <p:ext uri="{BB962C8B-B14F-4D97-AF65-F5344CB8AC3E}">
        <p14:creationId xmlns:p14="http://schemas.microsoft.com/office/powerpoint/2010/main" val="2724494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D6453-DCF2-A07B-A174-2D6CBCC25977}"/>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E8CBD034-A84B-E9CB-39F2-95FA37297E7E}"/>
              </a:ext>
            </a:extLst>
          </p:cNvPr>
          <p:cNvSpPr>
            <a:spLocks noGrp="1"/>
          </p:cNvSpPr>
          <p:nvPr>
            <p:ph type="body" sz="quarter" idx="21"/>
          </p:nvPr>
        </p:nvSpPr>
        <p:spPr/>
        <p:txBody>
          <a:bodyPr/>
          <a:lstStyle/>
          <a:p>
            <a:r>
              <a:rPr lang="de-DE" dirty="0"/>
              <a:t>Übersicht</a:t>
            </a:r>
          </a:p>
        </p:txBody>
      </p:sp>
      <p:sp>
        <p:nvSpPr>
          <p:cNvPr id="9" name="Textplatzhalter 8">
            <a:extLst>
              <a:ext uri="{FF2B5EF4-FFF2-40B4-BE49-F238E27FC236}">
                <a16:creationId xmlns:a16="http://schemas.microsoft.com/office/drawing/2014/main" id="{67100A09-4348-5FB9-DF4C-7EDF546A7684}"/>
              </a:ext>
            </a:extLst>
          </p:cNvPr>
          <p:cNvSpPr>
            <a:spLocks noGrp="1"/>
          </p:cNvSpPr>
          <p:nvPr>
            <p:ph type="body" sz="quarter" idx="26"/>
          </p:nvPr>
        </p:nvSpPr>
        <p:spPr/>
        <p:txBody>
          <a:bodyPr/>
          <a:lstStyle/>
          <a:p>
            <a:r>
              <a:rPr lang="de-DE" dirty="0"/>
              <a:t>Maßnahmenplanung</a:t>
            </a:r>
          </a:p>
        </p:txBody>
      </p:sp>
      <p:sp>
        <p:nvSpPr>
          <p:cNvPr id="7" name="Titel 6">
            <a:extLst>
              <a:ext uri="{FF2B5EF4-FFF2-40B4-BE49-F238E27FC236}">
                <a16:creationId xmlns:a16="http://schemas.microsoft.com/office/drawing/2014/main" id="{5A688232-3D8A-7EFB-C96B-2698B66FD983}"/>
              </a:ext>
            </a:extLst>
          </p:cNvPr>
          <p:cNvSpPr>
            <a:spLocks noGrp="1"/>
          </p:cNvSpPr>
          <p:nvPr>
            <p:ph type="title"/>
          </p:nvPr>
        </p:nvSpPr>
        <p:spPr/>
        <p:txBody>
          <a:bodyPr/>
          <a:lstStyle/>
          <a:p>
            <a:r>
              <a:rPr lang="de-DE" dirty="0"/>
              <a:t>MP 0</a:t>
            </a:r>
          </a:p>
        </p:txBody>
      </p:sp>
      <p:sp>
        <p:nvSpPr>
          <p:cNvPr id="48" name="Textplatzhalter 47">
            <a:extLst>
              <a:ext uri="{FF2B5EF4-FFF2-40B4-BE49-F238E27FC236}">
                <a16:creationId xmlns:a16="http://schemas.microsoft.com/office/drawing/2014/main" id="{05BA1222-F7F5-8BFC-E66E-4261172706FE}"/>
              </a:ext>
            </a:extLst>
          </p:cNvPr>
          <p:cNvSpPr>
            <a:spLocks noGrp="1"/>
          </p:cNvSpPr>
          <p:nvPr>
            <p:ph type="body" sz="quarter" idx="32"/>
          </p:nvPr>
        </p:nvSpPr>
        <p:spPr/>
        <p:txBody>
          <a:bodyPr/>
          <a:lstStyle/>
          <a:p>
            <a:endParaRPr lang="de-DE"/>
          </a:p>
        </p:txBody>
      </p:sp>
      <p:sp>
        <p:nvSpPr>
          <p:cNvPr id="6" name="Datumsplatzhalter 5">
            <a:extLst>
              <a:ext uri="{FF2B5EF4-FFF2-40B4-BE49-F238E27FC236}">
                <a16:creationId xmlns:a16="http://schemas.microsoft.com/office/drawing/2014/main" id="{C2701F68-87B9-18C9-E085-468338083762}"/>
              </a:ext>
            </a:extLst>
          </p:cNvPr>
          <p:cNvSpPr>
            <a:spLocks noGrp="1"/>
          </p:cNvSpPr>
          <p:nvPr>
            <p:ph type="dt" sz="half" idx="10"/>
          </p:nvPr>
        </p:nvSpPr>
        <p:spPr/>
        <p:txBody>
          <a:bodyPr/>
          <a:lstStyle/>
          <a:p>
            <a:r>
              <a:rPr lang="de-DE" dirty="0"/>
              <a:t>17.11.2023</a:t>
            </a:r>
          </a:p>
        </p:txBody>
      </p:sp>
      <p:sp>
        <p:nvSpPr>
          <p:cNvPr id="2" name="Rechteck 1">
            <a:hlinkClick r:id="rId2" action="ppaction://hlinksldjump"/>
            <a:extLst>
              <a:ext uri="{FF2B5EF4-FFF2-40B4-BE49-F238E27FC236}">
                <a16:creationId xmlns:a16="http://schemas.microsoft.com/office/drawing/2014/main" id="{966AE881-25ED-8813-1C53-226B59D8FF91}"/>
              </a:ext>
            </a:extLst>
          </p:cNvPr>
          <p:cNvSpPr/>
          <p:nvPr/>
        </p:nvSpPr>
        <p:spPr>
          <a:xfrm>
            <a:off x="503775" y="1960925"/>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Generelle Vorgehensweise 	</a:t>
            </a:r>
            <a:r>
              <a:rPr lang="de-DE" sz="2400" b="1" dirty="0">
                <a:solidFill>
                  <a:schemeClr val="tx1"/>
                </a:solidFill>
              </a:rPr>
              <a:t>MP 2</a:t>
            </a:r>
          </a:p>
        </p:txBody>
      </p:sp>
      <p:sp>
        <p:nvSpPr>
          <p:cNvPr id="3" name="Rechteck 2">
            <a:hlinkClick r:id="rId3" action="ppaction://hlinksldjump"/>
            <a:extLst>
              <a:ext uri="{FF2B5EF4-FFF2-40B4-BE49-F238E27FC236}">
                <a16:creationId xmlns:a16="http://schemas.microsoft.com/office/drawing/2014/main" id="{127EB13D-0DC2-FC14-7D15-9DF4EF1B5E7B}"/>
              </a:ext>
            </a:extLst>
          </p:cNvPr>
          <p:cNvSpPr/>
          <p:nvPr/>
        </p:nvSpPr>
        <p:spPr>
          <a:xfrm rot="16200000">
            <a:off x="-471736" y="9390269"/>
            <a:ext cx="1481139" cy="252000"/>
          </a:xfrm>
          <a:prstGeom prst="rect">
            <a:avLst/>
          </a:prstGeom>
          <a:solidFill>
            <a:srgbClr val="00FFFF"/>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 Anleitung</a:t>
            </a:r>
          </a:p>
        </p:txBody>
      </p:sp>
    </p:spTree>
    <p:extLst>
      <p:ext uri="{BB962C8B-B14F-4D97-AF65-F5344CB8AC3E}">
        <p14:creationId xmlns:p14="http://schemas.microsoft.com/office/powerpoint/2010/main" val="1059805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E7B45-7335-702D-F1EE-C78199F5418F}"/>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9D330152-7BF8-5E43-2BAE-EB93E5909E92}"/>
              </a:ext>
            </a:extLst>
          </p:cNvPr>
          <p:cNvSpPr>
            <a:spLocks noGrp="1"/>
          </p:cNvSpPr>
          <p:nvPr>
            <p:ph type="body" sz="quarter" idx="21"/>
          </p:nvPr>
        </p:nvSpPr>
        <p:spPr/>
        <p:txBody>
          <a:bodyPr/>
          <a:lstStyle/>
          <a:p>
            <a:r>
              <a:rPr lang="de-DE" dirty="0"/>
              <a:t>Generelle Vorgehensweise</a:t>
            </a:r>
          </a:p>
        </p:txBody>
      </p:sp>
      <p:sp>
        <p:nvSpPr>
          <p:cNvPr id="3" name="Textplatzhalter 2">
            <a:extLst>
              <a:ext uri="{FF2B5EF4-FFF2-40B4-BE49-F238E27FC236}">
                <a16:creationId xmlns:a16="http://schemas.microsoft.com/office/drawing/2014/main" id="{FC515D0B-526D-A689-A115-B6F58CBAD3CA}"/>
              </a:ext>
            </a:extLst>
          </p:cNvPr>
          <p:cNvSpPr>
            <a:spLocks noGrp="1"/>
          </p:cNvSpPr>
          <p:nvPr>
            <p:ph type="body" sz="quarter" idx="26"/>
          </p:nvPr>
        </p:nvSpPr>
        <p:spPr/>
        <p:txBody>
          <a:bodyPr/>
          <a:lstStyle/>
          <a:p>
            <a:r>
              <a:rPr lang="de-DE" dirty="0"/>
              <a:t>Maßnahmenplanung </a:t>
            </a:r>
          </a:p>
        </p:txBody>
      </p:sp>
      <p:sp>
        <p:nvSpPr>
          <p:cNvPr id="4" name="Titel 3">
            <a:extLst>
              <a:ext uri="{FF2B5EF4-FFF2-40B4-BE49-F238E27FC236}">
                <a16:creationId xmlns:a16="http://schemas.microsoft.com/office/drawing/2014/main" id="{5F4853E9-FED0-00B7-B2AB-9307B22E68D7}"/>
              </a:ext>
            </a:extLst>
          </p:cNvPr>
          <p:cNvSpPr>
            <a:spLocks noGrp="1"/>
          </p:cNvSpPr>
          <p:nvPr>
            <p:ph type="title"/>
          </p:nvPr>
        </p:nvSpPr>
        <p:spPr/>
        <p:txBody>
          <a:bodyPr/>
          <a:lstStyle/>
          <a:p>
            <a:r>
              <a:rPr lang="de-DE" dirty="0"/>
              <a:t>MA 2</a:t>
            </a:r>
          </a:p>
        </p:txBody>
      </p:sp>
      <p:sp>
        <p:nvSpPr>
          <p:cNvPr id="5" name="Textplatzhalter 4">
            <a:extLst>
              <a:ext uri="{FF2B5EF4-FFF2-40B4-BE49-F238E27FC236}">
                <a16:creationId xmlns:a16="http://schemas.microsoft.com/office/drawing/2014/main" id="{6F99D5A9-D3BB-CDFE-0D23-C47F6187CEBC}"/>
              </a:ext>
            </a:extLst>
          </p:cNvPr>
          <p:cNvSpPr>
            <a:spLocks noGrp="1"/>
          </p:cNvSpPr>
          <p:nvPr>
            <p:ph type="body" sz="quarter" idx="32"/>
          </p:nvPr>
        </p:nvSpPr>
        <p:spPr/>
        <p:txBody>
          <a:bodyPr/>
          <a:lstStyle/>
          <a:p>
            <a:endParaRPr lang="de-DE"/>
          </a:p>
        </p:txBody>
      </p:sp>
      <p:sp>
        <p:nvSpPr>
          <p:cNvPr id="6" name="Datumsplatzhalter 5">
            <a:extLst>
              <a:ext uri="{FF2B5EF4-FFF2-40B4-BE49-F238E27FC236}">
                <a16:creationId xmlns:a16="http://schemas.microsoft.com/office/drawing/2014/main" id="{59F0C6F7-8308-FE28-A083-3133215AA04D}"/>
              </a:ext>
            </a:extLst>
          </p:cNvPr>
          <p:cNvSpPr>
            <a:spLocks noGrp="1"/>
          </p:cNvSpPr>
          <p:nvPr>
            <p:ph type="dt" sz="half" idx="10"/>
          </p:nvPr>
        </p:nvSpPr>
        <p:spPr/>
        <p:txBody>
          <a:bodyPr/>
          <a:lstStyle/>
          <a:p>
            <a:r>
              <a:rPr lang="de-DE"/>
              <a:t>17.11.2023</a:t>
            </a:r>
            <a:endParaRPr lang="de-DE" dirty="0"/>
          </a:p>
        </p:txBody>
      </p:sp>
      <p:sp>
        <p:nvSpPr>
          <p:cNvPr id="11" name="Rechteck 10">
            <a:hlinkClick r:id="rId2" action="ppaction://hlinksldjump"/>
            <a:extLst>
              <a:ext uri="{FF2B5EF4-FFF2-40B4-BE49-F238E27FC236}">
                <a16:creationId xmlns:a16="http://schemas.microsoft.com/office/drawing/2014/main" id="{822F218E-5884-BA5A-9606-13E1253EC262}"/>
              </a:ext>
            </a:extLst>
          </p:cNvPr>
          <p:cNvSpPr/>
          <p:nvPr/>
        </p:nvSpPr>
        <p:spPr>
          <a:xfrm>
            <a:off x="504312" y="8631909"/>
            <a:ext cx="6839463" cy="459466"/>
          </a:xfrm>
          <a:prstGeom prst="rect">
            <a:avLst/>
          </a:prstGeom>
          <a:solidFill>
            <a:srgbClr val="00FF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1600" b="1" dirty="0">
                <a:solidFill>
                  <a:schemeClr val="tx1"/>
                </a:solidFill>
              </a:rPr>
              <a:t>Beispielplanung für diese Maßnahme Plan 510 </a:t>
            </a:r>
          </a:p>
        </p:txBody>
      </p:sp>
      <p:graphicFrame>
        <p:nvGraphicFramePr>
          <p:cNvPr id="9" name="Tabelle 30">
            <a:extLst>
              <a:ext uri="{FF2B5EF4-FFF2-40B4-BE49-F238E27FC236}">
                <a16:creationId xmlns:a16="http://schemas.microsoft.com/office/drawing/2014/main" id="{BFFB41DF-C959-F9A5-4659-8B29896B7C62}"/>
              </a:ext>
            </a:extLst>
          </p:cNvPr>
          <p:cNvGraphicFramePr>
            <a:graphicFrameLocks noGrp="1"/>
          </p:cNvGraphicFramePr>
          <p:nvPr>
            <p:extLst>
              <p:ext uri="{D42A27DB-BD31-4B8C-83A1-F6EECF244321}">
                <p14:modId xmlns:p14="http://schemas.microsoft.com/office/powerpoint/2010/main" val="649890309"/>
              </p:ext>
            </p:extLst>
          </p:nvPr>
        </p:nvGraphicFramePr>
        <p:xfrm>
          <a:off x="502162" y="2559814"/>
          <a:ext cx="6778344" cy="3078240"/>
        </p:xfrm>
        <a:graphic>
          <a:graphicData uri="http://schemas.openxmlformats.org/drawingml/2006/table">
            <a:tbl>
              <a:tblPr firstRow="1" bandRow="1">
                <a:tableStyleId>{5940675A-B579-460E-94D1-54222C63F5DA}</a:tableStyleId>
              </a:tblPr>
              <a:tblGrid>
                <a:gridCol w="1737702">
                  <a:extLst>
                    <a:ext uri="{9D8B030D-6E8A-4147-A177-3AD203B41FA5}">
                      <a16:colId xmlns:a16="http://schemas.microsoft.com/office/drawing/2014/main" val="1257921715"/>
                    </a:ext>
                  </a:extLst>
                </a:gridCol>
                <a:gridCol w="1680214">
                  <a:extLst>
                    <a:ext uri="{9D8B030D-6E8A-4147-A177-3AD203B41FA5}">
                      <a16:colId xmlns:a16="http://schemas.microsoft.com/office/drawing/2014/main" val="3152258534"/>
                    </a:ext>
                  </a:extLst>
                </a:gridCol>
                <a:gridCol w="1680214">
                  <a:extLst>
                    <a:ext uri="{9D8B030D-6E8A-4147-A177-3AD203B41FA5}">
                      <a16:colId xmlns:a16="http://schemas.microsoft.com/office/drawing/2014/main" val="422106113"/>
                    </a:ext>
                  </a:extLst>
                </a:gridCol>
                <a:gridCol w="1680214">
                  <a:extLst>
                    <a:ext uri="{9D8B030D-6E8A-4147-A177-3AD203B41FA5}">
                      <a16:colId xmlns:a16="http://schemas.microsoft.com/office/drawing/2014/main" val="1748580233"/>
                    </a:ext>
                  </a:extLst>
                </a:gridCol>
              </a:tblGrid>
              <a:tr h="247301">
                <a:tc gridSpan="4">
                  <a:txBody>
                    <a:bodyPr/>
                    <a:lstStyle/>
                    <a:p>
                      <a:pPr marL="0" algn="ctr"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Taktische Optionen </a:t>
                      </a:r>
                    </a:p>
                  </a:txBody>
                  <a:tcPr>
                    <a:solidFill>
                      <a:srgbClr val="E7E6E6"/>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709044130"/>
                  </a:ext>
                </a:extLst>
              </a:tr>
              <a:tr h="0">
                <a:tc>
                  <a:txBody>
                    <a:bodyPr/>
                    <a:lstStyle/>
                    <a:p>
                      <a:pPr marL="0" marR="0" lvl="2" indent="0" algn="ctr"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200" b="1" kern="1200" dirty="0">
                          <a:solidFill>
                            <a:schemeClr val="tx1"/>
                          </a:solidFill>
                          <a:effectLst/>
                          <a:latin typeface="Arial" panose="020B0604020202020204" pitchFamily="34" charset="0"/>
                          <a:ea typeface="+mn-ea"/>
                          <a:cs typeface="Arial" panose="020B0604020202020204" pitchFamily="34" charset="0"/>
                        </a:rPr>
                        <a:t>Verteidigen</a:t>
                      </a:r>
                    </a:p>
                  </a:txBody>
                  <a:tcPr marL="72000" marT="36000" marB="36000"/>
                </a:tc>
                <a:tc>
                  <a:txBody>
                    <a:bodyPr/>
                    <a:lstStyle/>
                    <a:p>
                      <a:pPr marL="0" marR="0" lvl="2" indent="0" algn="ctr"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200" b="1" kern="1200" dirty="0">
                          <a:solidFill>
                            <a:schemeClr val="tx1"/>
                          </a:solidFill>
                          <a:effectLst/>
                          <a:latin typeface="Arial" panose="020B0604020202020204" pitchFamily="34" charset="0"/>
                          <a:ea typeface="+mn-ea"/>
                          <a:cs typeface="Arial" panose="020B0604020202020204" pitchFamily="34" charset="0"/>
                        </a:rPr>
                        <a:t>Schützen </a:t>
                      </a:r>
                    </a:p>
                  </a:txBody>
                  <a:tcPr marL="72000" marT="36000" marB="36000"/>
                </a:tc>
                <a:tc>
                  <a:txBody>
                    <a:bodyPr/>
                    <a:lstStyle/>
                    <a:p>
                      <a:pPr marL="0" marR="0" lvl="2" indent="0" algn="ctr"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200" b="1" kern="1200" dirty="0">
                          <a:solidFill>
                            <a:schemeClr val="tx1"/>
                          </a:solidFill>
                          <a:effectLst/>
                          <a:latin typeface="Arial" panose="020B0604020202020204" pitchFamily="34" charset="0"/>
                          <a:ea typeface="+mn-ea"/>
                          <a:cs typeface="Arial" panose="020B0604020202020204" pitchFamily="34" charset="0"/>
                        </a:rPr>
                        <a:t>Belassen</a:t>
                      </a:r>
                    </a:p>
                  </a:txBody>
                  <a:tcPr marL="72000" marT="36000" marB="36000"/>
                </a:tc>
                <a:tc>
                  <a:txBody>
                    <a:bodyPr/>
                    <a:lstStyle/>
                    <a:p>
                      <a:pPr marL="0" marR="0" lvl="2" indent="0" algn="ctr"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200" b="1" kern="1200" dirty="0">
                          <a:solidFill>
                            <a:schemeClr val="tx1"/>
                          </a:solidFill>
                          <a:effectLst/>
                          <a:latin typeface="Arial" panose="020B0604020202020204" pitchFamily="34" charset="0"/>
                          <a:ea typeface="+mn-ea"/>
                          <a:cs typeface="Arial" panose="020B0604020202020204" pitchFamily="34" charset="0"/>
                        </a:rPr>
                        <a:t>in Sicherheit bringen</a:t>
                      </a:r>
                    </a:p>
                  </a:txBody>
                  <a:tcPr marL="72000" marT="36000" marB="36000"/>
                </a:tc>
                <a:extLst>
                  <a:ext uri="{0D108BD9-81ED-4DB2-BD59-A6C34878D82A}">
                    <a16:rowId xmlns:a16="http://schemas.microsoft.com/office/drawing/2014/main" val="787146836"/>
                  </a:ext>
                </a:extLst>
              </a:tr>
              <a:tr h="493200">
                <a:tc rowSpan="2">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200" kern="1200" dirty="0">
                          <a:solidFill>
                            <a:schemeClr val="tx1"/>
                          </a:solidFill>
                          <a:effectLst/>
                          <a:latin typeface="Arial" panose="020B0604020202020204" pitchFamily="34" charset="0"/>
                          <a:ea typeface="+mn-ea"/>
                          <a:cs typeface="Arial" panose="020B0604020202020204" pitchFamily="34" charset="0"/>
                        </a:rPr>
                        <a:t>Wasser unter Kontrolle halten </a:t>
                      </a:r>
                    </a:p>
                  </a:txBody>
                  <a:tcPr marL="72000" marT="36000" marB="36000"/>
                </a:tc>
                <a:tc rowSpan="2">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200" kern="1200" dirty="0">
                          <a:solidFill>
                            <a:schemeClr val="tx1"/>
                          </a:solidFill>
                          <a:effectLst/>
                          <a:latin typeface="Arial" panose="020B0604020202020204" pitchFamily="34" charset="0"/>
                          <a:ea typeface="+mn-ea"/>
                          <a:cs typeface="Arial" panose="020B0604020202020204" pitchFamily="34" charset="0"/>
                        </a:rPr>
                        <a:t>Menschen, Tiere oder Objekte schützen</a:t>
                      </a:r>
                    </a:p>
                  </a:txBody>
                  <a:tcPr marL="72000" marT="36000" marB="36000"/>
                </a:tc>
                <a:tc rowSpan="2">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200" kern="1200" dirty="0">
                          <a:solidFill>
                            <a:schemeClr val="tx1"/>
                          </a:solidFill>
                          <a:effectLst/>
                          <a:latin typeface="Arial" panose="020B0604020202020204" pitchFamily="34" charset="0"/>
                          <a:ea typeface="+mn-ea"/>
                          <a:cs typeface="Arial" panose="020B0604020202020204" pitchFamily="34" charset="0"/>
                        </a:rPr>
                        <a:t>Menschen, Tiere in Objekten belassen und warnen </a:t>
                      </a:r>
                    </a:p>
                  </a:txBody>
                  <a:tcPr marL="72000" marT="36000" marB="36000"/>
                </a:tc>
                <a:tc>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200" kern="1200" dirty="0">
                          <a:solidFill>
                            <a:schemeClr val="tx1"/>
                          </a:solidFill>
                          <a:effectLst/>
                          <a:latin typeface="Arial" panose="020B0604020202020204" pitchFamily="34" charset="0"/>
                          <a:ea typeface="+mn-ea"/>
                          <a:cs typeface="Arial" panose="020B0604020202020204" pitchFamily="34" charset="0"/>
                        </a:rPr>
                        <a:t>Menschen, Tiere oder Objekte evakuieren </a:t>
                      </a:r>
                      <a:endParaRPr lang="de-DE" sz="1200" kern="1200" dirty="0">
                        <a:solidFill>
                          <a:srgbClr val="FF00FF"/>
                        </a:solidFill>
                        <a:effectLst/>
                        <a:latin typeface="Arial" panose="020B0604020202020204" pitchFamily="34" charset="0"/>
                        <a:ea typeface="+mn-ea"/>
                        <a:cs typeface="Arial" panose="020B0604020202020204" pitchFamily="34" charset="0"/>
                      </a:endParaRPr>
                    </a:p>
                  </a:txBody>
                  <a:tcPr marL="72000" marT="36000" marB="36000"/>
                </a:tc>
                <a:extLst>
                  <a:ext uri="{0D108BD9-81ED-4DB2-BD59-A6C34878D82A}">
                    <a16:rowId xmlns:a16="http://schemas.microsoft.com/office/drawing/2014/main" val="241385791"/>
                  </a:ext>
                </a:extLst>
              </a:tr>
              <a:tr h="205147">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200" kern="1200" dirty="0">
                          <a:solidFill>
                            <a:srgbClr val="FF00FF"/>
                          </a:solidFill>
                          <a:effectLst/>
                          <a:latin typeface="Arial" panose="020B0604020202020204" pitchFamily="34" charset="0"/>
                          <a:ea typeface="+mn-ea"/>
                          <a:cs typeface="Arial" panose="020B0604020202020204" pitchFamily="34" charset="0"/>
                        </a:rPr>
                        <a:t>oder fernhalten</a:t>
                      </a:r>
                    </a:p>
                  </a:txBody>
                  <a:tcPr marL="72000" marT="36000" marB="36000"/>
                </a:tc>
                <a:extLst>
                  <a:ext uri="{0D108BD9-81ED-4DB2-BD59-A6C34878D82A}">
                    <a16:rowId xmlns:a16="http://schemas.microsoft.com/office/drawing/2014/main" val="896250698"/>
                  </a:ext>
                </a:extLst>
              </a:tr>
              <a:tr h="0">
                <a:tc gridSpan="4">
                  <a:txBody>
                    <a:bodyPr/>
                    <a:lstStyle/>
                    <a:p>
                      <a:pPr marL="0" lvl="2" algn="ctr" defTabSz="755934" rtl="0" eaLnBrk="1" latinLnBrk="0" hangingPunct="1">
                        <a:lnSpc>
                          <a:spcPct val="100000"/>
                        </a:lnSpc>
                        <a:buFont typeface="Wingdings" panose="05000000000000000000" pitchFamily="2" charset="2"/>
                        <a:buNone/>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Beispiele für Maßnahmen</a:t>
                      </a:r>
                    </a:p>
                  </a:txBody>
                  <a:tcPr marL="72000" marT="36000" marB="36000">
                    <a:solidFill>
                      <a:srgbClr val="E7E6E6"/>
                    </a:solidFill>
                  </a:tcPr>
                </a:tc>
                <a:tc hMerge="1">
                  <a:txBody>
                    <a:bodyPr/>
                    <a:lstStyle/>
                    <a:p>
                      <a:pPr marL="0" lvl="2" algn="l" defTabSz="755934" rtl="0" eaLnBrk="1" latinLnBrk="0" hangingPunct="1">
                        <a:lnSpc>
                          <a:spcPct val="100000"/>
                        </a:lnSpc>
                        <a:buFont typeface="Wingdings" panose="05000000000000000000" pitchFamily="2" charset="2"/>
                        <a:buNone/>
                      </a:pPr>
                      <a:endParaRPr lang="de-DE" sz="1200" kern="1200" dirty="0">
                        <a:solidFill>
                          <a:schemeClr val="tx1"/>
                        </a:solidFill>
                        <a:effectLst/>
                        <a:latin typeface="Arial" panose="020B0604020202020204" pitchFamily="34" charset="0"/>
                        <a:ea typeface="+mn-ea"/>
                        <a:cs typeface="Arial" panose="020B0604020202020204" pitchFamily="34" charset="0"/>
                      </a:endParaRPr>
                    </a:p>
                  </a:txBody>
                  <a:tcPr marL="72000" marT="36000" marB="36000"/>
                </a:tc>
                <a:tc hMerge="1">
                  <a:txBody>
                    <a:bodyPr/>
                    <a:lstStyle/>
                    <a:p>
                      <a:pPr marL="0" lvl="2" algn="l" defTabSz="755934" rtl="0" eaLnBrk="1" latinLnBrk="0" hangingPunct="1">
                        <a:lnSpc>
                          <a:spcPct val="100000"/>
                        </a:lnSpc>
                        <a:buFont typeface="Wingdings" panose="05000000000000000000" pitchFamily="2" charset="2"/>
                        <a:buNone/>
                      </a:pPr>
                      <a:endParaRPr lang="de-DE" sz="1200" kern="1200" dirty="0">
                        <a:solidFill>
                          <a:schemeClr val="tx1"/>
                        </a:solidFill>
                        <a:effectLst/>
                        <a:latin typeface="Arial" panose="020B0604020202020204" pitchFamily="34" charset="0"/>
                        <a:ea typeface="+mn-ea"/>
                        <a:cs typeface="Arial" panose="020B0604020202020204" pitchFamily="34" charset="0"/>
                      </a:endParaRPr>
                    </a:p>
                  </a:txBody>
                  <a:tcPr marL="72000" marT="36000" marB="36000"/>
                </a:tc>
                <a:tc hMerge="1">
                  <a:txBody>
                    <a:bodyPr/>
                    <a:lstStyle/>
                    <a:p>
                      <a:pPr marL="0" lvl="2" algn="l" defTabSz="755934" rtl="0" eaLnBrk="1" latinLnBrk="0" hangingPunct="1">
                        <a:lnSpc>
                          <a:spcPct val="100000"/>
                        </a:lnSpc>
                        <a:buFont typeface="Wingdings" panose="05000000000000000000" pitchFamily="2" charset="2"/>
                        <a:buNone/>
                      </a:pPr>
                      <a:endParaRPr lang="de-DE" sz="1200" kern="1200" dirty="0">
                        <a:solidFill>
                          <a:schemeClr val="tx1"/>
                        </a:solidFill>
                        <a:effectLst/>
                        <a:latin typeface="Arial" panose="020B0604020202020204" pitchFamily="34" charset="0"/>
                        <a:ea typeface="+mn-ea"/>
                        <a:cs typeface="Arial" panose="020B0604020202020204" pitchFamily="34" charset="0"/>
                      </a:endParaRPr>
                    </a:p>
                  </a:txBody>
                  <a:tcPr marL="72000" marT="36000" marB="36000"/>
                </a:tc>
                <a:extLst>
                  <a:ext uri="{0D108BD9-81ED-4DB2-BD59-A6C34878D82A}">
                    <a16:rowId xmlns:a16="http://schemas.microsoft.com/office/drawing/2014/main" val="3852416229"/>
                  </a:ext>
                </a:extLst>
              </a:tr>
              <a:tr h="0">
                <a:tc rowSpan="2">
                  <a:txBody>
                    <a:bodyPr/>
                    <a:lstStyle/>
                    <a:p>
                      <a:pPr marL="171450" lvl="2" indent="-171450" algn="l" defTabSz="755934" rtl="0" eaLnBrk="1" latinLnBrk="0" hangingPunct="1">
                        <a:lnSpc>
                          <a:spcPct val="100000"/>
                        </a:lnSpc>
                        <a:buFont typeface="Symbol" panose="05050102010706020507" pitchFamily="18" charset="2"/>
                        <a:buChar char="-"/>
                      </a:pPr>
                      <a:r>
                        <a:rPr lang="de-DE" sz="1200" kern="1200" dirty="0">
                          <a:solidFill>
                            <a:schemeClr val="tx1"/>
                          </a:solidFill>
                          <a:effectLst/>
                          <a:latin typeface="Arial" panose="020B0604020202020204" pitchFamily="34" charset="0"/>
                          <a:ea typeface="+mn-ea"/>
                          <a:cs typeface="Arial" panose="020B0604020202020204" pitchFamily="34" charset="0"/>
                        </a:rPr>
                        <a:t>Deichverteidigung</a:t>
                      </a:r>
                    </a:p>
                    <a:p>
                      <a:pPr marL="171450" lvl="2" indent="-171450" algn="l" defTabSz="755934" rtl="0" eaLnBrk="1" latinLnBrk="0" hangingPunct="1">
                        <a:lnSpc>
                          <a:spcPct val="100000"/>
                        </a:lnSpc>
                        <a:buFont typeface="Symbol" panose="05050102010706020507" pitchFamily="18" charset="2"/>
                        <a:buChar char="-"/>
                      </a:pPr>
                      <a:r>
                        <a:rPr lang="de-DE" sz="1200" kern="1200" dirty="0">
                          <a:solidFill>
                            <a:schemeClr val="tx1"/>
                          </a:solidFill>
                          <a:effectLst/>
                          <a:latin typeface="Arial" panose="020B0604020202020204" pitchFamily="34" charset="0"/>
                          <a:ea typeface="+mn-ea"/>
                          <a:cs typeface="Arial" panose="020B0604020202020204" pitchFamily="34" charset="0"/>
                        </a:rPr>
                        <a:t>Mobile Flutwand aufbauen</a:t>
                      </a:r>
                    </a:p>
                  </a:txBody>
                  <a:tcPr marL="72000" marT="36000" marB="36000"/>
                </a:tc>
                <a:tc rowSpan="2">
                  <a:txBody>
                    <a:bodyPr/>
                    <a:lstStyle/>
                    <a:p>
                      <a:pPr marL="171450" lvl="2" indent="-171450" algn="l" defTabSz="755934" rtl="0" eaLnBrk="1" latinLnBrk="0" hangingPunct="1">
                        <a:lnSpc>
                          <a:spcPct val="100000"/>
                        </a:lnSpc>
                        <a:buFont typeface="Symbol" panose="05050102010706020507" pitchFamily="18" charset="2"/>
                        <a:buChar char="-"/>
                      </a:pPr>
                      <a:r>
                        <a:rPr lang="de-DE" sz="1200" kern="1200" dirty="0">
                          <a:solidFill>
                            <a:schemeClr val="tx1"/>
                          </a:solidFill>
                          <a:effectLst/>
                          <a:latin typeface="Arial" panose="020B0604020202020204" pitchFamily="34" charset="0"/>
                          <a:ea typeface="+mn-ea"/>
                          <a:cs typeface="Arial" panose="020B0604020202020204" pitchFamily="34" charset="0"/>
                        </a:rPr>
                        <a:t>Gebäude abschotten </a:t>
                      </a:r>
                    </a:p>
                    <a:p>
                      <a:pPr marL="171450" lvl="2" indent="-171450" algn="l" defTabSz="755934" rtl="0" eaLnBrk="1" latinLnBrk="0" hangingPunct="1">
                        <a:lnSpc>
                          <a:spcPct val="100000"/>
                        </a:lnSpc>
                        <a:buFont typeface="Symbol" panose="05050102010706020507" pitchFamily="18" charset="2"/>
                        <a:buChar char="-"/>
                      </a:pPr>
                      <a:r>
                        <a:rPr lang="de-DE" sz="1200" kern="1200" dirty="0">
                          <a:solidFill>
                            <a:schemeClr val="tx1"/>
                          </a:solidFill>
                          <a:effectLst/>
                          <a:latin typeface="Arial" panose="020B0604020202020204" pitchFamily="34" charset="0"/>
                          <a:ea typeface="+mn-ea"/>
                          <a:cs typeface="Arial" panose="020B0604020202020204" pitchFamily="34" charset="0"/>
                        </a:rPr>
                        <a:t>Gebäude mit Sandsäcken und Folien schützen</a:t>
                      </a:r>
                    </a:p>
                  </a:txBody>
                  <a:tcPr marL="72000" marT="36000" marB="36000"/>
                </a:tc>
                <a:tc rowSpan="2">
                  <a:txBody>
                    <a:bodyPr/>
                    <a:lstStyle/>
                    <a:p>
                      <a:pPr marL="0" marR="0" lvl="2" indent="0" algn="l" defTabSz="755934" rtl="0" eaLnBrk="1" fontAlgn="auto" latinLnBrk="0" hangingPunct="1">
                        <a:lnSpc>
                          <a:spcPct val="100000"/>
                        </a:lnSpc>
                        <a:spcBef>
                          <a:spcPts val="0"/>
                        </a:spcBef>
                        <a:spcAft>
                          <a:spcPts val="0"/>
                        </a:spcAft>
                        <a:buClrTx/>
                        <a:buSzTx/>
                        <a:buFont typeface="Symbol" panose="05050102010706020507" pitchFamily="18" charset="2"/>
                        <a:buNone/>
                        <a:tabLst/>
                        <a:defRPr/>
                      </a:pPr>
                      <a:r>
                        <a:rPr lang="de-DE" sz="1200" kern="1200" dirty="0">
                          <a:solidFill>
                            <a:schemeClr val="tx1"/>
                          </a:solidFill>
                          <a:effectLst/>
                          <a:latin typeface="Arial" panose="020B0604020202020204" pitchFamily="34" charset="0"/>
                          <a:ea typeface="+mn-ea"/>
                          <a:cs typeface="Arial" panose="020B0604020202020204" pitchFamily="34" charset="0"/>
                        </a:rPr>
                        <a:t>Warnung durch Beschallung / NINA:</a:t>
                      </a:r>
                    </a:p>
                    <a:p>
                      <a:pPr marL="0" lvl="2" indent="0" algn="l" defTabSz="755934" rtl="0" eaLnBrk="1" latinLnBrk="0" hangingPunct="1">
                        <a:lnSpc>
                          <a:spcPct val="100000"/>
                        </a:lnSpc>
                        <a:buFont typeface="Symbol" panose="05050102010706020507" pitchFamily="18" charset="2"/>
                        <a:buNone/>
                      </a:pPr>
                      <a:r>
                        <a:rPr lang="de-DE" sz="1200" kern="1200" dirty="0">
                          <a:solidFill>
                            <a:schemeClr val="tx1"/>
                          </a:solidFill>
                          <a:effectLst/>
                          <a:latin typeface="Arial" panose="020B0604020202020204" pitchFamily="34" charset="0"/>
                          <a:ea typeface="+mn-ea"/>
                          <a:cs typeface="Arial" panose="020B0604020202020204" pitchFamily="34" charset="0"/>
                        </a:rPr>
                        <a:t>In höhere Stockwerke begeben, Keller und Untergeschosse meiden. </a:t>
                      </a:r>
                    </a:p>
                  </a:txBody>
                  <a:tcPr marL="72000" marT="36000" marB="36000"/>
                </a:tc>
                <a:tc>
                  <a:txBody>
                    <a:bodyPr/>
                    <a:lstStyle/>
                    <a:p>
                      <a:pPr marL="0" lvl="2" algn="l" defTabSz="755934" rtl="0" eaLnBrk="1" latinLnBrk="0" hangingPunct="1">
                        <a:lnSpc>
                          <a:spcPct val="100000"/>
                        </a:lnSpc>
                        <a:buFont typeface="Wingdings" panose="05000000000000000000" pitchFamily="2" charset="2"/>
                        <a:buNone/>
                      </a:pPr>
                      <a:r>
                        <a:rPr lang="de-DE" sz="1200" kern="1200" dirty="0">
                          <a:solidFill>
                            <a:schemeClr val="tx1"/>
                          </a:solidFill>
                          <a:effectLst/>
                          <a:latin typeface="Arial" panose="020B0604020202020204" pitchFamily="34" charset="0"/>
                          <a:ea typeface="+mn-ea"/>
                          <a:cs typeface="Arial" panose="020B0604020202020204" pitchFamily="34" charset="0"/>
                        </a:rPr>
                        <a:t>Evakuierung</a:t>
                      </a:r>
                    </a:p>
                  </a:txBody>
                  <a:tcPr marL="72000" marT="36000" marB="36000"/>
                </a:tc>
                <a:extLst>
                  <a:ext uri="{0D108BD9-81ED-4DB2-BD59-A6C34878D82A}">
                    <a16:rowId xmlns:a16="http://schemas.microsoft.com/office/drawing/2014/main" val="3896529385"/>
                  </a:ext>
                </a:extLst>
              </a:tr>
              <a:tr h="0">
                <a:tc vMerge="1">
                  <a:txBody>
                    <a:bodyPr/>
                    <a:lstStyle/>
                    <a:p>
                      <a:endParaRPr dirty="0"/>
                    </a:p>
                  </a:txBody>
                  <a:tcPr marL="72000" marT="36000" marB="36000"/>
                </a:tc>
                <a:tc vMerge="1">
                  <a:txBody>
                    <a:bodyPr/>
                    <a:lstStyle/>
                    <a:p>
                      <a:endParaRPr dirty="0"/>
                    </a:p>
                  </a:txBody>
                  <a:tcPr marL="72000" marT="36000" marB="36000"/>
                </a:tc>
                <a:tc vMerge="1">
                  <a:txBody>
                    <a:bodyPr/>
                    <a:lstStyle/>
                    <a:p>
                      <a:endParaRPr dirty="0"/>
                    </a:p>
                  </a:txBody>
                  <a:tcPr marL="72000" marT="36000" marB="36000"/>
                </a:tc>
                <a:tc>
                  <a:txBody>
                    <a:bodyPr/>
                    <a:lstStyle/>
                    <a:p>
                      <a:pPr marL="171450" lvl="2" indent="-171450" algn="l" defTabSz="755934" rtl="0" eaLnBrk="1" latinLnBrk="0" hangingPunct="1">
                        <a:lnSpc>
                          <a:spcPct val="100000"/>
                        </a:lnSpc>
                        <a:buFont typeface="Symbol" panose="05050102010706020507" pitchFamily="18" charset="2"/>
                        <a:buChar char="-"/>
                      </a:pPr>
                      <a:r>
                        <a:rPr lang="de-DE" sz="1200" kern="1200" dirty="0">
                          <a:solidFill>
                            <a:srgbClr val="FF00FF"/>
                          </a:solidFill>
                          <a:effectLst/>
                          <a:latin typeface="Arial" panose="020B0604020202020204" pitchFamily="34" charset="0"/>
                          <a:ea typeface="+mn-ea"/>
                          <a:cs typeface="Arial" panose="020B0604020202020204" pitchFamily="34" charset="0"/>
                        </a:rPr>
                        <a:t>Straßen sperren</a:t>
                      </a:r>
                    </a:p>
                    <a:p>
                      <a:pPr marL="171450" lvl="2" indent="-171450" algn="l" defTabSz="755934" rtl="0" eaLnBrk="1" latinLnBrk="0" hangingPunct="1">
                        <a:lnSpc>
                          <a:spcPct val="100000"/>
                        </a:lnSpc>
                        <a:buFont typeface="Symbol" panose="05050102010706020507" pitchFamily="18" charset="2"/>
                        <a:buChar char="-"/>
                      </a:pPr>
                      <a:r>
                        <a:rPr lang="de-DE" sz="1200" kern="1200" dirty="0">
                          <a:solidFill>
                            <a:srgbClr val="FF00FF"/>
                          </a:solidFill>
                          <a:effectLst/>
                          <a:latin typeface="Arial" panose="020B0604020202020204" pitchFamily="34" charset="0"/>
                          <a:ea typeface="+mn-ea"/>
                          <a:cs typeface="Arial" panose="020B0604020202020204" pitchFamily="34" charset="0"/>
                        </a:rPr>
                        <a:t>Einrichtungen schließen </a:t>
                      </a:r>
                    </a:p>
                    <a:p>
                      <a:pPr marL="171450" lvl="2" indent="-171450" algn="l" defTabSz="755934" rtl="0" eaLnBrk="1" latinLnBrk="0" hangingPunct="1">
                        <a:lnSpc>
                          <a:spcPct val="100000"/>
                        </a:lnSpc>
                        <a:buFont typeface="Symbol" panose="05050102010706020507" pitchFamily="18" charset="2"/>
                        <a:buChar char="-"/>
                      </a:pPr>
                      <a:r>
                        <a:rPr lang="de-DE" sz="1200" kern="1200" dirty="0">
                          <a:solidFill>
                            <a:srgbClr val="FF00FF"/>
                          </a:solidFill>
                          <a:effectLst/>
                          <a:latin typeface="Arial" panose="020B0604020202020204" pitchFamily="34" charset="0"/>
                          <a:ea typeface="+mn-ea"/>
                          <a:cs typeface="Arial" panose="020B0604020202020204" pitchFamily="34" charset="0"/>
                        </a:rPr>
                        <a:t>Veranstaltungen absagen</a:t>
                      </a:r>
                    </a:p>
                  </a:txBody>
                  <a:tcPr marL="72000" marT="36000" marB="36000"/>
                </a:tc>
                <a:extLst>
                  <a:ext uri="{0D108BD9-81ED-4DB2-BD59-A6C34878D82A}">
                    <a16:rowId xmlns:a16="http://schemas.microsoft.com/office/drawing/2014/main" val="3148433187"/>
                  </a:ext>
                </a:extLst>
              </a:tr>
            </a:tbl>
          </a:graphicData>
        </a:graphic>
      </p:graphicFrame>
      <p:sp>
        <p:nvSpPr>
          <p:cNvPr id="12" name="Textfeld 11">
            <a:extLst>
              <a:ext uri="{FF2B5EF4-FFF2-40B4-BE49-F238E27FC236}">
                <a16:creationId xmlns:a16="http://schemas.microsoft.com/office/drawing/2014/main" id="{F2EBF458-58C9-0CFB-6666-81BC1E66AB6E}"/>
              </a:ext>
            </a:extLst>
          </p:cNvPr>
          <p:cNvSpPr txBox="1"/>
          <p:nvPr/>
        </p:nvSpPr>
        <p:spPr>
          <a:xfrm>
            <a:off x="502162" y="1528763"/>
            <a:ext cx="6944575" cy="1031051"/>
          </a:xfrm>
          <a:prstGeom prst="rect">
            <a:avLst/>
          </a:prstGeom>
          <a:noFill/>
        </p:spPr>
        <p:txBody>
          <a:bodyPr wrap="square" lIns="0" tIns="0">
            <a:spAutoFit/>
          </a:bodyPr>
          <a:lstStyle/>
          <a:p>
            <a:r>
              <a:rPr lang="de-DE" sz="1600" b="1" dirty="0">
                <a:solidFill>
                  <a:srgbClr val="000000"/>
                </a:solidFill>
              </a:rPr>
              <a:t>1. Ziel setzen </a:t>
            </a:r>
          </a:p>
          <a:p>
            <a:r>
              <a:rPr lang="de-DE" sz="1600" b="1" dirty="0">
                <a:solidFill>
                  <a:srgbClr val="000000"/>
                </a:solidFill>
              </a:rPr>
              <a:t>2. Taktische Option wählen </a:t>
            </a:r>
            <a:r>
              <a:rPr lang="de-DE" sz="1600" dirty="0">
                <a:solidFill>
                  <a:srgbClr val="000000"/>
                </a:solidFill>
              </a:rPr>
              <a:t>  </a:t>
            </a:r>
          </a:p>
          <a:p>
            <a:r>
              <a:rPr lang="de-DE" sz="1600" b="1" dirty="0">
                <a:solidFill>
                  <a:srgbClr val="000000"/>
                </a:solidFill>
              </a:rPr>
              <a:t>3. Maßnahme wählen </a:t>
            </a:r>
          </a:p>
          <a:p>
            <a:r>
              <a:rPr lang="de-DE" sz="1600" b="1" dirty="0">
                <a:solidFill>
                  <a:srgbClr val="000000"/>
                </a:solidFill>
              </a:rPr>
              <a:t>4. Auslöser für die Maßnahme definieren </a:t>
            </a:r>
          </a:p>
        </p:txBody>
      </p:sp>
      <p:sp>
        <p:nvSpPr>
          <p:cNvPr id="7" name="Textfeld 6">
            <a:extLst>
              <a:ext uri="{FF2B5EF4-FFF2-40B4-BE49-F238E27FC236}">
                <a16:creationId xmlns:a16="http://schemas.microsoft.com/office/drawing/2014/main" id="{3FABFD9A-64D7-0A9C-811F-F2A2ECDADFB3}"/>
              </a:ext>
            </a:extLst>
          </p:cNvPr>
          <p:cNvSpPr txBox="1"/>
          <p:nvPr/>
        </p:nvSpPr>
        <p:spPr>
          <a:xfrm>
            <a:off x="502161" y="5885695"/>
            <a:ext cx="6944575" cy="292388"/>
          </a:xfrm>
          <a:prstGeom prst="rect">
            <a:avLst/>
          </a:prstGeom>
          <a:noFill/>
        </p:spPr>
        <p:txBody>
          <a:bodyPr wrap="square" lIns="0" tIns="0">
            <a:spAutoFit/>
          </a:bodyPr>
          <a:lstStyle/>
          <a:p>
            <a:r>
              <a:rPr lang="de-DE" sz="1600" b="1" dirty="0">
                <a:solidFill>
                  <a:srgbClr val="000000"/>
                </a:solidFill>
              </a:rPr>
              <a:t>5. Maßnahme planen nach diesem Grundmuster:</a:t>
            </a:r>
          </a:p>
        </p:txBody>
      </p:sp>
      <p:graphicFrame>
        <p:nvGraphicFramePr>
          <p:cNvPr id="10" name="Tabelle 30">
            <a:extLst>
              <a:ext uri="{FF2B5EF4-FFF2-40B4-BE49-F238E27FC236}">
                <a16:creationId xmlns:a16="http://schemas.microsoft.com/office/drawing/2014/main" id="{B38FFAE2-7E9A-C376-07EB-2B4CBF9B2731}"/>
              </a:ext>
            </a:extLst>
          </p:cNvPr>
          <p:cNvGraphicFramePr>
            <a:graphicFrameLocks noGrp="1"/>
          </p:cNvGraphicFramePr>
          <p:nvPr>
            <p:extLst>
              <p:ext uri="{D42A27DB-BD31-4B8C-83A1-F6EECF244321}">
                <p14:modId xmlns:p14="http://schemas.microsoft.com/office/powerpoint/2010/main" val="1068726247"/>
              </p:ext>
            </p:extLst>
          </p:nvPr>
        </p:nvGraphicFramePr>
        <p:xfrm>
          <a:off x="503238" y="6298284"/>
          <a:ext cx="6778344" cy="2119440"/>
        </p:xfrm>
        <a:graphic>
          <a:graphicData uri="http://schemas.openxmlformats.org/drawingml/2006/table">
            <a:tbl>
              <a:tblPr firstRow="1" bandRow="1">
                <a:tableStyleId>{5940675A-B579-460E-94D1-54222C63F5DA}</a:tableStyleId>
              </a:tblPr>
              <a:tblGrid>
                <a:gridCol w="1661738">
                  <a:extLst>
                    <a:ext uri="{9D8B030D-6E8A-4147-A177-3AD203B41FA5}">
                      <a16:colId xmlns:a16="http://schemas.microsoft.com/office/drawing/2014/main" val="1257921715"/>
                    </a:ext>
                  </a:extLst>
                </a:gridCol>
                <a:gridCol w="5116606">
                  <a:extLst>
                    <a:ext uri="{9D8B030D-6E8A-4147-A177-3AD203B41FA5}">
                      <a16:colId xmlns:a16="http://schemas.microsoft.com/office/drawing/2014/main" val="3152258534"/>
                    </a:ext>
                  </a:extLst>
                </a:gridCol>
              </a:tblGrid>
              <a:tr h="174610">
                <a:tc gridSpan="2">
                  <a:txBody>
                    <a:bodyPr/>
                    <a:lstStyle/>
                    <a:p>
                      <a:pPr marL="0" algn="ctr"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Maßnahmenplan </a:t>
                      </a:r>
                    </a:p>
                  </a:txBody>
                  <a:tcPr>
                    <a:solidFill>
                      <a:srgbClr val="E7E6E6"/>
                    </a:solidFill>
                  </a:tcPr>
                </a:tc>
                <a:tc hMerge="1">
                  <a:txBody>
                    <a:bodyPr/>
                    <a:lstStyle/>
                    <a:p>
                      <a:endParaRPr lang="de-DE"/>
                    </a:p>
                  </a:txBody>
                  <a:tcPr/>
                </a:tc>
                <a:extLst>
                  <a:ext uri="{0D108BD9-81ED-4DB2-BD59-A6C34878D82A}">
                    <a16:rowId xmlns:a16="http://schemas.microsoft.com/office/drawing/2014/main" val="1709044130"/>
                  </a:ext>
                </a:extLst>
              </a:tr>
              <a:tr h="132739">
                <a:tc>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200" b="1" kern="1200" dirty="0">
                          <a:solidFill>
                            <a:schemeClr val="tx1"/>
                          </a:solidFill>
                          <a:effectLst/>
                          <a:latin typeface="Arial" panose="020B0604020202020204" pitchFamily="34" charset="0"/>
                          <a:ea typeface="+mn-ea"/>
                          <a:cs typeface="Arial" panose="020B0604020202020204" pitchFamily="34" charset="0"/>
                        </a:rPr>
                        <a:t>Parameter </a:t>
                      </a:r>
                    </a:p>
                  </a:txBody>
                  <a:tcPr marL="72000" marT="36000" marB="36000"/>
                </a:tc>
                <a:tc>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200" b="1" kern="1200" dirty="0">
                          <a:solidFill>
                            <a:schemeClr val="tx1"/>
                          </a:solidFill>
                          <a:effectLst/>
                          <a:latin typeface="Arial" panose="020B0604020202020204" pitchFamily="34" charset="0"/>
                          <a:ea typeface="+mn-ea"/>
                          <a:cs typeface="Arial" panose="020B0604020202020204" pitchFamily="34" charset="0"/>
                        </a:rPr>
                        <a:t>Beispiel </a:t>
                      </a:r>
                    </a:p>
                  </a:txBody>
                  <a:tcPr marL="72000" marT="36000" marB="36000"/>
                </a:tc>
                <a:extLst>
                  <a:ext uri="{0D108BD9-81ED-4DB2-BD59-A6C34878D82A}">
                    <a16:rowId xmlns:a16="http://schemas.microsoft.com/office/drawing/2014/main" val="2804394675"/>
                  </a:ext>
                </a:extLst>
              </a:tr>
              <a:tr h="132739">
                <a:tc>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200" b="0" kern="1200" dirty="0">
                          <a:solidFill>
                            <a:schemeClr val="tx1"/>
                          </a:solidFill>
                          <a:effectLst/>
                          <a:latin typeface="Arial" panose="020B0604020202020204" pitchFamily="34" charset="0"/>
                          <a:ea typeface="+mn-ea"/>
                          <a:cs typeface="Arial" panose="020B0604020202020204" pitchFamily="34" charset="0"/>
                        </a:rPr>
                        <a:t>Ziel</a:t>
                      </a:r>
                    </a:p>
                  </a:txBody>
                  <a:tcPr marL="72000" marT="36000" marB="36000"/>
                </a:tc>
                <a:tc>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200" b="0" kern="1200" dirty="0">
                          <a:solidFill>
                            <a:schemeClr val="tx1"/>
                          </a:solidFill>
                          <a:effectLst/>
                          <a:latin typeface="Arial" panose="020B0604020202020204" pitchFamily="34" charset="0"/>
                          <a:ea typeface="+mn-ea"/>
                          <a:cs typeface="Arial" panose="020B0604020202020204" pitchFamily="34" charset="0"/>
                        </a:rPr>
                        <a:t>Menschenleben schützen </a:t>
                      </a:r>
                    </a:p>
                  </a:txBody>
                  <a:tcPr marL="72000" marT="36000" marB="36000"/>
                </a:tc>
                <a:extLst>
                  <a:ext uri="{0D108BD9-81ED-4DB2-BD59-A6C34878D82A}">
                    <a16:rowId xmlns:a16="http://schemas.microsoft.com/office/drawing/2014/main" val="3551287319"/>
                  </a:ext>
                </a:extLst>
              </a:tr>
              <a:tr h="205844">
                <a:tc>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200" b="0" kern="1200" dirty="0">
                          <a:solidFill>
                            <a:schemeClr val="tx1"/>
                          </a:solidFill>
                          <a:effectLst/>
                          <a:latin typeface="Arial" panose="020B0604020202020204" pitchFamily="34" charset="0"/>
                          <a:ea typeface="+mn-ea"/>
                          <a:cs typeface="Arial" panose="020B0604020202020204" pitchFamily="34" charset="0"/>
                        </a:rPr>
                        <a:t>Objekt / Gefahr </a:t>
                      </a:r>
                    </a:p>
                  </a:txBody>
                  <a:tcPr marL="72000" marT="36000" marB="36000"/>
                </a:tc>
                <a:tc>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200" b="0" kern="1200" dirty="0">
                          <a:solidFill>
                            <a:schemeClr val="tx1"/>
                          </a:solidFill>
                          <a:effectLst/>
                          <a:latin typeface="Arial" panose="020B0604020202020204" pitchFamily="34" charset="0"/>
                          <a:ea typeface="+mn-ea"/>
                          <a:cs typeface="Arial" panose="020B0604020202020204" pitchFamily="34" charset="0"/>
                        </a:rPr>
                        <a:t>Unterführung L 126  Überflutung laut Hochwassergefahrenkarte</a:t>
                      </a:r>
                    </a:p>
                  </a:txBody>
                  <a:tcPr marL="72000" marT="36000" marB="36000"/>
                </a:tc>
                <a:extLst>
                  <a:ext uri="{0D108BD9-81ED-4DB2-BD59-A6C34878D82A}">
                    <a16:rowId xmlns:a16="http://schemas.microsoft.com/office/drawing/2014/main" val="241385791"/>
                  </a:ext>
                </a:extLst>
              </a:tr>
              <a:tr h="205844">
                <a:tc>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200" b="0" kern="1200" dirty="0">
                          <a:solidFill>
                            <a:schemeClr val="tx1"/>
                          </a:solidFill>
                          <a:effectLst/>
                          <a:latin typeface="Arial" panose="020B0604020202020204" pitchFamily="34" charset="0"/>
                          <a:ea typeface="+mn-ea"/>
                          <a:cs typeface="Arial" panose="020B0604020202020204" pitchFamily="34" charset="0"/>
                        </a:rPr>
                        <a:t>Zuständigkeit </a:t>
                      </a:r>
                    </a:p>
                  </a:txBody>
                  <a:tcPr marL="72000" marT="36000" marB="36000"/>
                </a:tc>
                <a:tc>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200" b="0" kern="1200" dirty="0">
                          <a:solidFill>
                            <a:schemeClr val="tx1"/>
                          </a:solidFill>
                          <a:effectLst/>
                          <a:latin typeface="Arial" panose="020B0604020202020204" pitchFamily="34" charset="0"/>
                          <a:ea typeface="+mn-ea"/>
                          <a:cs typeface="Arial" panose="020B0604020202020204" pitchFamily="34" charset="0"/>
                        </a:rPr>
                        <a:t>Ortspolizeibehörde </a:t>
                      </a:r>
                    </a:p>
                  </a:txBody>
                  <a:tcPr marL="72000" marT="36000" marB="36000"/>
                </a:tc>
                <a:extLst>
                  <a:ext uri="{0D108BD9-81ED-4DB2-BD59-A6C34878D82A}">
                    <a16:rowId xmlns:a16="http://schemas.microsoft.com/office/drawing/2014/main" val="815063832"/>
                  </a:ext>
                </a:extLst>
              </a:tr>
              <a:tr h="205844">
                <a:tc>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200" b="0" kern="1200" dirty="0">
                          <a:solidFill>
                            <a:schemeClr val="tx1"/>
                          </a:solidFill>
                          <a:effectLst/>
                          <a:latin typeface="Arial" panose="020B0604020202020204" pitchFamily="34" charset="0"/>
                          <a:ea typeface="+mn-ea"/>
                          <a:cs typeface="Arial" panose="020B0604020202020204" pitchFamily="34" charset="0"/>
                        </a:rPr>
                        <a:t>Ausführung</a:t>
                      </a:r>
                    </a:p>
                  </a:txBody>
                  <a:tcPr marL="72000" marT="36000" marB="36000"/>
                </a:tc>
                <a:tc>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200" b="0" kern="1200" dirty="0">
                          <a:solidFill>
                            <a:schemeClr val="tx1"/>
                          </a:solidFill>
                          <a:effectLst/>
                          <a:latin typeface="Arial" panose="020B0604020202020204" pitchFamily="34" charset="0"/>
                          <a:ea typeface="+mn-ea"/>
                          <a:cs typeface="Arial" panose="020B0604020202020204" pitchFamily="34" charset="0"/>
                        </a:rPr>
                        <a:t>Bauhof ggf. Feuerwehr </a:t>
                      </a:r>
                    </a:p>
                  </a:txBody>
                  <a:tcPr marL="72000" marT="36000" marB="36000"/>
                </a:tc>
                <a:extLst>
                  <a:ext uri="{0D108BD9-81ED-4DB2-BD59-A6C34878D82A}">
                    <a16:rowId xmlns:a16="http://schemas.microsoft.com/office/drawing/2014/main" val="2653424088"/>
                  </a:ext>
                </a:extLst>
              </a:tr>
              <a:tr h="205844">
                <a:tc>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200" b="0" kern="1200" dirty="0">
                          <a:solidFill>
                            <a:schemeClr val="tx1"/>
                          </a:solidFill>
                          <a:effectLst/>
                          <a:latin typeface="Arial" panose="020B0604020202020204" pitchFamily="34" charset="0"/>
                          <a:ea typeface="+mn-ea"/>
                          <a:cs typeface="Arial" panose="020B0604020202020204" pitchFamily="34" charset="0"/>
                        </a:rPr>
                        <a:t>Maßnahmen </a:t>
                      </a:r>
                    </a:p>
                  </a:txBody>
                  <a:tcPr marL="72000" marT="36000" marB="36000"/>
                </a:tc>
                <a:tc>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200" b="0" kern="1200" dirty="0">
                          <a:solidFill>
                            <a:schemeClr val="tx1"/>
                          </a:solidFill>
                          <a:effectLst/>
                          <a:latin typeface="Arial" panose="020B0604020202020204" pitchFamily="34" charset="0"/>
                          <a:ea typeface="+mn-ea"/>
                          <a:cs typeface="Arial" panose="020B0604020202020204" pitchFamily="34" charset="0"/>
                        </a:rPr>
                        <a:t>L 126 sperren </a:t>
                      </a:r>
                    </a:p>
                  </a:txBody>
                  <a:tcPr marL="72000" marT="36000" marB="36000"/>
                </a:tc>
                <a:extLst>
                  <a:ext uri="{0D108BD9-81ED-4DB2-BD59-A6C34878D82A}">
                    <a16:rowId xmlns:a16="http://schemas.microsoft.com/office/drawing/2014/main" val="1776391068"/>
                  </a:ext>
                </a:extLst>
              </a:tr>
              <a:tr h="205844">
                <a:tc>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200" b="0" kern="1200" dirty="0">
                          <a:solidFill>
                            <a:schemeClr val="tx1"/>
                          </a:solidFill>
                          <a:effectLst/>
                          <a:latin typeface="Arial" panose="020B0604020202020204" pitchFamily="34" charset="0"/>
                          <a:ea typeface="+mn-ea"/>
                          <a:cs typeface="Arial" panose="020B0604020202020204" pitchFamily="34" charset="0"/>
                        </a:rPr>
                        <a:t>Mittel </a:t>
                      </a:r>
                    </a:p>
                  </a:txBody>
                  <a:tcPr marL="72000" marT="36000" marB="36000"/>
                </a:tc>
                <a:tc>
                  <a:txBody>
                    <a:bodyPr/>
                    <a:lstStyle/>
                    <a:p>
                      <a:pPr marL="0" marR="0" lvl="2" indent="0" algn="l" defTabSz="755934"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200" b="0" kern="1200" dirty="0">
                          <a:solidFill>
                            <a:schemeClr val="tx1"/>
                          </a:solidFill>
                          <a:effectLst/>
                          <a:latin typeface="Arial" panose="020B0604020202020204" pitchFamily="34" charset="0"/>
                          <a:ea typeface="+mn-ea"/>
                          <a:cs typeface="Arial" panose="020B0604020202020204" pitchFamily="34" charset="0"/>
                        </a:rPr>
                        <a:t>Verkehrszeichen 250 und 454, Plan für Aufstellung</a:t>
                      </a:r>
                    </a:p>
                  </a:txBody>
                  <a:tcPr marL="72000" marT="36000" marB="36000"/>
                </a:tc>
                <a:extLst>
                  <a:ext uri="{0D108BD9-81ED-4DB2-BD59-A6C34878D82A}">
                    <a16:rowId xmlns:a16="http://schemas.microsoft.com/office/drawing/2014/main" val="2476394728"/>
                  </a:ext>
                </a:extLst>
              </a:tr>
            </a:tbl>
          </a:graphicData>
        </a:graphic>
      </p:graphicFrame>
      <p:sp>
        <p:nvSpPr>
          <p:cNvPr id="13" name="Textfeld 12">
            <a:extLst>
              <a:ext uri="{FF2B5EF4-FFF2-40B4-BE49-F238E27FC236}">
                <a16:creationId xmlns:a16="http://schemas.microsoft.com/office/drawing/2014/main" id="{F0C8168F-7C10-6610-4E0B-063422C49D51}"/>
              </a:ext>
            </a:extLst>
          </p:cNvPr>
          <p:cNvSpPr txBox="1"/>
          <p:nvPr/>
        </p:nvSpPr>
        <p:spPr>
          <a:xfrm>
            <a:off x="504312" y="9233108"/>
            <a:ext cx="6839463" cy="954107"/>
          </a:xfrm>
          <a:prstGeom prst="rect">
            <a:avLst/>
          </a:prstGeom>
          <a:solidFill>
            <a:srgbClr val="00FFFF"/>
          </a:solidFill>
        </p:spPr>
        <p:txBody>
          <a:bodyPr wrap="square" rtlCol="0">
            <a:spAutoFit/>
          </a:bodyPr>
          <a:lstStyle/>
          <a:p>
            <a:r>
              <a:rPr lang="de-DE" sz="1400" dirty="0"/>
              <a:t>Beachte: Das Schutzziel ergibt sich meist aus der Maßnahme und muss deshalb nicht immer explizit aufgeführt werden. </a:t>
            </a:r>
          </a:p>
          <a:p>
            <a:r>
              <a:rPr lang="de-DE" sz="1400" dirty="0"/>
              <a:t>In vielen Fällen genügt eine sehr kurzgefasste Beschreibung der Maßnahmen. In manchen Fällen können ausführliche Beschreibungen erforderlich sein. </a:t>
            </a:r>
          </a:p>
        </p:txBody>
      </p:sp>
      <p:sp>
        <p:nvSpPr>
          <p:cNvPr id="8" name="Rechteck 7">
            <a:hlinkClick r:id="rId3" action="ppaction://hlinksldjump"/>
            <a:extLst>
              <a:ext uri="{FF2B5EF4-FFF2-40B4-BE49-F238E27FC236}">
                <a16:creationId xmlns:a16="http://schemas.microsoft.com/office/drawing/2014/main" id="{D5B2CA9E-2716-72FD-BFD5-55A5B3891CAC}"/>
              </a:ext>
            </a:extLst>
          </p:cNvPr>
          <p:cNvSpPr/>
          <p:nvPr/>
        </p:nvSpPr>
        <p:spPr>
          <a:xfrm rot="16200000">
            <a:off x="-471736" y="9390269"/>
            <a:ext cx="1481139" cy="252000"/>
          </a:xfrm>
          <a:prstGeom prst="rect">
            <a:avLst/>
          </a:prstGeom>
          <a:solidFill>
            <a:srgbClr val="00FFFF"/>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 Anleitung</a:t>
            </a:r>
          </a:p>
        </p:txBody>
      </p:sp>
    </p:spTree>
    <p:extLst>
      <p:ext uri="{BB962C8B-B14F-4D97-AF65-F5344CB8AC3E}">
        <p14:creationId xmlns:p14="http://schemas.microsoft.com/office/powerpoint/2010/main" val="4012043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DE21F-2667-6253-CC12-EEA5D980DCC0}"/>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09FFDB80-5D20-22CF-D051-CA30FEEB4D9B}"/>
              </a:ext>
            </a:extLst>
          </p:cNvPr>
          <p:cNvSpPr>
            <a:spLocks noGrp="1"/>
          </p:cNvSpPr>
          <p:nvPr>
            <p:ph type="body" sz="quarter" idx="21"/>
          </p:nvPr>
        </p:nvSpPr>
        <p:spPr/>
        <p:txBody>
          <a:bodyPr/>
          <a:lstStyle/>
          <a:p>
            <a:r>
              <a:rPr lang="de-DE" dirty="0"/>
              <a:t>Übersicht</a:t>
            </a:r>
          </a:p>
        </p:txBody>
      </p:sp>
      <p:sp>
        <p:nvSpPr>
          <p:cNvPr id="9" name="Textplatzhalter 8">
            <a:extLst>
              <a:ext uri="{FF2B5EF4-FFF2-40B4-BE49-F238E27FC236}">
                <a16:creationId xmlns:a16="http://schemas.microsoft.com/office/drawing/2014/main" id="{6922FE9B-BE3B-5C26-251E-4E77DAA6EE0C}"/>
              </a:ext>
            </a:extLst>
          </p:cNvPr>
          <p:cNvSpPr>
            <a:spLocks noGrp="1"/>
          </p:cNvSpPr>
          <p:nvPr>
            <p:ph type="body" sz="quarter" idx="26"/>
          </p:nvPr>
        </p:nvSpPr>
        <p:spPr/>
        <p:txBody>
          <a:bodyPr/>
          <a:lstStyle/>
          <a:p>
            <a:r>
              <a:rPr lang="de-DE" dirty="0"/>
              <a:t>Alarmplan erstellen</a:t>
            </a:r>
          </a:p>
        </p:txBody>
      </p:sp>
      <p:sp>
        <p:nvSpPr>
          <p:cNvPr id="7" name="Titel 6">
            <a:extLst>
              <a:ext uri="{FF2B5EF4-FFF2-40B4-BE49-F238E27FC236}">
                <a16:creationId xmlns:a16="http://schemas.microsoft.com/office/drawing/2014/main" id="{4F25D403-9F2A-24D7-9335-EB8F98DF99A5}"/>
              </a:ext>
            </a:extLst>
          </p:cNvPr>
          <p:cNvSpPr>
            <a:spLocks noGrp="1"/>
          </p:cNvSpPr>
          <p:nvPr>
            <p:ph type="title"/>
          </p:nvPr>
        </p:nvSpPr>
        <p:spPr/>
        <p:txBody>
          <a:bodyPr/>
          <a:lstStyle/>
          <a:p>
            <a:r>
              <a:rPr lang="de-DE" dirty="0"/>
              <a:t>AP 0</a:t>
            </a:r>
          </a:p>
        </p:txBody>
      </p:sp>
      <p:sp>
        <p:nvSpPr>
          <p:cNvPr id="48" name="Textplatzhalter 47">
            <a:extLst>
              <a:ext uri="{FF2B5EF4-FFF2-40B4-BE49-F238E27FC236}">
                <a16:creationId xmlns:a16="http://schemas.microsoft.com/office/drawing/2014/main" id="{C14264C7-3055-2548-2E9B-6F8B685C1562}"/>
              </a:ext>
            </a:extLst>
          </p:cNvPr>
          <p:cNvSpPr>
            <a:spLocks noGrp="1"/>
          </p:cNvSpPr>
          <p:nvPr>
            <p:ph type="body" sz="quarter" idx="32"/>
          </p:nvPr>
        </p:nvSpPr>
        <p:spPr/>
        <p:txBody>
          <a:bodyPr/>
          <a:lstStyle/>
          <a:p>
            <a:endParaRPr lang="de-DE"/>
          </a:p>
        </p:txBody>
      </p:sp>
      <p:sp>
        <p:nvSpPr>
          <p:cNvPr id="6" name="Datumsplatzhalter 5">
            <a:extLst>
              <a:ext uri="{FF2B5EF4-FFF2-40B4-BE49-F238E27FC236}">
                <a16:creationId xmlns:a16="http://schemas.microsoft.com/office/drawing/2014/main" id="{50186A83-A6D5-6225-29FD-85D047AD15C7}"/>
              </a:ext>
            </a:extLst>
          </p:cNvPr>
          <p:cNvSpPr>
            <a:spLocks noGrp="1"/>
          </p:cNvSpPr>
          <p:nvPr>
            <p:ph type="dt" sz="half" idx="10"/>
          </p:nvPr>
        </p:nvSpPr>
        <p:spPr/>
        <p:txBody>
          <a:bodyPr/>
          <a:lstStyle/>
          <a:p>
            <a:r>
              <a:rPr lang="de-DE" dirty="0"/>
              <a:t>17.11.2023</a:t>
            </a:r>
          </a:p>
        </p:txBody>
      </p:sp>
      <p:sp>
        <p:nvSpPr>
          <p:cNvPr id="2" name="Rechteck 1">
            <a:hlinkClick r:id="rId2" action="ppaction://hlinksldjump"/>
            <a:extLst>
              <a:ext uri="{FF2B5EF4-FFF2-40B4-BE49-F238E27FC236}">
                <a16:creationId xmlns:a16="http://schemas.microsoft.com/office/drawing/2014/main" id="{22D11ABB-22DB-2F76-5CE8-21DF91455D70}"/>
              </a:ext>
            </a:extLst>
          </p:cNvPr>
          <p:cNvSpPr/>
          <p:nvPr/>
        </p:nvSpPr>
        <p:spPr>
          <a:xfrm>
            <a:off x="503775" y="1960925"/>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Generelle Vorgehensweise 	</a:t>
            </a:r>
            <a:r>
              <a:rPr lang="de-DE" sz="2400" b="1" dirty="0">
                <a:solidFill>
                  <a:schemeClr val="tx1"/>
                </a:solidFill>
              </a:rPr>
              <a:t>AP 2</a:t>
            </a:r>
          </a:p>
        </p:txBody>
      </p:sp>
      <p:sp>
        <p:nvSpPr>
          <p:cNvPr id="3" name="Rechteck 2">
            <a:hlinkClick r:id="rId3" action="ppaction://hlinksldjump"/>
            <a:extLst>
              <a:ext uri="{FF2B5EF4-FFF2-40B4-BE49-F238E27FC236}">
                <a16:creationId xmlns:a16="http://schemas.microsoft.com/office/drawing/2014/main" id="{852EE77E-71CD-D01C-68FE-578E93D2E75A}"/>
              </a:ext>
            </a:extLst>
          </p:cNvPr>
          <p:cNvSpPr/>
          <p:nvPr/>
        </p:nvSpPr>
        <p:spPr>
          <a:xfrm rot="16200000">
            <a:off x="-471736" y="9390269"/>
            <a:ext cx="1481139" cy="252000"/>
          </a:xfrm>
          <a:prstGeom prst="rect">
            <a:avLst/>
          </a:prstGeom>
          <a:solidFill>
            <a:srgbClr val="00FFFF"/>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 Anleitung</a:t>
            </a:r>
          </a:p>
        </p:txBody>
      </p:sp>
      <p:sp>
        <p:nvSpPr>
          <p:cNvPr id="4" name="Rechteck 3">
            <a:hlinkClick r:id="rId2" action="ppaction://hlinksldjump"/>
            <a:extLst>
              <a:ext uri="{FF2B5EF4-FFF2-40B4-BE49-F238E27FC236}">
                <a16:creationId xmlns:a16="http://schemas.microsoft.com/office/drawing/2014/main" id="{68D41997-8D90-6E1D-7EBB-3CA927883ECE}"/>
              </a:ext>
            </a:extLst>
          </p:cNvPr>
          <p:cNvSpPr/>
          <p:nvPr/>
        </p:nvSpPr>
        <p:spPr>
          <a:xfrm>
            <a:off x="503775" y="2818958"/>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Hinweise für Alarmplangestaltung	</a:t>
            </a:r>
            <a:r>
              <a:rPr lang="de-DE" sz="2400" b="1" dirty="0">
                <a:solidFill>
                  <a:schemeClr val="tx1"/>
                </a:solidFill>
              </a:rPr>
              <a:t>AP 4</a:t>
            </a:r>
          </a:p>
        </p:txBody>
      </p:sp>
    </p:spTree>
    <p:extLst>
      <p:ext uri="{BB962C8B-B14F-4D97-AF65-F5344CB8AC3E}">
        <p14:creationId xmlns:p14="http://schemas.microsoft.com/office/powerpoint/2010/main" val="197469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E1192-BB1B-D642-C21D-C564A61A17E2}"/>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B7BA439E-E064-E64C-64F8-7B674A0D332A}"/>
              </a:ext>
            </a:extLst>
          </p:cNvPr>
          <p:cNvSpPr>
            <a:spLocks noGrp="1"/>
          </p:cNvSpPr>
          <p:nvPr>
            <p:ph type="body" sz="quarter" idx="21"/>
          </p:nvPr>
        </p:nvSpPr>
        <p:spPr/>
        <p:txBody>
          <a:bodyPr/>
          <a:lstStyle/>
          <a:p>
            <a:r>
              <a:rPr lang="de-DE" dirty="0"/>
              <a:t>Alarmplan erstellen </a:t>
            </a:r>
          </a:p>
        </p:txBody>
      </p:sp>
      <p:sp>
        <p:nvSpPr>
          <p:cNvPr id="3" name="Textplatzhalter 2">
            <a:extLst>
              <a:ext uri="{FF2B5EF4-FFF2-40B4-BE49-F238E27FC236}">
                <a16:creationId xmlns:a16="http://schemas.microsoft.com/office/drawing/2014/main" id="{772291CF-C670-3ABC-D54E-8E55F0102AE9}"/>
              </a:ext>
            </a:extLst>
          </p:cNvPr>
          <p:cNvSpPr>
            <a:spLocks noGrp="1"/>
          </p:cNvSpPr>
          <p:nvPr>
            <p:ph type="body" sz="quarter" idx="26"/>
          </p:nvPr>
        </p:nvSpPr>
        <p:spPr/>
        <p:txBody>
          <a:bodyPr/>
          <a:lstStyle/>
          <a:p>
            <a:r>
              <a:rPr lang="de-DE" dirty="0"/>
              <a:t>Maßnahmenplanung </a:t>
            </a:r>
          </a:p>
        </p:txBody>
      </p:sp>
      <p:sp>
        <p:nvSpPr>
          <p:cNvPr id="4" name="Titel 3">
            <a:extLst>
              <a:ext uri="{FF2B5EF4-FFF2-40B4-BE49-F238E27FC236}">
                <a16:creationId xmlns:a16="http://schemas.microsoft.com/office/drawing/2014/main" id="{BBC55791-32F6-38ED-90E6-2FAF50310357}"/>
              </a:ext>
            </a:extLst>
          </p:cNvPr>
          <p:cNvSpPr>
            <a:spLocks noGrp="1"/>
          </p:cNvSpPr>
          <p:nvPr>
            <p:ph type="title"/>
          </p:nvPr>
        </p:nvSpPr>
        <p:spPr/>
        <p:txBody>
          <a:bodyPr/>
          <a:lstStyle/>
          <a:p>
            <a:r>
              <a:rPr lang="de-DE" dirty="0"/>
              <a:t>AP 2</a:t>
            </a:r>
          </a:p>
        </p:txBody>
      </p:sp>
      <p:sp>
        <p:nvSpPr>
          <p:cNvPr id="14" name="Textplatzhalter 13">
            <a:extLst>
              <a:ext uri="{FF2B5EF4-FFF2-40B4-BE49-F238E27FC236}">
                <a16:creationId xmlns:a16="http://schemas.microsoft.com/office/drawing/2014/main" id="{995FB2F1-66B0-5C46-1652-918CB074BCFF}"/>
              </a:ext>
            </a:extLst>
          </p:cNvPr>
          <p:cNvSpPr>
            <a:spLocks noGrp="1"/>
          </p:cNvSpPr>
          <p:nvPr>
            <p:ph type="body" sz="quarter" idx="32"/>
          </p:nvPr>
        </p:nvSpPr>
        <p:spPr/>
        <p:txBody>
          <a:bodyPr/>
          <a:lstStyle/>
          <a:p>
            <a:endParaRPr lang="de-DE"/>
          </a:p>
        </p:txBody>
      </p:sp>
      <p:sp>
        <p:nvSpPr>
          <p:cNvPr id="6" name="Datumsplatzhalter 5">
            <a:extLst>
              <a:ext uri="{FF2B5EF4-FFF2-40B4-BE49-F238E27FC236}">
                <a16:creationId xmlns:a16="http://schemas.microsoft.com/office/drawing/2014/main" id="{9282B9AF-FA2F-B1DD-4C6A-E1CA20AFA1AB}"/>
              </a:ext>
            </a:extLst>
          </p:cNvPr>
          <p:cNvSpPr>
            <a:spLocks noGrp="1"/>
          </p:cNvSpPr>
          <p:nvPr>
            <p:ph type="dt" sz="half" idx="10"/>
          </p:nvPr>
        </p:nvSpPr>
        <p:spPr/>
        <p:txBody>
          <a:bodyPr/>
          <a:lstStyle/>
          <a:p>
            <a:r>
              <a:rPr lang="de-DE"/>
              <a:t>17.11.2023</a:t>
            </a:r>
            <a:endParaRPr lang="de-DE" dirty="0"/>
          </a:p>
        </p:txBody>
      </p:sp>
      <p:sp>
        <p:nvSpPr>
          <p:cNvPr id="12" name="Textfeld 11">
            <a:extLst>
              <a:ext uri="{FF2B5EF4-FFF2-40B4-BE49-F238E27FC236}">
                <a16:creationId xmlns:a16="http://schemas.microsoft.com/office/drawing/2014/main" id="{3A64D258-11C0-1926-0319-419C528C0528}"/>
              </a:ext>
            </a:extLst>
          </p:cNvPr>
          <p:cNvSpPr txBox="1"/>
          <p:nvPr/>
        </p:nvSpPr>
        <p:spPr>
          <a:xfrm>
            <a:off x="615100" y="2649310"/>
            <a:ext cx="6944575" cy="1031051"/>
          </a:xfrm>
          <a:prstGeom prst="rect">
            <a:avLst/>
          </a:prstGeom>
          <a:solidFill>
            <a:schemeClr val="bg1"/>
          </a:solidFill>
        </p:spPr>
        <p:txBody>
          <a:bodyPr wrap="square" lIns="0" tIns="0">
            <a:spAutoFit/>
          </a:bodyPr>
          <a:lstStyle/>
          <a:p>
            <a:pPr marL="342900" indent="-342900">
              <a:buAutoNum type="arabicPeriod"/>
            </a:pPr>
            <a:r>
              <a:rPr lang="de-DE" sz="1600" b="1" dirty="0">
                <a:solidFill>
                  <a:srgbClr val="000000"/>
                </a:solidFill>
              </a:rPr>
              <a:t>(Ansicht&gt;Folienmaster&gt;Layout Schwimmbahnen anpassen</a:t>
            </a:r>
          </a:p>
          <a:p>
            <a:pPr marL="342900" indent="-342900">
              <a:buAutoNum type="arabicPeriod"/>
            </a:pPr>
            <a:r>
              <a:rPr lang="de-DE" sz="1600" b="1" dirty="0">
                <a:solidFill>
                  <a:srgbClr val="000000"/>
                </a:solidFill>
              </a:rPr>
              <a:t>Normale Ansicht </a:t>
            </a:r>
          </a:p>
          <a:p>
            <a:pPr marL="342900" indent="-342900">
              <a:buAutoNum type="arabicPeriod"/>
            </a:pPr>
            <a:r>
              <a:rPr lang="de-DE" sz="1600" b="1" dirty="0">
                <a:solidFill>
                  <a:srgbClr val="000000"/>
                </a:solidFill>
              </a:rPr>
              <a:t>Für den Alarmplan Layout Schwimmbahnen wählen </a:t>
            </a:r>
            <a:r>
              <a:rPr lang="de-DE" sz="1600" b="1" dirty="0">
                <a:solidFill>
                  <a:srgbClr val="FF00FF"/>
                </a:solidFill>
              </a:rPr>
              <a:t>(siehe unten)</a:t>
            </a:r>
          </a:p>
          <a:p>
            <a:r>
              <a:rPr lang="de-DE" sz="1600" b="1" dirty="0">
                <a:solidFill>
                  <a:srgbClr val="000000"/>
                </a:solidFill>
              </a:rPr>
              <a:t>4.   Gestalten wie in Grundmuster </a:t>
            </a:r>
            <a:r>
              <a:rPr lang="de-DE" sz="1600" b="1" dirty="0">
                <a:solidFill>
                  <a:srgbClr val="000000"/>
                </a:solidFill>
                <a:hlinkClick r:id="rId2" action="ppaction://hlinksldjump"/>
              </a:rPr>
              <a:t>Plan 60 </a:t>
            </a:r>
            <a:r>
              <a:rPr lang="de-DE" sz="1600" b="1" dirty="0">
                <a:solidFill>
                  <a:srgbClr val="000000"/>
                </a:solidFill>
              </a:rPr>
              <a:t>gezeigt</a:t>
            </a:r>
          </a:p>
        </p:txBody>
      </p:sp>
      <p:pic>
        <p:nvPicPr>
          <p:cNvPr id="16" name="Grafik 15">
            <a:extLst>
              <a:ext uri="{FF2B5EF4-FFF2-40B4-BE49-F238E27FC236}">
                <a16:creationId xmlns:a16="http://schemas.microsoft.com/office/drawing/2014/main" id="{FADF57DD-8390-97A4-A141-F4730BDF2FF2}"/>
              </a:ext>
            </a:extLst>
          </p:cNvPr>
          <p:cNvPicPr>
            <a:picLocks noChangeAspect="1"/>
          </p:cNvPicPr>
          <p:nvPr/>
        </p:nvPicPr>
        <p:blipFill>
          <a:blip r:embed="rId3"/>
          <a:stretch>
            <a:fillRect/>
          </a:stretch>
        </p:blipFill>
        <p:spPr>
          <a:xfrm>
            <a:off x="2983263" y="3867115"/>
            <a:ext cx="4063577" cy="4764194"/>
          </a:xfrm>
          <a:prstGeom prst="rect">
            <a:avLst/>
          </a:prstGeom>
          <a:ln w="95250">
            <a:solidFill>
              <a:srgbClr val="FF00FF"/>
            </a:solidFill>
          </a:ln>
        </p:spPr>
      </p:pic>
      <p:sp>
        <p:nvSpPr>
          <p:cNvPr id="17" name="Rechteck 16">
            <a:hlinkClick r:id="rId4" action="ppaction://hlinksldjump"/>
            <a:extLst>
              <a:ext uri="{FF2B5EF4-FFF2-40B4-BE49-F238E27FC236}">
                <a16:creationId xmlns:a16="http://schemas.microsoft.com/office/drawing/2014/main" id="{8E657519-48D9-58E5-5537-5F173FD06813}"/>
              </a:ext>
            </a:extLst>
          </p:cNvPr>
          <p:cNvSpPr/>
          <p:nvPr/>
        </p:nvSpPr>
        <p:spPr>
          <a:xfrm>
            <a:off x="504312" y="8760257"/>
            <a:ext cx="6839463" cy="459466"/>
          </a:xfrm>
          <a:prstGeom prst="rect">
            <a:avLst/>
          </a:prstGeom>
          <a:solidFill>
            <a:srgbClr val="00FF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1600" b="1" dirty="0">
                <a:solidFill>
                  <a:schemeClr val="tx1"/>
                </a:solidFill>
              </a:rPr>
              <a:t>Regeln für Alarmplangestaltung AP 4</a:t>
            </a:r>
          </a:p>
        </p:txBody>
      </p:sp>
      <p:sp>
        <p:nvSpPr>
          <p:cNvPr id="18" name="Rechteck 17">
            <a:hlinkClick r:id="rId2" action="ppaction://hlinksldjump"/>
            <a:extLst>
              <a:ext uri="{FF2B5EF4-FFF2-40B4-BE49-F238E27FC236}">
                <a16:creationId xmlns:a16="http://schemas.microsoft.com/office/drawing/2014/main" id="{31435CD4-E80D-DE29-56DE-2649B8A26A38}"/>
              </a:ext>
            </a:extLst>
          </p:cNvPr>
          <p:cNvSpPr/>
          <p:nvPr/>
        </p:nvSpPr>
        <p:spPr>
          <a:xfrm>
            <a:off x="503238" y="9282457"/>
            <a:ext cx="6839463" cy="459466"/>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1600" b="1" dirty="0">
                <a:solidFill>
                  <a:schemeClr val="tx1"/>
                </a:solidFill>
              </a:rPr>
              <a:t>Beispiel für Alarmplan Plan 60 </a:t>
            </a:r>
          </a:p>
        </p:txBody>
      </p:sp>
      <p:sp>
        <p:nvSpPr>
          <p:cNvPr id="5" name="Rechteck 4">
            <a:hlinkClick r:id="rId5" action="ppaction://hlinksldjump"/>
            <a:extLst>
              <a:ext uri="{FF2B5EF4-FFF2-40B4-BE49-F238E27FC236}">
                <a16:creationId xmlns:a16="http://schemas.microsoft.com/office/drawing/2014/main" id="{7A1FA9B0-FC73-E704-078E-DBA72473C161}"/>
              </a:ext>
            </a:extLst>
          </p:cNvPr>
          <p:cNvSpPr/>
          <p:nvPr/>
        </p:nvSpPr>
        <p:spPr>
          <a:xfrm rot="16200000">
            <a:off x="-471736" y="9390269"/>
            <a:ext cx="1481139" cy="252000"/>
          </a:xfrm>
          <a:prstGeom prst="rect">
            <a:avLst/>
          </a:prstGeom>
          <a:solidFill>
            <a:srgbClr val="00FFFF"/>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 Anleitung</a:t>
            </a:r>
          </a:p>
        </p:txBody>
      </p:sp>
    </p:spTree>
    <p:extLst>
      <p:ext uri="{BB962C8B-B14F-4D97-AF65-F5344CB8AC3E}">
        <p14:creationId xmlns:p14="http://schemas.microsoft.com/office/powerpoint/2010/main" val="2341652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15B18-78BA-BCEC-7D26-1DF911CCDECC}"/>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B4ABC5FB-4ABD-6499-455F-32A553F217C8}"/>
              </a:ext>
            </a:extLst>
          </p:cNvPr>
          <p:cNvSpPr>
            <a:spLocks noGrp="1"/>
          </p:cNvSpPr>
          <p:nvPr>
            <p:ph type="body" sz="quarter" idx="21"/>
          </p:nvPr>
        </p:nvSpPr>
        <p:spPr/>
        <p:txBody>
          <a:bodyPr/>
          <a:lstStyle/>
          <a:p>
            <a:r>
              <a:rPr lang="de-DE" dirty="0"/>
              <a:t>Alarmplan erstellen </a:t>
            </a:r>
          </a:p>
        </p:txBody>
      </p:sp>
      <p:sp>
        <p:nvSpPr>
          <p:cNvPr id="3" name="Textplatzhalter 2">
            <a:extLst>
              <a:ext uri="{FF2B5EF4-FFF2-40B4-BE49-F238E27FC236}">
                <a16:creationId xmlns:a16="http://schemas.microsoft.com/office/drawing/2014/main" id="{7E83019E-64B4-A362-01B7-5FB2F54F1CE6}"/>
              </a:ext>
            </a:extLst>
          </p:cNvPr>
          <p:cNvSpPr>
            <a:spLocks noGrp="1"/>
          </p:cNvSpPr>
          <p:nvPr>
            <p:ph type="body" sz="quarter" idx="26"/>
          </p:nvPr>
        </p:nvSpPr>
        <p:spPr/>
        <p:txBody>
          <a:bodyPr/>
          <a:lstStyle/>
          <a:p>
            <a:r>
              <a:rPr lang="de-DE" dirty="0"/>
              <a:t>Maßnahmenplanung </a:t>
            </a:r>
          </a:p>
        </p:txBody>
      </p:sp>
      <p:sp>
        <p:nvSpPr>
          <p:cNvPr id="4" name="Titel 3">
            <a:extLst>
              <a:ext uri="{FF2B5EF4-FFF2-40B4-BE49-F238E27FC236}">
                <a16:creationId xmlns:a16="http://schemas.microsoft.com/office/drawing/2014/main" id="{22EE2489-9330-7BD7-EA2E-B1F6E5E450DF}"/>
              </a:ext>
            </a:extLst>
          </p:cNvPr>
          <p:cNvSpPr>
            <a:spLocks noGrp="1"/>
          </p:cNvSpPr>
          <p:nvPr>
            <p:ph type="title"/>
          </p:nvPr>
        </p:nvSpPr>
        <p:spPr/>
        <p:txBody>
          <a:bodyPr/>
          <a:lstStyle/>
          <a:p>
            <a:r>
              <a:rPr lang="de-DE" dirty="0"/>
              <a:t>AP 4</a:t>
            </a:r>
          </a:p>
        </p:txBody>
      </p:sp>
      <p:sp>
        <p:nvSpPr>
          <p:cNvPr id="7" name="Textplatzhalter 6">
            <a:extLst>
              <a:ext uri="{FF2B5EF4-FFF2-40B4-BE49-F238E27FC236}">
                <a16:creationId xmlns:a16="http://schemas.microsoft.com/office/drawing/2014/main" id="{D142DC7F-E6B6-0298-53D7-0394A6A5B4F8}"/>
              </a:ext>
            </a:extLst>
          </p:cNvPr>
          <p:cNvSpPr>
            <a:spLocks noGrp="1"/>
          </p:cNvSpPr>
          <p:nvPr>
            <p:ph type="body" sz="quarter" idx="32"/>
          </p:nvPr>
        </p:nvSpPr>
        <p:spPr/>
        <p:txBody>
          <a:bodyPr/>
          <a:lstStyle/>
          <a:p>
            <a:endParaRPr lang="de-DE"/>
          </a:p>
        </p:txBody>
      </p:sp>
      <p:sp>
        <p:nvSpPr>
          <p:cNvPr id="6" name="Datumsplatzhalter 5">
            <a:extLst>
              <a:ext uri="{FF2B5EF4-FFF2-40B4-BE49-F238E27FC236}">
                <a16:creationId xmlns:a16="http://schemas.microsoft.com/office/drawing/2014/main" id="{295353D8-7B77-9D61-FF8F-67CFD80705A6}"/>
              </a:ext>
            </a:extLst>
          </p:cNvPr>
          <p:cNvSpPr>
            <a:spLocks noGrp="1"/>
          </p:cNvSpPr>
          <p:nvPr>
            <p:ph type="dt" sz="half" idx="10"/>
          </p:nvPr>
        </p:nvSpPr>
        <p:spPr/>
        <p:txBody>
          <a:bodyPr/>
          <a:lstStyle/>
          <a:p>
            <a:r>
              <a:rPr lang="de-DE"/>
              <a:t>17.11.2023</a:t>
            </a:r>
            <a:endParaRPr lang="de-DE" dirty="0"/>
          </a:p>
        </p:txBody>
      </p:sp>
      <p:sp>
        <p:nvSpPr>
          <p:cNvPr id="12" name="Textfeld 11">
            <a:extLst>
              <a:ext uri="{FF2B5EF4-FFF2-40B4-BE49-F238E27FC236}">
                <a16:creationId xmlns:a16="http://schemas.microsoft.com/office/drawing/2014/main" id="{664FAFC1-8B27-8DE1-3305-E02DAB0032A0}"/>
              </a:ext>
            </a:extLst>
          </p:cNvPr>
          <p:cNvSpPr txBox="1"/>
          <p:nvPr/>
        </p:nvSpPr>
        <p:spPr>
          <a:xfrm>
            <a:off x="461697" y="1528763"/>
            <a:ext cx="2882751" cy="8171468"/>
          </a:xfrm>
          <a:prstGeom prst="rect">
            <a:avLst/>
          </a:prstGeom>
          <a:solidFill>
            <a:schemeClr val="bg1"/>
          </a:solidFill>
        </p:spPr>
        <p:txBody>
          <a:bodyPr wrap="square" lIns="0" tIns="0">
            <a:spAutoFit/>
          </a:bodyPr>
          <a:lstStyle/>
          <a:p>
            <a:pPr marL="342900" indent="-342900">
              <a:buAutoNum type="arabicPeriod"/>
            </a:pPr>
            <a:r>
              <a:rPr lang="de-DE" sz="1600" b="1" dirty="0">
                <a:solidFill>
                  <a:srgbClr val="000000"/>
                </a:solidFill>
              </a:rPr>
              <a:t>Passen Sie die Bahnen an die Bezeichnungen in Ihrer Kommune an</a:t>
            </a:r>
          </a:p>
          <a:p>
            <a:pPr marL="342900" indent="-342900">
              <a:buAutoNum type="arabicPeriod"/>
            </a:pPr>
            <a:endParaRPr lang="de-DE" sz="1600" b="1" dirty="0">
              <a:solidFill>
                <a:srgbClr val="000000"/>
              </a:solidFill>
            </a:endParaRPr>
          </a:p>
          <a:p>
            <a:pPr marL="342900" indent="-342900">
              <a:buAutoNum type="arabicPeriod"/>
            </a:pPr>
            <a:r>
              <a:rPr lang="de-DE" sz="1600" b="1" dirty="0">
                <a:solidFill>
                  <a:srgbClr val="000000"/>
                </a:solidFill>
              </a:rPr>
              <a:t>Listen Sie in der ersten Spalte die Indikatoren auf. </a:t>
            </a:r>
          </a:p>
          <a:p>
            <a:endParaRPr lang="de-DE" sz="1600" b="1" dirty="0">
              <a:solidFill>
                <a:srgbClr val="000000"/>
              </a:solidFill>
            </a:endParaRPr>
          </a:p>
          <a:p>
            <a:r>
              <a:rPr lang="de-DE" sz="1600" b="1" dirty="0">
                <a:solidFill>
                  <a:srgbClr val="000000"/>
                </a:solidFill>
              </a:rPr>
              <a:t>3. Der Alarmplan soll insbesondere zeigen:</a:t>
            </a:r>
          </a:p>
          <a:p>
            <a:r>
              <a:rPr lang="de-DE" sz="1600" b="1" dirty="0">
                <a:solidFill>
                  <a:srgbClr val="000000"/>
                </a:solidFill>
              </a:rPr>
              <a:t>Bei welchen </a:t>
            </a:r>
          </a:p>
          <a:p>
            <a:pPr marL="285750" indent="-285750">
              <a:buFont typeface="Symbol" panose="05050102010706020507" pitchFamily="18" charset="2"/>
              <a:buChar char="-"/>
            </a:pPr>
            <a:r>
              <a:rPr lang="de-DE" sz="1600" b="1" dirty="0">
                <a:solidFill>
                  <a:srgbClr val="000000"/>
                </a:solidFill>
              </a:rPr>
              <a:t>Warnungen, </a:t>
            </a:r>
          </a:p>
          <a:p>
            <a:pPr marL="285750" indent="-285750">
              <a:buFont typeface="Symbol" panose="05050102010706020507" pitchFamily="18" charset="2"/>
              <a:buChar char="-"/>
            </a:pPr>
            <a:r>
              <a:rPr lang="de-DE" sz="1600" b="1" dirty="0">
                <a:solidFill>
                  <a:srgbClr val="000000"/>
                </a:solidFill>
              </a:rPr>
              <a:t>Vorhersagen,</a:t>
            </a:r>
          </a:p>
          <a:p>
            <a:pPr marL="285750" indent="-285750">
              <a:buFont typeface="Symbol" panose="05050102010706020507" pitchFamily="18" charset="2"/>
              <a:buChar char="-"/>
            </a:pPr>
            <a:r>
              <a:rPr lang="de-DE" sz="1600" b="1" dirty="0">
                <a:solidFill>
                  <a:srgbClr val="000000"/>
                </a:solidFill>
              </a:rPr>
              <a:t>Pegelständen oder</a:t>
            </a:r>
          </a:p>
          <a:p>
            <a:pPr marL="285750" indent="-285750">
              <a:buFont typeface="Symbol" panose="05050102010706020507" pitchFamily="18" charset="2"/>
              <a:buChar char="-"/>
            </a:pPr>
            <a:r>
              <a:rPr lang="de-DE" sz="1600" b="1" dirty="0">
                <a:solidFill>
                  <a:srgbClr val="000000"/>
                </a:solidFill>
              </a:rPr>
              <a:t>Ereignissen </a:t>
            </a:r>
          </a:p>
          <a:p>
            <a:r>
              <a:rPr lang="de-DE" sz="1600" b="1" dirty="0">
                <a:solidFill>
                  <a:srgbClr val="000000"/>
                </a:solidFill>
              </a:rPr>
              <a:t>findet die Erste Lagebesprechung statt.</a:t>
            </a:r>
          </a:p>
          <a:p>
            <a:endParaRPr lang="de-DE" sz="1600" b="1" dirty="0">
              <a:solidFill>
                <a:srgbClr val="000000"/>
              </a:solidFill>
            </a:endParaRPr>
          </a:p>
          <a:p>
            <a:r>
              <a:rPr lang="de-DE" sz="1600" b="1" dirty="0">
                <a:solidFill>
                  <a:srgbClr val="000000"/>
                </a:solidFill>
              </a:rPr>
              <a:t>Beachtenn. An der Lagebesprechung nehmen in der Regel die gleichen Funktionen wie sonst auch bei kritischen Ereignissen (z. B. einem größeren Brand) plus bei Hochwasser z. B. Bauhof oder </a:t>
            </a:r>
            <a:r>
              <a:rPr lang="de-DE" sz="1600" b="1" dirty="0" err="1">
                <a:solidFill>
                  <a:srgbClr val="000000"/>
                </a:solidFill>
              </a:rPr>
              <a:t>Teifbauamt</a:t>
            </a:r>
            <a:r>
              <a:rPr lang="de-DE" sz="1600" b="1" dirty="0">
                <a:solidFill>
                  <a:srgbClr val="000000"/>
                </a:solidFill>
              </a:rPr>
              <a:t>. </a:t>
            </a:r>
          </a:p>
          <a:p>
            <a:endParaRPr lang="de-DE" sz="1600" b="1" dirty="0">
              <a:solidFill>
                <a:srgbClr val="000000"/>
              </a:solidFill>
            </a:endParaRPr>
          </a:p>
          <a:p>
            <a:r>
              <a:rPr lang="de-DE" sz="1600" b="1" dirty="0">
                <a:solidFill>
                  <a:srgbClr val="000000"/>
                </a:solidFill>
              </a:rPr>
              <a:t>Das heiß: Die Alarmierung kann über die in der Regel bereits etablierten Meldewege erfolgen! </a:t>
            </a:r>
          </a:p>
          <a:p>
            <a:endParaRPr lang="de-DE" sz="1600" b="1" dirty="0">
              <a:solidFill>
                <a:srgbClr val="000000"/>
              </a:solidFill>
            </a:endParaRPr>
          </a:p>
          <a:p>
            <a:pPr marL="342900" indent="-342900">
              <a:buAutoNum type="arabicPeriod"/>
            </a:pPr>
            <a:endParaRPr lang="de-DE" sz="1600" b="1" dirty="0">
              <a:solidFill>
                <a:srgbClr val="000000"/>
              </a:solidFill>
            </a:endParaRPr>
          </a:p>
        </p:txBody>
      </p:sp>
      <p:pic>
        <p:nvPicPr>
          <p:cNvPr id="9" name="Grafik 8" descr="Ein Bild, das Text, Screenshot, Software, parallel enthält.&#10;&#10;KI-generierte Inhalte können fehlerhaft sein.">
            <a:extLst>
              <a:ext uri="{FF2B5EF4-FFF2-40B4-BE49-F238E27FC236}">
                <a16:creationId xmlns:a16="http://schemas.microsoft.com/office/drawing/2014/main" id="{A82040F8-27A9-3226-BCAE-8EA7D9753332}"/>
              </a:ext>
            </a:extLst>
          </p:cNvPr>
          <p:cNvPicPr>
            <a:picLocks noChangeAspect="1"/>
          </p:cNvPicPr>
          <p:nvPr/>
        </p:nvPicPr>
        <p:blipFill>
          <a:blip r:embed="rId2"/>
          <a:stretch>
            <a:fillRect/>
          </a:stretch>
        </p:blipFill>
        <p:spPr>
          <a:xfrm>
            <a:off x="3563368" y="1418204"/>
            <a:ext cx="3780407" cy="5265020"/>
          </a:xfrm>
          <a:prstGeom prst="rect">
            <a:avLst/>
          </a:prstGeom>
          <a:ln>
            <a:solidFill>
              <a:schemeClr val="tx1"/>
            </a:solidFill>
          </a:ln>
        </p:spPr>
      </p:pic>
      <p:sp>
        <p:nvSpPr>
          <p:cNvPr id="5" name="Rechteck 4">
            <a:hlinkClick r:id="rId3" action="ppaction://hlinksldjump"/>
            <a:extLst>
              <a:ext uri="{FF2B5EF4-FFF2-40B4-BE49-F238E27FC236}">
                <a16:creationId xmlns:a16="http://schemas.microsoft.com/office/drawing/2014/main" id="{F35B364F-3183-6C7F-F6EC-A0C8B0A486A9}"/>
              </a:ext>
            </a:extLst>
          </p:cNvPr>
          <p:cNvSpPr/>
          <p:nvPr/>
        </p:nvSpPr>
        <p:spPr>
          <a:xfrm rot="16200000">
            <a:off x="-471736" y="9390269"/>
            <a:ext cx="1481139" cy="252000"/>
          </a:xfrm>
          <a:prstGeom prst="rect">
            <a:avLst/>
          </a:prstGeom>
          <a:solidFill>
            <a:srgbClr val="00FFFF"/>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 Anleitung</a:t>
            </a:r>
          </a:p>
        </p:txBody>
      </p:sp>
    </p:spTree>
    <p:extLst>
      <p:ext uri="{BB962C8B-B14F-4D97-AF65-F5344CB8AC3E}">
        <p14:creationId xmlns:p14="http://schemas.microsoft.com/office/powerpoint/2010/main" val="4034975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46A7D28C-420F-3B96-A437-403BF076FC39}"/>
              </a:ext>
            </a:extLst>
          </p:cNvPr>
          <p:cNvSpPr>
            <a:spLocks noGrp="1"/>
          </p:cNvSpPr>
          <p:nvPr>
            <p:ph type="body" sz="quarter" idx="21"/>
          </p:nvPr>
        </p:nvSpPr>
        <p:spPr/>
        <p:txBody>
          <a:bodyPr/>
          <a:lstStyle/>
          <a:p>
            <a:r>
              <a:rPr lang="de-DE" dirty="0"/>
              <a:t>Grundmuster mit Beispielen</a:t>
            </a:r>
            <a:endParaRPr lang="de-CH" dirty="0"/>
          </a:p>
        </p:txBody>
      </p:sp>
      <p:sp>
        <p:nvSpPr>
          <p:cNvPr id="6" name="Textplatzhalter 5">
            <a:extLst>
              <a:ext uri="{FF2B5EF4-FFF2-40B4-BE49-F238E27FC236}">
                <a16:creationId xmlns:a16="http://schemas.microsoft.com/office/drawing/2014/main" id="{C0BF4CCE-3C76-C6AB-75A5-33678C671124}"/>
              </a:ext>
            </a:extLst>
          </p:cNvPr>
          <p:cNvSpPr>
            <a:spLocks noGrp="1"/>
          </p:cNvSpPr>
          <p:nvPr>
            <p:ph type="body" sz="quarter" idx="26"/>
          </p:nvPr>
        </p:nvSpPr>
        <p:spPr/>
        <p:txBody>
          <a:bodyPr/>
          <a:lstStyle/>
          <a:p>
            <a:r>
              <a:rPr lang="de-DE" dirty="0"/>
              <a:t>Hochwasser-Alarm- und Einsatzplanung</a:t>
            </a:r>
            <a:endParaRPr lang="de-CH" dirty="0"/>
          </a:p>
        </p:txBody>
      </p:sp>
      <p:sp>
        <p:nvSpPr>
          <p:cNvPr id="2" name="Titel 1">
            <a:extLst>
              <a:ext uri="{FF2B5EF4-FFF2-40B4-BE49-F238E27FC236}">
                <a16:creationId xmlns:a16="http://schemas.microsoft.com/office/drawing/2014/main" id="{D4FD9300-FE05-0C81-30AA-D2F1334AAC1C}"/>
              </a:ext>
            </a:extLst>
          </p:cNvPr>
          <p:cNvSpPr>
            <a:spLocks noGrp="1"/>
          </p:cNvSpPr>
          <p:nvPr>
            <p:ph type="title"/>
          </p:nvPr>
        </p:nvSpPr>
        <p:spPr/>
        <p:txBody>
          <a:bodyPr/>
          <a:lstStyle/>
          <a:p>
            <a:r>
              <a:rPr lang="de-DE" dirty="0"/>
              <a:t>0</a:t>
            </a:r>
            <a:endParaRPr lang="de-CH" dirty="0"/>
          </a:p>
        </p:txBody>
      </p:sp>
      <p:sp>
        <p:nvSpPr>
          <p:cNvPr id="7" name="Textplatzhalter 6">
            <a:extLst>
              <a:ext uri="{FF2B5EF4-FFF2-40B4-BE49-F238E27FC236}">
                <a16:creationId xmlns:a16="http://schemas.microsoft.com/office/drawing/2014/main" id="{23653E71-4707-2D3B-42FD-FEC545DA4B56}"/>
              </a:ext>
            </a:extLst>
          </p:cNvPr>
          <p:cNvSpPr>
            <a:spLocks noGrp="1"/>
          </p:cNvSpPr>
          <p:nvPr>
            <p:ph type="body" sz="quarter" idx="32"/>
          </p:nvPr>
        </p:nvSpPr>
        <p:spPr/>
        <p:txBody>
          <a:bodyPr/>
          <a:lstStyle/>
          <a:p>
            <a:endParaRPr lang="de-CH" dirty="0"/>
          </a:p>
        </p:txBody>
      </p:sp>
      <p:sp>
        <p:nvSpPr>
          <p:cNvPr id="9" name="Textfeld 8">
            <a:extLst>
              <a:ext uri="{FF2B5EF4-FFF2-40B4-BE49-F238E27FC236}">
                <a16:creationId xmlns:a16="http://schemas.microsoft.com/office/drawing/2014/main" id="{6BB49A98-51AA-3AF6-C329-7982D4259524}"/>
              </a:ext>
            </a:extLst>
          </p:cNvPr>
          <p:cNvSpPr txBox="1"/>
          <p:nvPr/>
        </p:nvSpPr>
        <p:spPr>
          <a:xfrm>
            <a:off x="503237" y="3704664"/>
            <a:ext cx="6840537" cy="3348609"/>
          </a:xfrm>
          <a:prstGeom prst="rect">
            <a:avLst/>
          </a:prstGeom>
          <a:noFill/>
        </p:spPr>
        <p:txBody>
          <a:bodyPr wrap="square" lIns="0" rIns="0" rtlCol="0">
            <a:spAutoFit/>
          </a:bodyPr>
          <a:lstStyle/>
          <a:p>
            <a:endParaRPr lang="de-DE" sz="2590" dirty="0"/>
          </a:p>
          <a:p>
            <a:endParaRPr lang="de-DE" sz="2590" dirty="0"/>
          </a:p>
          <a:p>
            <a:r>
              <a:rPr lang="de-DE" sz="2400" dirty="0"/>
              <a:t>Alarm- und Einsatzplan mit Kurzanleitung </a:t>
            </a:r>
            <a:endParaRPr lang="de-DE" sz="2400" b="1" dirty="0"/>
          </a:p>
          <a:p>
            <a:r>
              <a:rPr lang="de-DE" sz="2400" b="1" dirty="0"/>
              <a:t>Version 0.01 </a:t>
            </a:r>
          </a:p>
          <a:p>
            <a:endParaRPr lang="de-DE" sz="2590" b="1" dirty="0"/>
          </a:p>
          <a:p>
            <a:endParaRPr lang="de-DE" sz="2590" b="1" dirty="0"/>
          </a:p>
          <a:p>
            <a:r>
              <a:rPr lang="de-DE" sz="2000" dirty="0"/>
              <a:t>Bearbeitungsstand: </a:t>
            </a:r>
            <a:fld id="{AB595420-9BE6-4499-A696-557DF2C01F5D}" type="datetime1">
              <a:rPr lang="de-DE" sz="2000" smtClean="0"/>
              <a:pPr/>
              <a:t>20.01.2026</a:t>
            </a:fld>
            <a:r>
              <a:rPr lang="de-DE" sz="2000" dirty="0"/>
              <a:t> </a:t>
            </a:r>
          </a:p>
          <a:p>
            <a:endParaRPr lang="de-DE" sz="2000" dirty="0"/>
          </a:p>
          <a:p>
            <a:r>
              <a:rPr lang="de-DE" sz="2000" dirty="0"/>
              <a:t>Karten wurden mit OpenStreetMap erstellt. </a:t>
            </a:r>
          </a:p>
        </p:txBody>
      </p:sp>
    </p:spTree>
    <p:extLst>
      <p:ext uri="{BB962C8B-B14F-4D97-AF65-F5344CB8AC3E}">
        <p14:creationId xmlns:p14="http://schemas.microsoft.com/office/powerpoint/2010/main" val="3588137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0ED6426E-D864-4F10-C24A-95F81C09FCF5}"/>
              </a:ext>
            </a:extLst>
          </p:cNvPr>
          <p:cNvSpPr>
            <a:spLocks noGrp="1"/>
          </p:cNvSpPr>
          <p:nvPr>
            <p:ph type="body" sz="quarter" idx="21"/>
          </p:nvPr>
        </p:nvSpPr>
        <p:spPr/>
        <p:txBody>
          <a:bodyPr/>
          <a:lstStyle/>
          <a:p>
            <a:r>
              <a:rPr lang="de-DE" dirty="0"/>
              <a:t>Schnellübersicht im Ereignisfall</a:t>
            </a:r>
          </a:p>
        </p:txBody>
      </p:sp>
      <p:sp>
        <p:nvSpPr>
          <p:cNvPr id="9" name="Textplatzhalter 8">
            <a:extLst>
              <a:ext uri="{FF2B5EF4-FFF2-40B4-BE49-F238E27FC236}">
                <a16:creationId xmlns:a16="http://schemas.microsoft.com/office/drawing/2014/main" id="{B5A6D6ED-E9A5-4086-D3D8-D5FE9166A79C}"/>
              </a:ext>
            </a:extLst>
          </p:cNvPr>
          <p:cNvSpPr>
            <a:spLocks noGrp="1"/>
          </p:cNvSpPr>
          <p:nvPr>
            <p:ph type="body" sz="quarter" idx="26"/>
          </p:nvPr>
        </p:nvSpPr>
        <p:spPr/>
        <p:txBody>
          <a:bodyPr/>
          <a:lstStyle/>
          <a:p>
            <a:r>
              <a:rPr lang="de-DE" dirty="0"/>
              <a:t>Inhalt </a:t>
            </a:r>
          </a:p>
        </p:txBody>
      </p:sp>
      <p:sp>
        <p:nvSpPr>
          <p:cNvPr id="7" name="Titel 6">
            <a:extLst>
              <a:ext uri="{FF2B5EF4-FFF2-40B4-BE49-F238E27FC236}">
                <a16:creationId xmlns:a16="http://schemas.microsoft.com/office/drawing/2014/main" id="{874BEE1D-B64D-B734-B3D6-3063AC31D0B3}"/>
              </a:ext>
            </a:extLst>
          </p:cNvPr>
          <p:cNvSpPr>
            <a:spLocks noGrp="1"/>
          </p:cNvSpPr>
          <p:nvPr>
            <p:ph type="title"/>
          </p:nvPr>
        </p:nvSpPr>
        <p:spPr/>
        <p:txBody>
          <a:bodyPr/>
          <a:lstStyle/>
          <a:p>
            <a:r>
              <a:rPr lang="de-DE" dirty="0"/>
              <a:t>0</a:t>
            </a:r>
          </a:p>
        </p:txBody>
      </p:sp>
      <p:sp>
        <p:nvSpPr>
          <p:cNvPr id="10" name="Textplatzhalter 9">
            <a:extLst>
              <a:ext uri="{FF2B5EF4-FFF2-40B4-BE49-F238E27FC236}">
                <a16:creationId xmlns:a16="http://schemas.microsoft.com/office/drawing/2014/main" id="{48A0B1DA-B056-11B3-3C75-1C1D908AD116}"/>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E7726B23-66DC-A653-AB8D-0E2328070CE4}"/>
              </a:ext>
            </a:extLst>
          </p:cNvPr>
          <p:cNvSpPr>
            <a:spLocks noGrp="1"/>
          </p:cNvSpPr>
          <p:nvPr>
            <p:ph type="dt" sz="half" idx="10"/>
          </p:nvPr>
        </p:nvSpPr>
        <p:spPr/>
        <p:txBody>
          <a:bodyPr/>
          <a:lstStyle/>
          <a:p>
            <a:r>
              <a:rPr lang="de-DE" dirty="0"/>
              <a:t>17.11.2023</a:t>
            </a:r>
          </a:p>
        </p:txBody>
      </p:sp>
      <p:sp>
        <p:nvSpPr>
          <p:cNvPr id="12" name="Rechteck 11">
            <a:hlinkClick r:id="rId2" action="ppaction://hlinksldjump"/>
            <a:extLst>
              <a:ext uri="{FF2B5EF4-FFF2-40B4-BE49-F238E27FC236}">
                <a16:creationId xmlns:a16="http://schemas.microsoft.com/office/drawing/2014/main" id="{FA29E243-AB46-88D7-3538-6B92D26893A0}"/>
              </a:ext>
            </a:extLst>
          </p:cNvPr>
          <p:cNvSpPr/>
          <p:nvPr/>
        </p:nvSpPr>
        <p:spPr>
          <a:xfrm>
            <a:off x="503238" y="5330431"/>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Informationsbeschaffung	</a:t>
            </a:r>
            <a:r>
              <a:rPr lang="de-DE" sz="2400" b="1" dirty="0">
                <a:solidFill>
                  <a:schemeClr val="tx1"/>
                </a:solidFill>
              </a:rPr>
              <a:t>Plan 200</a:t>
            </a:r>
          </a:p>
        </p:txBody>
      </p:sp>
      <p:sp>
        <p:nvSpPr>
          <p:cNvPr id="13" name="Rechteck 12">
            <a:hlinkClick r:id="rId3" action="ppaction://hlinksldjump"/>
            <a:extLst>
              <a:ext uri="{FF2B5EF4-FFF2-40B4-BE49-F238E27FC236}">
                <a16:creationId xmlns:a16="http://schemas.microsoft.com/office/drawing/2014/main" id="{B0BBCC8A-FCA0-9756-BC80-AAD229F8173D}"/>
              </a:ext>
            </a:extLst>
          </p:cNvPr>
          <p:cNvSpPr/>
          <p:nvPr/>
        </p:nvSpPr>
        <p:spPr>
          <a:xfrm>
            <a:off x="503238" y="4318945"/>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Erste Lagebesprechung 	</a:t>
            </a:r>
            <a:r>
              <a:rPr lang="de-DE" sz="2400" b="1" dirty="0">
                <a:solidFill>
                  <a:schemeClr val="tx1"/>
                </a:solidFill>
              </a:rPr>
              <a:t>Plan 70</a:t>
            </a:r>
          </a:p>
        </p:txBody>
      </p:sp>
      <p:sp>
        <p:nvSpPr>
          <p:cNvPr id="2" name="Rechteck 1">
            <a:hlinkClick r:id="rId4" action="ppaction://hlinksldjump"/>
            <a:extLst>
              <a:ext uri="{FF2B5EF4-FFF2-40B4-BE49-F238E27FC236}">
                <a16:creationId xmlns:a16="http://schemas.microsoft.com/office/drawing/2014/main" id="{E050119E-0CC3-985B-D36C-30DFE8797729}"/>
              </a:ext>
            </a:extLst>
          </p:cNvPr>
          <p:cNvSpPr/>
          <p:nvPr/>
        </p:nvSpPr>
        <p:spPr>
          <a:xfrm>
            <a:off x="503238" y="1528763"/>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Reaktion auf Warnungen &amp; Meldungen	</a:t>
            </a:r>
            <a:r>
              <a:rPr lang="de-DE" sz="2400" b="1" dirty="0">
                <a:solidFill>
                  <a:schemeClr val="tx1"/>
                </a:solidFill>
              </a:rPr>
              <a:t>Plan 60</a:t>
            </a:r>
          </a:p>
        </p:txBody>
      </p:sp>
    </p:spTree>
    <p:extLst>
      <p:ext uri="{BB962C8B-B14F-4D97-AF65-F5344CB8AC3E}">
        <p14:creationId xmlns:p14="http://schemas.microsoft.com/office/powerpoint/2010/main" val="2765980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BA267999-04EE-4DDC-8EB1-1E4103D0A6F7}"/>
              </a:ext>
            </a:extLst>
          </p:cNvPr>
          <p:cNvSpPr>
            <a:spLocks noGrp="1"/>
          </p:cNvSpPr>
          <p:nvPr>
            <p:ph type="body" sz="quarter" idx="21"/>
          </p:nvPr>
        </p:nvSpPr>
        <p:spPr>
          <a:xfrm>
            <a:off x="1797145" y="717550"/>
            <a:ext cx="4581430" cy="595312"/>
          </a:xfrm>
        </p:spPr>
        <p:txBody>
          <a:bodyPr/>
          <a:lstStyle/>
          <a:p>
            <a:r>
              <a:rPr lang="de-DE" dirty="0"/>
              <a:t>Inhalt </a:t>
            </a:r>
            <a:endParaRPr lang="de-CH" dirty="0"/>
          </a:p>
        </p:txBody>
      </p:sp>
      <p:sp>
        <p:nvSpPr>
          <p:cNvPr id="5" name="Textplatzhalter 4">
            <a:extLst>
              <a:ext uri="{FF2B5EF4-FFF2-40B4-BE49-F238E27FC236}">
                <a16:creationId xmlns:a16="http://schemas.microsoft.com/office/drawing/2014/main" id="{2BA58153-D353-5F72-82A9-E06B6749F6C1}"/>
              </a:ext>
            </a:extLst>
          </p:cNvPr>
          <p:cNvSpPr>
            <a:spLocks noGrp="1"/>
          </p:cNvSpPr>
          <p:nvPr>
            <p:ph type="body" sz="quarter" idx="26"/>
          </p:nvPr>
        </p:nvSpPr>
        <p:spPr>
          <a:xfrm>
            <a:off x="1797145" y="244257"/>
            <a:ext cx="4581430" cy="460766"/>
          </a:xfrm>
        </p:spPr>
        <p:txBody>
          <a:bodyPr/>
          <a:lstStyle/>
          <a:p>
            <a:r>
              <a:rPr lang="de-DE" dirty="0"/>
              <a:t>Alarm- und Einsatzplan</a:t>
            </a:r>
            <a:endParaRPr lang="de-CH" dirty="0"/>
          </a:p>
        </p:txBody>
      </p:sp>
      <p:sp>
        <p:nvSpPr>
          <p:cNvPr id="2" name="Titel 1">
            <a:extLst>
              <a:ext uri="{FF2B5EF4-FFF2-40B4-BE49-F238E27FC236}">
                <a16:creationId xmlns:a16="http://schemas.microsoft.com/office/drawing/2014/main" id="{11002088-A42C-D19F-1447-303EDC9E37A3}"/>
              </a:ext>
            </a:extLst>
          </p:cNvPr>
          <p:cNvSpPr>
            <a:spLocks noGrp="1"/>
          </p:cNvSpPr>
          <p:nvPr>
            <p:ph type="title"/>
          </p:nvPr>
        </p:nvSpPr>
        <p:spPr>
          <a:xfrm>
            <a:off x="6378575" y="717550"/>
            <a:ext cx="965200" cy="595312"/>
          </a:xfrm>
        </p:spPr>
        <p:txBody>
          <a:bodyPr/>
          <a:lstStyle/>
          <a:p>
            <a:r>
              <a:rPr lang="de-DE" dirty="0"/>
              <a:t>1</a:t>
            </a:r>
            <a:endParaRPr lang="de-CH" dirty="0"/>
          </a:p>
        </p:txBody>
      </p:sp>
      <p:sp>
        <p:nvSpPr>
          <p:cNvPr id="16" name="Textplatzhalter 15">
            <a:extLst>
              <a:ext uri="{FF2B5EF4-FFF2-40B4-BE49-F238E27FC236}">
                <a16:creationId xmlns:a16="http://schemas.microsoft.com/office/drawing/2014/main" id="{8AB63140-3A17-90FE-6A23-0F7B5E78E84B}"/>
              </a:ext>
            </a:extLst>
          </p:cNvPr>
          <p:cNvSpPr>
            <a:spLocks noGrp="1"/>
          </p:cNvSpPr>
          <p:nvPr>
            <p:ph type="body" sz="quarter" idx="32"/>
          </p:nvPr>
        </p:nvSpPr>
        <p:spPr/>
        <p:txBody>
          <a:bodyPr/>
          <a:lstStyle/>
          <a:p>
            <a:endParaRPr lang="de-CH" dirty="0"/>
          </a:p>
        </p:txBody>
      </p:sp>
      <p:sp>
        <p:nvSpPr>
          <p:cNvPr id="7" name="Rechteck 6">
            <a:hlinkClick r:id="rId2" action="ppaction://hlinksldjump"/>
            <a:extLst>
              <a:ext uri="{FF2B5EF4-FFF2-40B4-BE49-F238E27FC236}">
                <a16:creationId xmlns:a16="http://schemas.microsoft.com/office/drawing/2014/main" id="{C4D0AED6-BA26-FE86-B150-F6BDC629DA7A}"/>
              </a:ext>
            </a:extLst>
          </p:cNvPr>
          <p:cNvSpPr/>
          <p:nvPr/>
        </p:nvSpPr>
        <p:spPr>
          <a:xfrm>
            <a:off x="503775" y="2672620"/>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Konzeption	</a:t>
            </a:r>
            <a:r>
              <a:rPr lang="de-DE" sz="2400" b="1" dirty="0">
                <a:solidFill>
                  <a:schemeClr val="tx1"/>
                </a:solidFill>
              </a:rPr>
              <a:t>Plan 10</a:t>
            </a:r>
          </a:p>
        </p:txBody>
      </p:sp>
      <p:sp>
        <p:nvSpPr>
          <p:cNvPr id="3" name="Rechteck 2">
            <a:hlinkClick r:id="rId3" action="ppaction://hlinksldjump"/>
            <a:extLst>
              <a:ext uri="{FF2B5EF4-FFF2-40B4-BE49-F238E27FC236}">
                <a16:creationId xmlns:a16="http://schemas.microsoft.com/office/drawing/2014/main" id="{6466C598-CEFE-3907-2EA3-321C11A629DE}"/>
              </a:ext>
            </a:extLst>
          </p:cNvPr>
          <p:cNvSpPr/>
          <p:nvPr/>
        </p:nvSpPr>
        <p:spPr>
          <a:xfrm>
            <a:off x="504312" y="6206006"/>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Führungsorganisation 	</a:t>
            </a:r>
            <a:r>
              <a:rPr lang="de-DE" sz="2400" b="1" dirty="0">
                <a:solidFill>
                  <a:schemeClr val="tx1"/>
                </a:solidFill>
              </a:rPr>
              <a:t>Plan 100</a:t>
            </a:r>
          </a:p>
        </p:txBody>
      </p:sp>
      <p:sp>
        <p:nvSpPr>
          <p:cNvPr id="8" name="Rechteck 7">
            <a:hlinkClick r:id="rId4" action="ppaction://hlinksldjump"/>
            <a:extLst>
              <a:ext uri="{FF2B5EF4-FFF2-40B4-BE49-F238E27FC236}">
                <a16:creationId xmlns:a16="http://schemas.microsoft.com/office/drawing/2014/main" id="{F821B330-0561-EBEB-BE38-309CB31E3CDE}"/>
              </a:ext>
            </a:extLst>
          </p:cNvPr>
          <p:cNvSpPr/>
          <p:nvPr/>
        </p:nvSpPr>
        <p:spPr>
          <a:xfrm>
            <a:off x="504312" y="7058930"/>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Hochwasser / Starkregen 	</a:t>
            </a:r>
            <a:r>
              <a:rPr lang="de-DE" sz="2400" b="1" dirty="0">
                <a:solidFill>
                  <a:schemeClr val="tx1"/>
                </a:solidFill>
              </a:rPr>
              <a:t>Plan 200</a:t>
            </a:r>
          </a:p>
        </p:txBody>
      </p:sp>
      <p:sp>
        <p:nvSpPr>
          <p:cNvPr id="10" name="Rechteck 9">
            <a:hlinkClick r:id="rId5" action="ppaction://hlinksldjump"/>
            <a:extLst>
              <a:ext uri="{FF2B5EF4-FFF2-40B4-BE49-F238E27FC236}">
                <a16:creationId xmlns:a16="http://schemas.microsoft.com/office/drawing/2014/main" id="{1013B0E1-6FBD-1FBD-E11B-EAF20B2F3EB4}"/>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4" name="Rechteck 13">
            <a:hlinkClick r:id="rId6" action="ppaction://hlinksldjump"/>
            <a:extLst>
              <a:ext uri="{FF2B5EF4-FFF2-40B4-BE49-F238E27FC236}">
                <a16:creationId xmlns:a16="http://schemas.microsoft.com/office/drawing/2014/main" id="{5733AE99-77AA-D349-7B96-D4AE1687B715}"/>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9" name="Rechteck 8">
            <a:hlinkClick r:id="rId5" action="ppaction://hlinksldjump"/>
            <a:extLst>
              <a:ext uri="{FF2B5EF4-FFF2-40B4-BE49-F238E27FC236}">
                <a16:creationId xmlns:a16="http://schemas.microsoft.com/office/drawing/2014/main" id="{074F702D-B5E4-03CD-86CA-3766EC57A2E7}"/>
              </a:ext>
            </a:extLst>
          </p:cNvPr>
          <p:cNvSpPr/>
          <p:nvPr/>
        </p:nvSpPr>
        <p:spPr>
          <a:xfrm>
            <a:off x="504312" y="4379377"/>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Reaktion auf Warnungen / Meldungen	</a:t>
            </a:r>
            <a:r>
              <a:rPr lang="de-DE" sz="2400" b="1" dirty="0">
                <a:solidFill>
                  <a:schemeClr val="tx1"/>
                </a:solidFill>
              </a:rPr>
              <a:t>Plan 60</a:t>
            </a:r>
          </a:p>
        </p:txBody>
      </p:sp>
      <p:sp>
        <p:nvSpPr>
          <p:cNvPr id="12" name="Rechteck 11">
            <a:hlinkClick r:id="rId7" action="ppaction://hlinksldjump"/>
            <a:extLst>
              <a:ext uri="{FF2B5EF4-FFF2-40B4-BE49-F238E27FC236}">
                <a16:creationId xmlns:a16="http://schemas.microsoft.com/office/drawing/2014/main" id="{EFFB80AA-3AB6-DECB-D294-3C8FD2C9F298}"/>
              </a:ext>
            </a:extLst>
          </p:cNvPr>
          <p:cNvSpPr/>
          <p:nvPr/>
        </p:nvSpPr>
        <p:spPr>
          <a:xfrm>
            <a:off x="503775" y="5279906"/>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Erste Lagebesprechung 	</a:t>
            </a:r>
            <a:r>
              <a:rPr lang="de-DE" sz="2400" b="1" dirty="0">
                <a:solidFill>
                  <a:schemeClr val="tx1"/>
                </a:solidFill>
              </a:rPr>
              <a:t>Plan 70</a:t>
            </a:r>
          </a:p>
        </p:txBody>
      </p:sp>
      <p:sp>
        <p:nvSpPr>
          <p:cNvPr id="17" name="Rechteck 16">
            <a:hlinkClick r:id="rId8" action="ppaction://hlinksldjump"/>
            <a:extLst>
              <a:ext uri="{FF2B5EF4-FFF2-40B4-BE49-F238E27FC236}">
                <a16:creationId xmlns:a16="http://schemas.microsoft.com/office/drawing/2014/main" id="{5ED02ABD-8CAE-5109-81B9-BFFFA96E00BE}"/>
              </a:ext>
            </a:extLst>
          </p:cNvPr>
          <p:cNvSpPr/>
          <p:nvPr/>
        </p:nvSpPr>
        <p:spPr>
          <a:xfrm>
            <a:off x="504312" y="3532545"/>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Monitoring 	</a:t>
            </a:r>
            <a:r>
              <a:rPr lang="de-DE" sz="2400" b="1" dirty="0">
                <a:solidFill>
                  <a:schemeClr val="tx1"/>
                </a:solidFill>
              </a:rPr>
              <a:t>Plan 50</a:t>
            </a:r>
          </a:p>
        </p:txBody>
      </p:sp>
      <p:sp>
        <p:nvSpPr>
          <p:cNvPr id="18" name="Rechteck 17">
            <a:hlinkClick r:id="rId9" action="ppaction://hlinksldjump"/>
            <a:extLst>
              <a:ext uri="{FF2B5EF4-FFF2-40B4-BE49-F238E27FC236}">
                <a16:creationId xmlns:a16="http://schemas.microsoft.com/office/drawing/2014/main" id="{A1D64662-0C8A-A822-A4FA-E62C1828D1D8}"/>
              </a:ext>
            </a:extLst>
          </p:cNvPr>
          <p:cNvSpPr/>
          <p:nvPr/>
        </p:nvSpPr>
        <p:spPr>
          <a:xfrm>
            <a:off x="503775" y="1536505"/>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Struktur nach Plannummern	</a:t>
            </a:r>
            <a:r>
              <a:rPr lang="de-DE" sz="2400" b="1" dirty="0">
                <a:solidFill>
                  <a:schemeClr val="tx1"/>
                </a:solidFill>
              </a:rPr>
              <a:t>Plan 3</a:t>
            </a:r>
          </a:p>
        </p:txBody>
      </p:sp>
      <p:sp>
        <p:nvSpPr>
          <p:cNvPr id="6" name="Rechteck 5">
            <a:hlinkClick r:id="rId10" action="ppaction://hlinksldjump"/>
            <a:extLst>
              <a:ext uri="{FF2B5EF4-FFF2-40B4-BE49-F238E27FC236}">
                <a16:creationId xmlns:a16="http://schemas.microsoft.com/office/drawing/2014/main" id="{5A3676A8-CC34-208C-0A6C-1C359168CE4B}"/>
              </a:ext>
            </a:extLst>
          </p:cNvPr>
          <p:cNvSpPr/>
          <p:nvPr/>
        </p:nvSpPr>
        <p:spPr>
          <a:xfrm>
            <a:off x="503775" y="8303266"/>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Sonstige Maßnahmen 	</a:t>
            </a:r>
            <a:r>
              <a:rPr lang="de-DE" sz="2400" b="1" dirty="0">
                <a:solidFill>
                  <a:schemeClr val="tx1"/>
                </a:solidFill>
              </a:rPr>
              <a:t>Plan 900</a:t>
            </a:r>
          </a:p>
        </p:txBody>
      </p:sp>
      <p:sp>
        <p:nvSpPr>
          <p:cNvPr id="11" name="Rechteck 10">
            <a:hlinkClick r:id="rId11" action="ppaction://hlinksldjump"/>
            <a:extLst>
              <a:ext uri="{FF2B5EF4-FFF2-40B4-BE49-F238E27FC236}">
                <a16:creationId xmlns:a16="http://schemas.microsoft.com/office/drawing/2014/main" id="{24AE39DE-4A1E-6667-EC3C-F331DF2C84B1}"/>
              </a:ext>
            </a:extLst>
          </p:cNvPr>
          <p:cNvSpPr/>
          <p:nvPr/>
        </p:nvSpPr>
        <p:spPr>
          <a:xfrm>
            <a:off x="503238" y="9187602"/>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Anhang	</a:t>
            </a:r>
            <a:r>
              <a:rPr lang="de-DE" sz="2400" b="1" dirty="0">
                <a:solidFill>
                  <a:schemeClr val="tx1"/>
                </a:solidFill>
              </a:rPr>
              <a:t>Plan A0</a:t>
            </a:r>
          </a:p>
        </p:txBody>
      </p:sp>
    </p:spTree>
    <p:extLst>
      <p:ext uri="{BB962C8B-B14F-4D97-AF65-F5344CB8AC3E}">
        <p14:creationId xmlns:p14="http://schemas.microsoft.com/office/powerpoint/2010/main" val="37461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768C0-22F9-6ED3-6DEE-2716BE19ABDF}"/>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9C72F8AB-73C5-E272-0448-782A21572001}"/>
              </a:ext>
            </a:extLst>
          </p:cNvPr>
          <p:cNvSpPr>
            <a:spLocks noGrp="1"/>
          </p:cNvSpPr>
          <p:nvPr>
            <p:ph type="body" sz="quarter" idx="21"/>
          </p:nvPr>
        </p:nvSpPr>
        <p:spPr/>
        <p:txBody>
          <a:bodyPr/>
          <a:lstStyle/>
          <a:p>
            <a:r>
              <a:rPr lang="de-DE" dirty="0"/>
              <a:t>Übersicht</a:t>
            </a:r>
          </a:p>
        </p:txBody>
      </p:sp>
      <p:sp>
        <p:nvSpPr>
          <p:cNvPr id="9" name="Textplatzhalter 8">
            <a:extLst>
              <a:ext uri="{FF2B5EF4-FFF2-40B4-BE49-F238E27FC236}">
                <a16:creationId xmlns:a16="http://schemas.microsoft.com/office/drawing/2014/main" id="{DED0AB26-EBCB-C605-FF22-011EB1917F0F}"/>
              </a:ext>
            </a:extLst>
          </p:cNvPr>
          <p:cNvSpPr>
            <a:spLocks noGrp="1"/>
          </p:cNvSpPr>
          <p:nvPr>
            <p:ph type="body" sz="quarter" idx="26"/>
          </p:nvPr>
        </p:nvSpPr>
        <p:spPr/>
        <p:txBody>
          <a:bodyPr/>
          <a:lstStyle/>
          <a:p>
            <a:r>
              <a:rPr lang="de-DE" dirty="0"/>
              <a:t>Planungsprozess</a:t>
            </a:r>
          </a:p>
        </p:txBody>
      </p:sp>
      <p:sp>
        <p:nvSpPr>
          <p:cNvPr id="7" name="Titel 6">
            <a:extLst>
              <a:ext uri="{FF2B5EF4-FFF2-40B4-BE49-F238E27FC236}">
                <a16:creationId xmlns:a16="http://schemas.microsoft.com/office/drawing/2014/main" id="{B1CA4A7F-BCA1-184E-6AE5-15B0AF96E55B}"/>
              </a:ext>
            </a:extLst>
          </p:cNvPr>
          <p:cNvSpPr>
            <a:spLocks noGrp="1"/>
          </p:cNvSpPr>
          <p:nvPr>
            <p:ph type="title"/>
          </p:nvPr>
        </p:nvSpPr>
        <p:spPr/>
        <p:txBody>
          <a:bodyPr/>
          <a:lstStyle/>
          <a:p>
            <a:r>
              <a:rPr lang="de-DE" dirty="0"/>
              <a:t>P 2</a:t>
            </a:r>
          </a:p>
        </p:txBody>
      </p:sp>
      <p:sp>
        <p:nvSpPr>
          <p:cNvPr id="48" name="Textplatzhalter 47">
            <a:extLst>
              <a:ext uri="{FF2B5EF4-FFF2-40B4-BE49-F238E27FC236}">
                <a16:creationId xmlns:a16="http://schemas.microsoft.com/office/drawing/2014/main" id="{7AE3E346-4FDE-C791-BA00-C3D64B1369CE}"/>
              </a:ext>
            </a:extLst>
          </p:cNvPr>
          <p:cNvSpPr>
            <a:spLocks noGrp="1"/>
          </p:cNvSpPr>
          <p:nvPr>
            <p:ph type="body" sz="quarter" idx="32"/>
          </p:nvPr>
        </p:nvSpPr>
        <p:spPr/>
        <p:txBody>
          <a:bodyPr/>
          <a:lstStyle/>
          <a:p>
            <a:endParaRPr lang="de-DE"/>
          </a:p>
        </p:txBody>
      </p:sp>
      <p:sp>
        <p:nvSpPr>
          <p:cNvPr id="6" name="Datumsplatzhalter 5">
            <a:extLst>
              <a:ext uri="{FF2B5EF4-FFF2-40B4-BE49-F238E27FC236}">
                <a16:creationId xmlns:a16="http://schemas.microsoft.com/office/drawing/2014/main" id="{AE098F5B-99DD-522E-9F57-BEB0A2D87DC9}"/>
              </a:ext>
            </a:extLst>
          </p:cNvPr>
          <p:cNvSpPr>
            <a:spLocks noGrp="1"/>
          </p:cNvSpPr>
          <p:nvPr>
            <p:ph type="dt" sz="half" idx="10"/>
          </p:nvPr>
        </p:nvSpPr>
        <p:spPr/>
        <p:txBody>
          <a:bodyPr/>
          <a:lstStyle/>
          <a:p>
            <a:r>
              <a:rPr lang="de-DE" dirty="0"/>
              <a:t>17.11.2023</a:t>
            </a:r>
          </a:p>
        </p:txBody>
      </p:sp>
      <p:sp>
        <p:nvSpPr>
          <p:cNvPr id="34" name="Rechteck 33">
            <a:hlinkClick r:id="rId2" action="ppaction://hlinksldjump"/>
            <a:extLst>
              <a:ext uri="{FF2B5EF4-FFF2-40B4-BE49-F238E27FC236}">
                <a16:creationId xmlns:a16="http://schemas.microsoft.com/office/drawing/2014/main" id="{0E99A965-CB3B-EC34-DB5E-C4D45075092C}"/>
              </a:ext>
            </a:extLst>
          </p:cNvPr>
          <p:cNvSpPr/>
          <p:nvPr/>
        </p:nvSpPr>
        <p:spPr>
          <a:xfrm>
            <a:off x="504312" y="5914652"/>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2. Monitoring	</a:t>
            </a:r>
            <a:r>
              <a:rPr lang="de-DE" sz="2400" b="1" dirty="0">
                <a:solidFill>
                  <a:schemeClr val="tx1"/>
                </a:solidFill>
              </a:rPr>
              <a:t>MO 0</a:t>
            </a:r>
          </a:p>
        </p:txBody>
      </p:sp>
      <p:sp>
        <p:nvSpPr>
          <p:cNvPr id="2" name="Rechteck 1">
            <a:hlinkClick r:id="rId3" action="ppaction://hlinksldjump"/>
            <a:extLst>
              <a:ext uri="{FF2B5EF4-FFF2-40B4-BE49-F238E27FC236}">
                <a16:creationId xmlns:a16="http://schemas.microsoft.com/office/drawing/2014/main" id="{1D997D6A-D184-DE8C-D351-7D6741A50F82}"/>
              </a:ext>
            </a:extLst>
          </p:cNvPr>
          <p:cNvSpPr/>
          <p:nvPr/>
        </p:nvSpPr>
        <p:spPr>
          <a:xfrm>
            <a:off x="503775" y="5062149"/>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1. Führungsorganisation 	</a:t>
            </a:r>
            <a:r>
              <a:rPr lang="de-DE" sz="2400" b="1" dirty="0">
                <a:solidFill>
                  <a:schemeClr val="tx1"/>
                </a:solidFill>
              </a:rPr>
              <a:t>FO 0</a:t>
            </a:r>
          </a:p>
        </p:txBody>
      </p:sp>
      <p:sp>
        <p:nvSpPr>
          <p:cNvPr id="3" name="Rechteck 2">
            <a:hlinkClick r:id="rId4" action="ppaction://hlinksldjump"/>
            <a:extLst>
              <a:ext uri="{FF2B5EF4-FFF2-40B4-BE49-F238E27FC236}">
                <a16:creationId xmlns:a16="http://schemas.microsoft.com/office/drawing/2014/main" id="{73B47060-055F-2A56-9E6D-1C459AD5A16C}"/>
              </a:ext>
            </a:extLst>
          </p:cNvPr>
          <p:cNvSpPr/>
          <p:nvPr/>
        </p:nvSpPr>
        <p:spPr>
          <a:xfrm>
            <a:off x="504312" y="6767155"/>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3</a:t>
            </a:r>
            <a:r>
              <a:rPr lang="de-DE" sz="2400">
                <a:solidFill>
                  <a:schemeClr val="tx1"/>
                </a:solidFill>
              </a:rPr>
              <a:t>. Risikoanalyse</a:t>
            </a:r>
            <a:r>
              <a:rPr lang="de-DE" sz="2400" dirty="0">
                <a:solidFill>
                  <a:schemeClr val="tx1"/>
                </a:solidFill>
              </a:rPr>
              <a:t>	</a:t>
            </a:r>
            <a:r>
              <a:rPr lang="de-DE" sz="2400" b="1" dirty="0">
                <a:solidFill>
                  <a:schemeClr val="tx1"/>
                </a:solidFill>
              </a:rPr>
              <a:t>RA 0</a:t>
            </a:r>
          </a:p>
        </p:txBody>
      </p:sp>
      <p:sp>
        <p:nvSpPr>
          <p:cNvPr id="4" name="Rechteck 3">
            <a:hlinkClick r:id="rId5" action="ppaction://hlinksldjump"/>
            <a:extLst>
              <a:ext uri="{FF2B5EF4-FFF2-40B4-BE49-F238E27FC236}">
                <a16:creationId xmlns:a16="http://schemas.microsoft.com/office/drawing/2014/main" id="{E2B15EBD-1BD8-9954-478A-3D37C79CC96C}"/>
              </a:ext>
            </a:extLst>
          </p:cNvPr>
          <p:cNvSpPr/>
          <p:nvPr/>
        </p:nvSpPr>
        <p:spPr>
          <a:xfrm>
            <a:off x="504312" y="7654072"/>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4. Maßnahmenplanung 	</a:t>
            </a:r>
            <a:r>
              <a:rPr lang="de-DE" sz="2400" b="1" dirty="0">
                <a:solidFill>
                  <a:schemeClr val="tx1"/>
                </a:solidFill>
              </a:rPr>
              <a:t>MP 0</a:t>
            </a:r>
          </a:p>
        </p:txBody>
      </p:sp>
      <p:sp>
        <p:nvSpPr>
          <p:cNvPr id="5" name="Rechteck 4">
            <a:hlinkClick r:id="rId6" action="ppaction://hlinksldjump"/>
            <a:extLst>
              <a:ext uri="{FF2B5EF4-FFF2-40B4-BE49-F238E27FC236}">
                <a16:creationId xmlns:a16="http://schemas.microsoft.com/office/drawing/2014/main" id="{656ED3C3-CA2A-A672-188B-E379182E5AF9}"/>
              </a:ext>
            </a:extLst>
          </p:cNvPr>
          <p:cNvSpPr/>
          <p:nvPr/>
        </p:nvSpPr>
        <p:spPr>
          <a:xfrm>
            <a:off x="504312" y="8669325"/>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5. Alarmplan erstellen  	</a:t>
            </a:r>
            <a:r>
              <a:rPr lang="de-DE" sz="2400" b="1" dirty="0">
                <a:solidFill>
                  <a:schemeClr val="tx1"/>
                </a:solidFill>
              </a:rPr>
              <a:t>AP 0</a:t>
            </a:r>
          </a:p>
        </p:txBody>
      </p:sp>
      <p:sp>
        <p:nvSpPr>
          <p:cNvPr id="10" name="Textfeld 9">
            <a:extLst>
              <a:ext uri="{FF2B5EF4-FFF2-40B4-BE49-F238E27FC236}">
                <a16:creationId xmlns:a16="http://schemas.microsoft.com/office/drawing/2014/main" id="{7F2F814E-D172-CE11-346D-3BE1888CBAD0}"/>
              </a:ext>
            </a:extLst>
          </p:cNvPr>
          <p:cNvSpPr txBox="1"/>
          <p:nvPr/>
        </p:nvSpPr>
        <p:spPr>
          <a:xfrm>
            <a:off x="503238" y="1543308"/>
            <a:ext cx="6839463" cy="3323987"/>
          </a:xfrm>
          <a:prstGeom prst="rect">
            <a:avLst/>
          </a:prstGeom>
          <a:solidFill>
            <a:srgbClr val="00FFFF"/>
          </a:solidFill>
        </p:spPr>
        <p:txBody>
          <a:bodyPr wrap="square" rtlCol="0">
            <a:spAutoFit/>
          </a:bodyPr>
          <a:lstStyle/>
          <a:p>
            <a:r>
              <a:rPr lang="de-DE" sz="1400" b="1" dirty="0"/>
              <a:t>Gehen Sie schrittweise in der unten gezeigten Reihenfolge vor. </a:t>
            </a:r>
          </a:p>
          <a:p>
            <a:endParaRPr lang="de-DE" sz="1400" b="1" dirty="0"/>
          </a:p>
          <a:p>
            <a:r>
              <a:rPr lang="de-DE" sz="1400" b="1" dirty="0"/>
              <a:t>Planen Sie zunächst nur einzelne Maßnahmen und auf Basis dieser Maßnahmen dann den Alarmplan. </a:t>
            </a:r>
          </a:p>
          <a:p>
            <a:endParaRPr lang="de-DE" sz="1400" b="1" dirty="0"/>
          </a:p>
          <a:p>
            <a:r>
              <a:rPr lang="de-DE" sz="1400" b="1" dirty="0"/>
              <a:t>Bearbeiten Sie dann in einem iterativen Prozess weitere Risiken bzw. Gefahren.</a:t>
            </a:r>
          </a:p>
          <a:p>
            <a:endParaRPr lang="de-DE" sz="1400" b="1" dirty="0"/>
          </a:p>
          <a:p>
            <a:r>
              <a:rPr lang="de-DE" sz="1400" b="1" dirty="0"/>
              <a:t>Dadurch wächst der Alarm- und Einsatzplan und wird dabei ständig weiter optimiert.</a:t>
            </a:r>
          </a:p>
          <a:p>
            <a:endParaRPr lang="de-DE" sz="1400" b="1" dirty="0"/>
          </a:p>
          <a:p>
            <a:r>
              <a:rPr lang="de-DE" sz="1400" b="1" dirty="0"/>
              <a:t>Sie können die Maßnahmenplanung nach Erfahrung und Bedarf jederzeit weiter vertiefen. </a:t>
            </a:r>
          </a:p>
          <a:p>
            <a:endParaRPr lang="de-DE" sz="1400" b="1" dirty="0"/>
          </a:p>
          <a:p>
            <a:endParaRPr lang="de-DE" sz="1400" b="1" dirty="0"/>
          </a:p>
        </p:txBody>
      </p:sp>
    </p:spTree>
    <p:extLst>
      <p:ext uri="{BB962C8B-B14F-4D97-AF65-F5344CB8AC3E}">
        <p14:creationId xmlns:p14="http://schemas.microsoft.com/office/powerpoint/2010/main" val="3936937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8389CDE-CE98-B4F1-28DF-50E54DF49D64}"/>
              </a:ext>
            </a:extLst>
          </p:cNvPr>
          <p:cNvSpPr>
            <a:spLocks noGrp="1"/>
          </p:cNvSpPr>
          <p:nvPr>
            <p:ph type="body" sz="quarter" idx="21"/>
          </p:nvPr>
        </p:nvSpPr>
        <p:spPr/>
        <p:txBody>
          <a:bodyPr/>
          <a:lstStyle/>
          <a:p>
            <a:r>
              <a:rPr lang="de-DE" dirty="0"/>
              <a:t>Struktur </a:t>
            </a:r>
          </a:p>
        </p:txBody>
      </p:sp>
      <p:sp>
        <p:nvSpPr>
          <p:cNvPr id="9" name="Textplatzhalter 8">
            <a:extLst>
              <a:ext uri="{FF2B5EF4-FFF2-40B4-BE49-F238E27FC236}">
                <a16:creationId xmlns:a16="http://schemas.microsoft.com/office/drawing/2014/main" id="{BA76EEF7-4985-6342-BBA8-8DF20CB9ABFE}"/>
              </a:ext>
            </a:extLst>
          </p:cNvPr>
          <p:cNvSpPr>
            <a:spLocks noGrp="1"/>
          </p:cNvSpPr>
          <p:nvPr>
            <p:ph type="body" sz="quarter" idx="26"/>
          </p:nvPr>
        </p:nvSpPr>
        <p:spPr/>
        <p:txBody>
          <a:bodyPr/>
          <a:lstStyle/>
          <a:p>
            <a:r>
              <a:rPr lang="de-DE" dirty="0"/>
              <a:t>Inhalt</a:t>
            </a:r>
          </a:p>
        </p:txBody>
      </p:sp>
      <p:sp>
        <p:nvSpPr>
          <p:cNvPr id="2" name="Titel 1">
            <a:extLst>
              <a:ext uri="{FF2B5EF4-FFF2-40B4-BE49-F238E27FC236}">
                <a16:creationId xmlns:a16="http://schemas.microsoft.com/office/drawing/2014/main" id="{5A9BCC22-DCF8-54B0-B974-5300B3B6B7D0}"/>
              </a:ext>
            </a:extLst>
          </p:cNvPr>
          <p:cNvSpPr>
            <a:spLocks noGrp="1"/>
          </p:cNvSpPr>
          <p:nvPr>
            <p:ph type="title"/>
          </p:nvPr>
        </p:nvSpPr>
        <p:spPr/>
        <p:txBody>
          <a:bodyPr/>
          <a:lstStyle/>
          <a:p>
            <a:r>
              <a:rPr lang="de-DE" dirty="0"/>
              <a:t>3</a:t>
            </a:r>
          </a:p>
        </p:txBody>
      </p:sp>
      <p:sp>
        <p:nvSpPr>
          <p:cNvPr id="3" name="Textplatzhalter 2">
            <a:extLst>
              <a:ext uri="{FF2B5EF4-FFF2-40B4-BE49-F238E27FC236}">
                <a16:creationId xmlns:a16="http://schemas.microsoft.com/office/drawing/2014/main" id="{45CBDF9C-C4C7-501C-8DEF-01005CC0D035}"/>
              </a:ext>
            </a:extLst>
          </p:cNvPr>
          <p:cNvSpPr>
            <a:spLocks noGrp="1"/>
          </p:cNvSpPr>
          <p:nvPr>
            <p:ph type="body" sz="quarter" idx="32"/>
          </p:nvPr>
        </p:nvSpPr>
        <p:spPr/>
        <p:txBody>
          <a:bodyPr/>
          <a:lstStyle/>
          <a:p>
            <a:endParaRPr lang="de-DE" dirty="0"/>
          </a:p>
        </p:txBody>
      </p:sp>
      <p:sp>
        <p:nvSpPr>
          <p:cNvPr id="5" name="Datumsplatzhalter 4">
            <a:extLst>
              <a:ext uri="{FF2B5EF4-FFF2-40B4-BE49-F238E27FC236}">
                <a16:creationId xmlns:a16="http://schemas.microsoft.com/office/drawing/2014/main" id="{58960F68-67AA-5D43-53DC-731F361CE58E}"/>
              </a:ext>
            </a:extLst>
          </p:cNvPr>
          <p:cNvSpPr>
            <a:spLocks noGrp="1"/>
          </p:cNvSpPr>
          <p:nvPr>
            <p:ph type="dt" sz="half" idx="10"/>
          </p:nvPr>
        </p:nvSpPr>
        <p:spPr/>
        <p:txBody>
          <a:bodyPr/>
          <a:lstStyle/>
          <a:p>
            <a:r>
              <a:rPr lang="de-DE" dirty="0"/>
              <a:t>01.01.2025</a:t>
            </a:r>
          </a:p>
        </p:txBody>
      </p:sp>
      <p:graphicFrame>
        <p:nvGraphicFramePr>
          <p:cNvPr id="11" name="Tabelle 10">
            <a:extLst>
              <a:ext uri="{FF2B5EF4-FFF2-40B4-BE49-F238E27FC236}">
                <a16:creationId xmlns:a16="http://schemas.microsoft.com/office/drawing/2014/main" id="{BF597C99-D551-A98C-D17B-593026DD1F3A}"/>
              </a:ext>
            </a:extLst>
          </p:cNvPr>
          <p:cNvGraphicFramePr>
            <a:graphicFrameLocks noGrp="1"/>
          </p:cNvGraphicFramePr>
          <p:nvPr>
            <p:extLst>
              <p:ext uri="{D42A27DB-BD31-4B8C-83A1-F6EECF244321}">
                <p14:modId xmlns:p14="http://schemas.microsoft.com/office/powerpoint/2010/main" val="1541975295"/>
              </p:ext>
            </p:extLst>
          </p:nvPr>
        </p:nvGraphicFramePr>
        <p:xfrm>
          <a:off x="503238" y="1528763"/>
          <a:ext cx="6840539" cy="5420360"/>
        </p:xfrm>
        <a:graphic>
          <a:graphicData uri="http://schemas.openxmlformats.org/drawingml/2006/table">
            <a:tbl>
              <a:tblPr firstRow="1" bandRow="1">
                <a:tableStyleId>{5940675A-B579-460E-94D1-54222C63F5DA}</a:tableStyleId>
              </a:tblPr>
              <a:tblGrid>
                <a:gridCol w="2164807">
                  <a:extLst>
                    <a:ext uri="{9D8B030D-6E8A-4147-A177-3AD203B41FA5}">
                      <a16:colId xmlns:a16="http://schemas.microsoft.com/office/drawing/2014/main" val="2384522798"/>
                    </a:ext>
                  </a:extLst>
                </a:gridCol>
                <a:gridCol w="1183709">
                  <a:extLst>
                    <a:ext uri="{9D8B030D-6E8A-4147-A177-3AD203B41FA5}">
                      <a16:colId xmlns:a16="http://schemas.microsoft.com/office/drawing/2014/main" val="20000"/>
                    </a:ext>
                  </a:extLst>
                </a:gridCol>
                <a:gridCol w="3492023">
                  <a:extLst>
                    <a:ext uri="{9D8B030D-6E8A-4147-A177-3AD203B41FA5}">
                      <a16:colId xmlns:a16="http://schemas.microsoft.com/office/drawing/2014/main" val="20001"/>
                    </a:ext>
                  </a:extLst>
                </a:gridCol>
              </a:tblGrid>
              <a:tr h="284172">
                <a:tc>
                  <a:txBody>
                    <a:bodyPr/>
                    <a:lstStyle/>
                    <a:p>
                      <a:pPr>
                        <a:lnSpc>
                          <a:spcPct val="100000"/>
                        </a:lnSpc>
                        <a:spcBef>
                          <a:spcPts val="0"/>
                        </a:spcBef>
                        <a:spcAft>
                          <a:spcPts val="0"/>
                        </a:spcAft>
                      </a:pPr>
                      <a:r>
                        <a:rPr lang="de-CH" sz="1400" b="1" i="0" dirty="0">
                          <a:effectLst/>
                          <a:latin typeface="Arial" panose="020B0604020202020204" pitchFamily="34" charset="0"/>
                          <a:ea typeface="Open Sans" panose="020B0606030504020204" pitchFamily="34" charset="0"/>
                          <a:cs typeface="Arial" panose="020B0604020202020204" pitchFamily="34" charset="0"/>
                        </a:rPr>
                        <a:t>Themenbereich</a:t>
                      </a:r>
                    </a:p>
                  </a:txBody>
                  <a:tcPr anchor="ctr">
                    <a:solidFill>
                      <a:schemeClr val="bg1">
                        <a:lumMod val="85000"/>
                      </a:schemeClr>
                    </a:solidFill>
                  </a:tcPr>
                </a:tc>
                <a:tc>
                  <a:txBody>
                    <a:bodyPr/>
                    <a:lstStyle/>
                    <a:p>
                      <a:pPr>
                        <a:lnSpc>
                          <a:spcPct val="100000"/>
                        </a:lnSpc>
                        <a:spcBef>
                          <a:spcPts val="0"/>
                        </a:spcBef>
                        <a:spcAft>
                          <a:spcPts val="0"/>
                        </a:spcAft>
                      </a:pPr>
                      <a:r>
                        <a:rPr lang="de-DE" sz="1400" b="1" i="0" dirty="0">
                          <a:effectLst/>
                          <a:latin typeface="Arial" panose="020B0604020202020204" pitchFamily="34" charset="0"/>
                          <a:ea typeface="Open Sans" panose="020B0606030504020204" pitchFamily="34" charset="0"/>
                          <a:cs typeface="Arial" panose="020B0604020202020204" pitchFamily="34" charset="0"/>
                        </a:rPr>
                        <a:t>Plan-Nummern</a:t>
                      </a: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nchor="ctr">
                    <a:solidFill>
                      <a:schemeClr val="bg1">
                        <a:lumMod val="85000"/>
                      </a:schemeClr>
                    </a:solidFill>
                  </a:tcPr>
                </a:tc>
                <a:tc>
                  <a:txBody>
                    <a:bodyPr/>
                    <a:lstStyle/>
                    <a:p>
                      <a:pPr>
                        <a:lnSpc>
                          <a:spcPct val="100000"/>
                        </a:lnSpc>
                        <a:spcBef>
                          <a:spcPts val="0"/>
                        </a:spcBef>
                        <a:spcAft>
                          <a:spcPts val="0"/>
                        </a:spcAft>
                      </a:pPr>
                      <a:r>
                        <a:rPr lang="de-DE" sz="1400" b="1" i="0" dirty="0">
                          <a:effectLst/>
                          <a:latin typeface="Arial" panose="020B0604020202020204" pitchFamily="34" charset="0"/>
                          <a:ea typeface="Open Sans" panose="020B0606030504020204" pitchFamily="34" charset="0"/>
                          <a:cs typeface="Arial" panose="020B0604020202020204" pitchFamily="34" charset="0"/>
                        </a:rPr>
                        <a:t>Gefahren / Ereignisse / Maßnahmenbereiche</a:t>
                      </a: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nchor="ctr">
                    <a:solidFill>
                      <a:schemeClr val="bg1">
                        <a:lumMod val="85000"/>
                      </a:schemeClr>
                    </a:solidFill>
                  </a:tcPr>
                </a:tc>
                <a:extLst>
                  <a:ext uri="{0D108BD9-81ED-4DB2-BD59-A6C34878D82A}">
                    <a16:rowId xmlns:a16="http://schemas.microsoft.com/office/drawing/2014/main" val="10000"/>
                  </a:ext>
                </a:extLst>
              </a:tr>
              <a:tr h="284172">
                <a:tc>
                  <a:txBody>
                    <a:bodyPr/>
                    <a:lstStyle/>
                    <a:p>
                      <a:pPr>
                        <a:lnSpc>
                          <a:spcPts val="1600"/>
                        </a:lnSpc>
                        <a:spcBef>
                          <a:spcPts val="600"/>
                        </a:spcBef>
                        <a:spcAft>
                          <a:spcPts val="0"/>
                        </a:spcAft>
                      </a:pPr>
                      <a:r>
                        <a:rPr lang="de-CH" sz="1400" b="1" i="0" dirty="0">
                          <a:effectLst/>
                          <a:latin typeface="Arial" panose="020B0604020202020204" pitchFamily="34" charset="0"/>
                          <a:ea typeface="Open Sans" panose="020B0606030504020204" pitchFamily="34" charset="0"/>
                          <a:cs typeface="Arial" panose="020B0604020202020204" pitchFamily="34" charset="0"/>
                        </a:rPr>
                        <a:t>Inhalt </a:t>
                      </a:r>
                    </a:p>
                  </a:txBody>
                  <a:tcPr/>
                </a:tc>
                <a:tc>
                  <a:txBody>
                    <a:bodyPr/>
                    <a:lstStyle/>
                    <a:p>
                      <a:pPr>
                        <a:lnSpc>
                          <a:spcPts val="1600"/>
                        </a:lnSpc>
                        <a:spcBef>
                          <a:spcPts val="600"/>
                        </a:spcBef>
                        <a:spcAft>
                          <a:spcPts val="0"/>
                        </a:spcAft>
                      </a:pPr>
                      <a:r>
                        <a:rPr lang="de-CH" sz="1400" b="1" i="0" dirty="0">
                          <a:effectLst/>
                          <a:latin typeface="Arial" panose="020B0604020202020204" pitchFamily="34" charset="0"/>
                          <a:ea typeface="Open Sans" panose="020B0606030504020204" pitchFamily="34" charset="0"/>
                          <a:cs typeface="Arial" panose="020B0604020202020204" pitchFamily="34" charset="0"/>
                        </a:rPr>
                        <a:t>1</a:t>
                      </a:r>
                    </a:p>
                  </a:txBody>
                  <a:tcPr/>
                </a:tc>
                <a:tc>
                  <a:txBody>
                    <a:bodyPr/>
                    <a:lstStyle/>
                    <a:p>
                      <a:pPr>
                        <a:lnSpc>
                          <a:spcPts val="1600"/>
                        </a:lnSpc>
                        <a:spcBef>
                          <a:spcPts val="60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marL="72000"/>
                </a:tc>
                <a:extLst>
                  <a:ext uri="{0D108BD9-81ED-4DB2-BD59-A6C34878D82A}">
                    <a16:rowId xmlns:a16="http://schemas.microsoft.com/office/drawing/2014/main" val="3790170238"/>
                  </a:ext>
                </a:extLst>
              </a:tr>
              <a:tr h="0">
                <a:tc>
                  <a:txBody>
                    <a:bodyPr/>
                    <a:lstStyle/>
                    <a:p>
                      <a:pPr>
                        <a:lnSpc>
                          <a:spcPts val="1600"/>
                        </a:lnSpc>
                        <a:spcBef>
                          <a:spcPts val="600"/>
                        </a:spcBef>
                        <a:spcAft>
                          <a:spcPts val="0"/>
                        </a:spcAft>
                      </a:pPr>
                      <a:r>
                        <a:rPr lang="de-CH" sz="1400" b="1" i="0" dirty="0">
                          <a:effectLst/>
                          <a:latin typeface="Arial" panose="020B0604020202020204" pitchFamily="34" charset="0"/>
                          <a:ea typeface="Open Sans" panose="020B0606030504020204" pitchFamily="34" charset="0"/>
                          <a:cs typeface="Arial" panose="020B0604020202020204" pitchFamily="34" charset="0"/>
                        </a:rPr>
                        <a:t>Monitoring </a:t>
                      </a:r>
                    </a:p>
                  </a:txBody>
                  <a:tcPr/>
                </a:tc>
                <a:tc>
                  <a:txBody>
                    <a:bodyPr/>
                    <a:lstStyle/>
                    <a:p>
                      <a:pPr marL="0" marR="0" lvl="0" indent="0" algn="l" defTabSz="755934" rtl="0" eaLnBrk="1" fontAlgn="auto" latinLnBrk="0" hangingPunct="1">
                        <a:lnSpc>
                          <a:spcPts val="1600"/>
                        </a:lnSpc>
                        <a:spcBef>
                          <a:spcPts val="600"/>
                        </a:spcBef>
                        <a:spcAft>
                          <a:spcPts val="0"/>
                        </a:spcAft>
                        <a:buClrTx/>
                        <a:buSzTx/>
                        <a:buFontTx/>
                        <a:buNone/>
                        <a:tabLst/>
                        <a:defRPr/>
                      </a:pPr>
                      <a:r>
                        <a:rPr lang="de-CH" sz="1400" b="1" i="0" dirty="0">
                          <a:effectLst/>
                          <a:latin typeface="Arial" panose="020B0604020202020204" pitchFamily="34" charset="0"/>
                          <a:ea typeface="Open Sans" panose="020B0606030504020204" pitchFamily="34" charset="0"/>
                          <a:cs typeface="Arial" panose="020B0604020202020204" pitchFamily="34" charset="0"/>
                          <a:hlinkClick r:id="rId2" action="ppaction://hlinksldjump"/>
                        </a:rPr>
                        <a:t>50 »</a:t>
                      </a: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r>
                        <a:rPr lang="de-CH" sz="1400" b="0" i="0" dirty="0">
                          <a:effectLst/>
                          <a:latin typeface="Arial" panose="020B0604020202020204" pitchFamily="34" charset="0"/>
                          <a:ea typeface="Open Sans" panose="020B0606030504020204" pitchFamily="34" charset="0"/>
                          <a:cs typeface="Arial" panose="020B0604020202020204" pitchFamily="34" charset="0"/>
                        </a:rPr>
                        <a:t>Indikatoren, Empfang Meldungen </a:t>
                      </a:r>
                    </a:p>
                  </a:txBody>
                  <a:tcPr marL="72000"/>
                </a:tc>
                <a:extLst>
                  <a:ext uri="{0D108BD9-81ED-4DB2-BD59-A6C34878D82A}">
                    <a16:rowId xmlns:a16="http://schemas.microsoft.com/office/drawing/2014/main" val="2321906820"/>
                  </a:ext>
                </a:extLst>
              </a:tr>
              <a:tr h="284172">
                <a:tc>
                  <a:txBody>
                    <a:bodyPr/>
                    <a:lstStyle/>
                    <a:p>
                      <a:pPr>
                        <a:lnSpc>
                          <a:spcPts val="1600"/>
                        </a:lnSpc>
                        <a:spcBef>
                          <a:spcPts val="600"/>
                        </a:spcBef>
                        <a:spcAft>
                          <a:spcPts val="0"/>
                        </a:spcAft>
                      </a:pPr>
                      <a:r>
                        <a:rPr lang="de-CH" sz="1400" b="1" i="0" dirty="0">
                          <a:effectLst/>
                          <a:latin typeface="Arial" panose="020B0604020202020204" pitchFamily="34" charset="0"/>
                          <a:ea typeface="Open Sans" panose="020B0606030504020204" pitchFamily="34" charset="0"/>
                          <a:cs typeface="Arial" panose="020B0604020202020204" pitchFamily="34" charset="0"/>
                        </a:rPr>
                        <a:t>Alarmplan </a:t>
                      </a:r>
                    </a:p>
                  </a:txBody>
                  <a:tcPr/>
                </a:tc>
                <a:tc>
                  <a:txBody>
                    <a:bodyPr/>
                    <a:lstStyle/>
                    <a:p>
                      <a:pPr>
                        <a:lnSpc>
                          <a:spcPts val="1600"/>
                        </a:lnSpc>
                        <a:spcBef>
                          <a:spcPts val="600"/>
                        </a:spcBef>
                        <a:spcAft>
                          <a:spcPts val="0"/>
                        </a:spcAft>
                      </a:pPr>
                      <a:r>
                        <a:rPr lang="de-CH" sz="1400" b="1" i="0" dirty="0">
                          <a:effectLst/>
                          <a:latin typeface="Arial" panose="020B0604020202020204" pitchFamily="34" charset="0"/>
                          <a:ea typeface="Open Sans" panose="020B0606030504020204" pitchFamily="34" charset="0"/>
                          <a:cs typeface="Arial" panose="020B0604020202020204" pitchFamily="34" charset="0"/>
                          <a:hlinkClick r:id="rId3" action="ppaction://hlinksldjump"/>
                        </a:rPr>
                        <a:t>60 »</a:t>
                      </a: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r>
                        <a:rPr lang="de-CH" sz="1400" b="0" i="0" dirty="0">
                          <a:effectLst/>
                          <a:latin typeface="Arial" panose="020B0604020202020204" pitchFamily="34" charset="0"/>
                          <a:ea typeface="Open Sans" panose="020B0606030504020204" pitchFamily="34" charset="0"/>
                          <a:cs typeface="Arial" panose="020B0604020202020204" pitchFamily="34" charset="0"/>
                        </a:rPr>
                        <a:t>Reaktion auf Warnungen und Meldungen</a:t>
                      </a:r>
                    </a:p>
                  </a:txBody>
                  <a:tcPr marL="72000"/>
                </a:tc>
                <a:extLst>
                  <a:ext uri="{0D108BD9-81ED-4DB2-BD59-A6C34878D82A}">
                    <a16:rowId xmlns:a16="http://schemas.microsoft.com/office/drawing/2014/main" val="518959417"/>
                  </a:ext>
                </a:extLst>
              </a:tr>
              <a:tr h="284172">
                <a:tc>
                  <a:txBody>
                    <a:bodyPr/>
                    <a:lstStyle/>
                    <a:p>
                      <a:pPr>
                        <a:lnSpc>
                          <a:spcPts val="1600"/>
                        </a:lnSpc>
                        <a:spcBef>
                          <a:spcPts val="600"/>
                        </a:spcBef>
                        <a:spcAft>
                          <a:spcPts val="0"/>
                        </a:spcAft>
                      </a:pPr>
                      <a:r>
                        <a:rPr lang="de-CH" sz="1400" b="1" i="0" dirty="0">
                          <a:effectLst/>
                          <a:latin typeface="Arial" panose="020B0604020202020204" pitchFamily="34" charset="0"/>
                          <a:ea typeface="Open Sans" panose="020B0606030504020204" pitchFamily="34" charset="0"/>
                          <a:cs typeface="Arial" panose="020B0604020202020204" pitchFamily="34" charset="0"/>
                        </a:rPr>
                        <a:t>Warndienst</a:t>
                      </a:r>
                    </a:p>
                  </a:txBody>
                  <a:tcPr/>
                </a:tc>
                <a:tc>
                  <a:txBody>
                    <a:bodyPr/>
                    <a:lstStyle/>
                    <a:p>
                      <a:pPr>
                        <a:lnSpc>
                          <a:spcPts val="1600"/>
                        </a:lnSpc>
                        <a:spcBef>
                          <a:spcPts val="600"/>
                        </a:spcBef>
                        <a:spcAft>
                          <a:spcPts val="0"/>
                        </a:spcAft>
                      </a:pPr>
                      <a:r>
                        <a:rPr lang="de-CH" sz="1400" b="1" i="0" dirty="0">
                          <a:effectLst/>
                          <a:latin typeface="Arial" panose="020B0604020202020204" pitchFamily="34" charset="0"/>
                          <a:ea typeface="Open Sans" panose="020B0606030504020204" pitchFamily="34" charset="0"/>
                          <a:cs typeface="Arial" panose="020B0604020202020204" pitchFamily="34" charset="0"/>
                          <a:hlinkClick r:id="rId4" action="ppaction://hlinksldjump"/>
                        </a:rPr>
                        <a:t>80 »</a:t>
                      </a: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r>
                        <a:rPr lang="de-CH" sz="1400" b="0" i="0" dirty="0">
                          <a:effectLst/>
                          <a:latin typeface="Arial" panose="020B0604020202020204" pitchFamily="34" charset="0"/>
                          <a:ea typeface="Open Sans" panose="020B0606030504020204" pitchFamily="34" charset="0"/>
                          <a:cs typeface="Arial" panose="020B0604020202020204" pitchFamily="34" charset="0"/>
                        </a:rPr>
                        <a:t>Beobachten der Warnlage </a:t>
                      </a:r>
                    </a:p>
                  </a:txBody>
                  <a:tcPr marL="72000"/>
                </a:tc>
                <a:extLst>
                  <a:ext uri="{0D108BD9-81ED-4DB2-BD59-A6C34878D82A}">
                    <a16:rowId xmlns:a16="http://schemas.microsoft.com/office/drawing/2014/main" val="788996614"/>
                  </a:ext>
                </a:extLst>
              </a:tr>
              <a:tr h="284172">
                <a:tc>
                  <a:txBody>
                    <a:bodyPr/>
                    <a:lstStyle/>
                    <a:p>
                      <a:pPr>
                        <a:lnSpc>
                          <a:spcPts val="1600"/>
                        </a:lnSpc>
                        <a:spcBef>
                          <a:spcPts val="600"/>
                        </a:spcBef>
                        <a:spcAft>
                          <a:spcPts val="0"/>
                        </a:spcAft>
                      </a:pPr>
                      <a:r>
                        <a:rPr lang="de-CH" sz="1400" b="1" i="0" dirty="0">
                          <a:effectLst/>
                          <a:latin typeface="Arial" panose="020B0604020202020204" pitchFamily="34" charset="0"/>
                          <a:ea typeface="Open Sans" panose="020B0606030504020204" pitchFamily="34" charset="0"/>
                          <a:cs typeface="Arial" panose="020B0604020202020204" pitchFamily="34" charset="0"/>
                        </a:rPr>
                        <a:t>Führungsorganisation</a:t>
                      </a:r>
                    </a:p>
                    <a:p>
                      <a:pPr>
                        <a:lnSpc>
                          <a:spcPts val="1600"/>
                        </a:lnSpc>
                        <a:spcBef>
                          <a:spcPts val="600"/>
                        </a:spcBef>
                        <a:spcAft>
                          <a:spcPts val="0"/>
                        </a:spcAft>
                      </a:pPr>
                      <a:r>
                        <a:rPr lang="de-CH" sz="1400" b="1" i="0" dirty="0">
                          <a:effectLst/>
                          <a:latin typeface="Arial" panose="020B0604020202020204" pitchFamily="34" charset="0"/>
                          <a:ea typeface="Open Sans" panose="020B0606030504020204" pitchFamily="34" charset="0"/>
                          <a:cs typeface="Arial" panose="020B0604020202020204" pitchFamily="34" charset="0"/>
                        </a:rPr>
                        <a:t>Führungsmaßnahmen</a:t>
                      </a:r>
                    </a:p>
                  </a:txBody>
                  <a:tcPr/>
                </a:tc>
                <a:tc>
                  <a:txBody>
                    <a:bodyPr/>
                    <a:lstStyle/>
                    <a:p>
                      <a:pPr marL="0" algn="l" defTabSz="755934" rtl="0" eaLnBrk="1" latinLnBrk="0" hangingPunct="1">
                        <a:lnSpc>
                          <a:spcPts val="1600"/>
                        </a:lnSpc>
                        <a:spcBef>
                          <a:spcPts val="600"/>
                        </a:spcBef>
                        <a:spcAft>
                          <a:spcPts val="0"/>
                        </a:spcAft>
                      </a:pPr>
                      <a:r>
                        <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hlinkClick r:id="rId5" action="ppaction://hlinksldjump"/>
                        </a:rPr>
                        <a:t>100 »</a:t>
                      </a:r>
                      <a:endPar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marL="0" marR="0" lvl="0" indent="0" algn="l" defTabSz="755934" rtl="0" eaLnBrk="1" fontAlgn="auto" latinLnBrk="0" hangingPunct="1">
                        <a:lnSpc>
                          <a:spcPts val="1600"/>
                        </a:lnSpc>
                        <a:spcBef>
                          <a:spcPts val="600"/>
                        </a:spcBef>
                        <a:spcAft>
                          <a:spcPts val="0"/>
                        </a:spcAft>
                        <a:buClrTx/>
                        <a:buSzTx/>
                        <a:buFontTx/>
                        <a:buNone/>
                        <a:tabLst/>
                        <a:defRPr/>
                      </a:pPr>
                      <a:r>
                        <a:rPr lang="de-CH"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Führungsorganisation </a:t>
                      </a:r>
                    </a:p>
                  </a:txBody>
                  <a:tcPr marL="72000"/>
                </a:tc>
                <a:extLst>
                  <a:ext uri="{0D108BD9-81ED-4DB2-BD59-A6C34878D82A}">
                    <a16:rowId xmlns:a16="http://schemas.microsoft.com/office/drawing/2014/main" val="1693504790"/>
                  </a:ext>
                </a:extLst>
              </a:tr>
              <a:tr h="284172">
                <a:tc rowSpan="10">
                  <a:txBody>
                    <a:bodyPr/>
                    <a:lstStyle/>
                    <a:p>
                      <a:pPr marL="0" algn="l" defTabSz="755934" rtl="0" eaLnBrk="1" latinLnBrk="0" hangingPunct="1">
                        <a:lnSpc>
                          <a:spcPts val="1600"/>
                        </a:lnSpc>
                        <a:spcBef>
                          <a:spcPts val="600"/>
                        </a:spcBef>
                        <a:spcAft>
                          <a:spcPts val="0"/>
                        </a:spcAft>
                      </a:pPr>
                      <a:r>
                        <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Objektbezogene Maßnahmen </a:t>
                      </a:r>
                    </a:p>
                  </a:txBody>
                  <a:tcPr/>
                </a:tc>
                <a:tc>
                  <a:txBody>
                    <a:bodyPr/>
                    <a:lstStyle/>
                    <a:p>
                      <a:pPr marL="0" marR="0" lvl="0" indent="0" algn="l" defTabSz="755934" rtl="0" eaLnBrk="1" fontAlgn="auto" latinLnBrk="0" hangingPunct="1">
                        <a:lnSpc>
                          <a:spcPts val="1600"/>
                        </a:lnSpc>
                        <a:spcBef>
                          <a:spcPts val="600"/>
                        </a:spcBef>
                        <a:spcAft>
                          <a:spcPts val="0"/>
                        </a:spcAft>
                        <a:buClrTx/>
                        <a:buSzTx/>
                        <a:buFontTx/>
                        <a:buNone/>
                        <a:tabLst/>
                        <a:defRPr/>
                      </a:pPr>
                      <a:r>
                        <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hlinkClick r:id="rId6" action="ppaction://hlinksldjump"/>
                        </a:rPr>
                        <a:t>200 »</a:t>
                      </a:r>
                      <a:endPar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marL="0" marR="0" lvl="0" indent="0" algn="l" defTabSz="755934" rtl="0" eaLnBrk="1" fontAlgn="auto" latinLnBrk="0" hangingPunct="1">
                        <a:lnSpc>
                          <a:spcPts val="1600"/>
                        </a:lnSpc>
                        <a:spcBef>
                          <a:spcPts val="600"/>
                        </a:spcBef>
                        <a:spcAft>
                          <a:spcPts val="0"/>
                        </a:spcAft>
                        <a:buClrTx/>
                        <a:buSzTx/>
                        <a:buFontTx/>
                        <a:buNone/>
                        <a:tabLst/>
                        <a:defRPr/>
                      </a:pPr>
                      <a:r>
                        <a:rPr lang="de-CH"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Übersicht Schutzmaßnahmen Starkregen und Hochwasser </a:t>
                      </a:r>
                    </a:p>
                  </a:txBody>
                  <a:tcPr marL="72000"/>
                </a:tc>
                <a:extLst>
                  <a:ext uri="{0D108BD9-81ED-4DB2-BD59-A6C34878D82A}">
                    <a16:rowId xmlns:a16="http://schemas.microsoft.com/office/drawing/2014/main" val="832952989"/>
                  </a:ext>
                </a:extLst>
              </a:tr>
              <a:tr h="284172">
                <a:tc vMerge="1">
                  <a:txBody>
                    <a:bodyPr/>
                    <a:lstStyle/>
                    <a:p>
                      <a:endParaRPr lang="de-DE"/>
                    </a:p>
                  </a:txBody>
                  <a:tcPr/>
                </a:tc>
                <a:tc>
                  <a:txBody>
                    <a:bodyPr/>
                    <a:lstStyle/>
                    <a:p>
                      <a:pPr marL="0" marR="0" lvl="0" indent="0" algn="l" defTabSz="755934" rtl="0" eaLnBrk="1" fontAlgn="auto" latinLnBrk="0" hangingPunct="1">
                        <a:lnSpc>
                          <a:spcPts val="1600"/>
                        </a:lnSpc>
                        <a:spcBef>
                          <a:spcPts val="600"/>
                        </a:spcBef>
                        <a:spcAft>
                          <a:spcPts val="0"/>
                        </a:spcAft>
                        <a:buClrTx/>
                        <a:buSzTx/>
                        <a:buFontTx/>
                        <a:buNone/>
                        <a:tabLst/>
                        <a:defRPr/>
                      </a:pPr>
                      <a:r>
                        <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250 »</a:t>
                      </a:r>
                    </a:p>
                  </a:txBody>
                  <a:tcPr/>
                </a:tc>
                <a:tc>
                  <a:txBody>
                    <a:bodyPr/>
                    <a:lstStyle/>
                    <a:p>
                      <a:pPr marL="0" marR="0" lvl="0" indent="0" algn="l" defTabSz="755934" rtl="0" eaLnBrk="1" fontAlgn="auto" latinLnBrk="0" hangingPunct="1">
                        <a:lnSpc>
                          <a:spcPts val="1600"/>
                        </a:lnSpc>
                        <a:spcBef>
                          <a:spcPts val="600"/>
                        </a:spcBef>
                        <a:spcAft>
                          <a:spcPts val="0"/>
                        </a:spcAft>
                        <a:buClrTx/>
                        <a:buSzTx/>
                        <a:buFontTx/>
                        <a:buNone/>
                        <a:tabLst/>
                        <a:defRPr/>
                      </a:pPr>
                      <a:r>
                        <a:rPr lang="de-CH"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Schutzmaßnahmen Sturm / Orkan </a:t>
                      </a:r>
                    </a:p>
                  </a:txBody>
                  <a:tcPr marL="72000"/>
                </a:tc>
                <a:extLst>
                  <a:ext uri="{0D108BD9-81ED-4DB2-BD59-A6C34878D82A}">
                    <a16:rowId xmlns:a16="http://schemas.microsoft.com/office/drawing/2014/main" val="3238359722"/>
                  </a:ext>
                </a:extLst>
              </a:tr>
              <a:tr h="284172">
                <a:tc vMerge="1">
                  <a:txBody>
                    <a:bodyPr/>
                    <a:lstStyle/>
                    <a:p>
                      <a:endParaRPr dirty="0"/>
                    </a:p>
                  </a:txBody>
                  <a:tcPr/>
                </a:tc>
                <a:tc>
                  <a:txBody>
                    <a:bodyPr/>
                    <a:lstStyle/>
                    <a:p>
                      <a:pPr>
                        <a:lnSpc>
                          <a:spcPts val="1600"/>
                        </a:lnSpc>
                        <a:spcBef>
                          <a:spcPts val="600"/>
                        </a:spcBef>
                        <a:spcAft>
                          <a:spcPts val="0"/>
                        </a:spcAft>
                      </a:pPr>
                      <a:r>
                        <a:rPr lang="de-CH" sz="1400" b="1" i="0" dirty="0">
                          <a:effectLst/>
                          <a:latin typeface="Arial" panose="020B0604020202020204" pitchFamily="34" charset="0"/>
                          <a:ea typeface="Open Sans" panose="020B0606030504020204" pitchFamily="34" charset="0"/>
                          <a:cs typeface="Arial" panose="020B0604020202020204" pitchFamily="34" charset="0"/>
                          <a:hlinkClick r:id="rId7" action="ppaction://hlinksldjump"/>
                        </a:rPr>
                        <a:t>300 »</a:t>
                      </a: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marL="0" marR="0" lvl="0" indent="0" algn="l" defTabSz="755934" rtl="0" eaLnBrk="1" fontAlgn="auto" latinLnBrk="0" hangingPunct="1">
                        <a:lnSpc>
                          <a:spcPts val="1600"/>
                        </a:lnSpc>
                        <a:spcBef>
                          <a:spcPts val="600"/>
                        </a:spcBef>
                        <a:spcAft>
                          <a:spcPts val="0"/>
                        </a:spcAft>
                        <a:buClrTx/>
                        <a:buSzTx/>
                        <a:buFontTx/>
                        <a:buNone/>
                        <a:tabLst/>
                        <a:defRP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Kontrolle Gewässer/Kanäle </a:t>
                      </a:r>
                    </a:p>
                  </a:txBody>
                  <a:tcPr marL="72000" marT="36000" marB="36000"/>
                </a:tc>
                <a:extLst>
                  <a:ext uri="{0D108BD9-81ED-4DB2-BD59-A6C34878D82A}">
                    <a16:rowId xmlns:a16="http://schemas.microsoft.com/office/drawing/2014/main" val="4162115852"/>
                  </a:ext>
                </a:extLst>
              </a:tr>
              <a:tr h="284172">
                <a:tc vMerge="1">
                  <a:txBody>
                    <a:bodyPr/>
                    <a:lstStyle/>
                    <a:p>
                      <a:pPr>
                        <a:lnSpc>
                          <a:spcPts val="1600"/>
                        </a:lnSpc>
                        <a:spcBef>
                          <a:spcPts val="600"/>
                        </a:spcBef>
                        <a:spcAft>
                          <a:spcPts val="0"/>
                        </a:spcAft>
                      </a:pP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r>
                        <a:rPr lang="de-CH" sz="1400" b="1" i="0" dirty="0">
                          <a:effectLst/>
                          <a:latin typeface="Arial" panose="020B0604020202020204" pitchFamily="34" charset="0"/>
                          <a:ea typeface="Open Sans" panose="020B0606030504020204" pitchFamily="34" charset="0"/>
                          <a:cs typeface="Arial" panose="020B0604020202020204" pitchFamily="34" charset="0"/>
                          <a:hlinkClick r:id="rId8" action="ppaction://hlinksldjump"/>
                        </a:rPr>
                        <a:t>400 »</a:t>
                      </a: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marL="0" marR="0" lvl="0" indent="0" algn="l" defTabSz="755934" rtl="0" eaLnBrk="1" fontAlgn="auto" latinLnBrk="0" hangingPunct="1">
                        <a:lnSpc>
                          <a:spcPts val="1600"/>
                        </a:lnSpc>
                        <a:spcBef>
                          <a:spcPts val="600"/>
                        </a:spcBef>
                        <a:spcAft>
                          <a:spcPts val="0"/>
                        </a:spcAft>
                        <a:buClrTx/>
                        <a:buSzTx/>
                        <a:buFontTx/>
                        <a:buNone/>
                        <a:tabLst/>
                        <a:defRP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Technische Schutzmaßnahmen</a:t>
                      </a:r>
                    </a:p>
                  </a:txBody>
                  <a:tcPr marL="72000" marT="36000" marB="36000"/>
                </a:tc>
                <a:extLst>
                  <a:ext uri="{0D108BD9-81ED-4DB2-BD59-A6C34878D82A}">
                    <a16:rowId xmlns:a16="http://schemas.microsoft.com/office/drawing/2014/main" val="2764356230"/>
                  </a:ext>
                </a:extLst>
              </a:tr>
              <a:tr h="284172">
                <a:tc vMerge="1">
                  <a:txBody>
                    <a:bodyPr/>
                    <a:lstStyle/>
                    <a:p>
                      <a:pPr>
                        <a:lnSpc>
                          <a:spcPts val="1600"/>
                        </a:lnSpc>
                        <a:spcBef>
                          <a:spcPts val="600"/>
                        </a:spcBef>
                        <a:spcAft>
                          <a:spcPts val="0"/>
                        </a:spcAft>
                      </a:pP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r>
                        <a:rPr lang="de-CH" sz="1400" b="1" i="0" dirty="0">
                          <a:effectLst/>
                          <a:latin typeface="Arial" panose="020B0604020202020204" pitchFamily="34" charset="0"/>
                          <a:ea typeface="Open Sans" panose="020B0606030504020204" pitchFamily="34" charset="0"/>
                          <a:cs typeface="Arial" panose="020B0604020202020204" pitchFamily="34" charset="0"/>
                          <a:hlinkClick r:id="rId9" action="ppaction://hlinksldjump"/>
                        </a:rPr>
                        <a:t>500 »</a:t>
                      </a: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marL="0" marR="0" lvl="0" indent="0" algn="l" defTabSz="755934" rtl="0" eaLnBrk="1" fontAlgn="auto" latinLnBrk="0" hangingPunct="1">
                        <a:lnSpc>
                          <a:spcPts val="1600"/>
                        </a:lnSpc>
                        <a:spcBef>
                          <a:spcPts val="600"/>
                        </a:spcBef>
                        <a:spcAft>
                          <a:spcPts val="0"/>
                        </a:spcAft>
                        <a:buClrTx/>
                        <a:buSzTx/>
                        <a:buFontTx/>
                        <a:buNone/>
                        <a:tabLst/>
                        <a:defRP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Sperrungen</a:t>
                      </a:r>
                    </a:p>
                  </a:txBody>
                  <a:tcPr marL="72000" marT="36000" marB="36000"/>
                </a:tc>
                <a:extLst>
                  <a:ext uri="{0D108BD9-81ED-4DB2-BD59-A6C34878D82A}">
                    <a16:rowId xmlns:a16="http://schemas.microsoft.com/office/drawing/2014/main" val="19600231"/>
                  </a:ext>
                </a:extLst>
              </a:tr>
              <a:tr h="284172">
                <a:tc vMerge="1">
                  <a:txBody>
                    <a:bodyPr/>
                    <a:lstStyle/>
                    <a:p>
                      <a:pPr>
                        <a:lnSpc>
                          <a:spcPts val="1600"/>
                        </a:lnSpc>
                        <a:spcBef>
                          <a:spcPts val="600"/>
                        </a:spcBef>
                        <a:spcAft>
                          <a:spcPts val="0"/>
                        </a:spcAft>
                      </a:pP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r>
                        <a:rPr lang="de-CH" sz="1400" b="1" i="0" dirty="0">
                          <a:effectLst/>
                          <a:latin typeface="Arial" panose="020B0604020202020204" pitchFamily="34" charset="0"/>
                          <a:ea typeface="Open Sans" panose="020B0606030504020204" pitchFamily="34" charset="0"/>
                          <a:cs typeface="Arial" panose="020B0604020202020204" pitchFamily="34" charset="0"/>
                          <a:hlinkClick r:id="rId10" action="ppaction://hlinksldjump"/>
                        </a:rPr>
                        <a:t>600 »</a:t>
                      </a: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marL="0" marR="0" lvl="0" indent="0" algn="l" defTabSz="755934" rtl="0" eaLnBrk="1" fontAlgn="auto" latinLnBrk="0" hangingPunct="1">
                        <a:lnSpc>
                          <a:spcPts val="1600"/>
                        </a:lnSpc>
                        <a:spcBef>
                          <a:spcPts val="600"/>
                        </a:spcBef>
                        <a:spcAft>
                          <a:spcPts val="0"/>
                        </a:spcAft>
                        <a:buClrTx/>
                        <a:buSzTx/>
                        <a:buFontTx/>
                        <a:buNone/>
                        <a:tabLst/>
                        <a:defRP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Schließungen / Absagen </a:t>
                      </a:r>
                    </a:p>
                  </a:txBody>
                  <a:tcPr marL="72000" marT="36000" marB="36000"/>
                </a:tc>
                <a:extLst>
                  <a:ext uri="{0D108BD9-81ED-4DB2-BD59-A6C34878D82A}">
                    <a16:rowId xmlns:a16="http://schemas.microsoft.com/office/drawing/2014/main" val="42410726"/>
                  </a:ext>
                </a:extLst>
              </a:tr>
              <a:tr h="284172">
                <a:tc vMerge="1">
                  <a:txBody>
                    <a:bodyPr/>
                    <a:lstStyle/>
                    <a:p>
                      <a:pPr>
                        <a:lnSpc>
                          <a:spcPts val="1600"/>
                        </a:lnSpc>
                        <a:spcBef>
                          <a:spcPts val="600"/>
                        </a:spcBef>
                        <a:spcAft>
                          <a:spcPts val="0"/>
                        </a:spcAft>
                      </a:pP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r>
                        <a:rPr lang="de-CH" sz="1400" b="1" i="0" dirty="0">
                          <a:effectLst/>
                          <a:latin typeface="Arial" panose="020B0604020202020204" pitchFamily="34" charset="0"/>
                          <a:ea typeface="Open Sans" panose="020B0606030504020204" pitchFamily="34" charset="0"/>
                          <a:cs typeface="Arial" panose="020B0604020202020204" pitchFamily="34" charset="0"/>
                          <a:hlinkClick r:id="rId11" action="ppaction://hlinksldjump"/>
                        </a:rPr>
                        <a:t>700 »</a:t>
                      </a: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marL="0" marR="0" lvl="0" indent="0" algn="l" defTabSz="755934" rtl="0" eaLnBrk="1" fontAlgn="auto" latinLnBrk="0" hangingPunct="1">
                        <a:lnSpc>
                          <a:spcPts val="1600"/>
                        </a:lnSpc>
                        <a:spcBef>
                          <a:spcPts val="600"/>
                        </a:spcBef>
                        <a:spcAft>
                          <a:spcPts val="0"/>
                        </a:spcAft>
                        <a:buClrTx/>
                        <a:buSzTx/>
                        <a:buFontTx/>
                        <a:buNone/>
                        <a:tabLst/>
                        <a:defRP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Warnungen / Evakuierungen</a:t>
                      </a:r>
                    </a:p>
                  </a:txBody>
                  <a:tcPr marL="72000" marT="36000" marB="36000"/>
                </a:tc>
                <a:extLst>
                  <a:ext uri="{0D108BD9-81ED-4DB2-BD59-A6C34878D82A}">
                    <a16:rowId xmlns:a16="http://schemas.microsoft.com/office/drawing/2014/main" val="683030434"/>
                  </a:ext>
                </a:extLst>
              </a:tr>
              <a:tr h="284172">
                <a:tc vMerge="1">
                  <a:txBody>
                    <a:bodyPr/>
                    <a:lstStyle/>
                    <a:p>
                      <a:endParaRPr lang="de-DE"/>
                    </a:p>
                  </a:txBody>
                  <a:tcPr/>
                </a:tc>
                <a:tc>
                  <a:txBody>
                    <a:bodyPr/>
                    <a:lstStyle/>
                    <a:p>
                      <a:pPr>
                        <a:lnSpc>
                          <a:spcPts val="1600"/>
                        </a:lnSpc>
                        <a:spcBef>
                          <a:spcPts val="600"/>
                        </a:spcBef>
                        <a:spcAft>
                          <a:spcPts val="0"/>
                        </a:spcAft>
                      </a:pPr>
                      <a:r>
                        <a:rPr lang="de-CH" sz="1400" b="1" i="0" dirty="0">
                          <a:effectLst/>
                          <a:latin typeface="Arial" panose="020B0604020202020204" pitchFamily="34" charset="0"/>
                          <a:ea typeface="Open Sans" panose="020B0606030504020204" pitchFamily="34" charset="0"/>
                          <a:cs typeface="Arial" panose="020B0604020202020204" pitchFamily="34" charset="0"/>
                          <a:hlinkClick r:id="rId12" action="ppaction://hlinksldjump"/>
                        </a:rPr>
                        <a:t>790 »</a:t>
                      </a: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marL="0" marR="0" lvl="0" indent="0" algn="l" defTabSz="755934" rtl="0" eaLnBrk="1" fontAlgn="auto" latinLnBrk="0" hangingPunct="1">
                        <a:lnSpc>
                          <a:spcPts val="1600"/>
                        </a:lnSpc>
                        <a:spcBef>
                          <a:spcPts val="600"/>
                        </a:spcBef>
                        <a:spcAft>
                          <a:spcPts val="0"/>
                        </a:spcAft>
                        <a:buClrTx/>
                        <a:buSzTx/>
                        <a:buFontTx/>
                        <a:buNone/>
                        <a:tabLst/>
                        <a:defRP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Sofortmaßnahmen nach Starkregen</a:t>
                      </a:r>
                    </a:p>
                  </a:txBody>
                  <a:tcPr marL="72000" marT="36000" marB="36000"/>
                </a:tc>
                <a:extLst>
                  <a:ext uri="{0D108BD9-81ED-4DB2-BD59-A6C34878D82A}">
                    <a16:rowId xmlns:a16="http://schemas.microsoft.com/office/drawing/2014/main" val="3672056632"/>
                  </a:ext>
                </a:extLst>
              </a:tr>
              <a:tr h="284172">
                <a:tc vMerge="1">
                  <a:txBody>
                    <a:bodyPr/>
                    <a:lstStyle/>
                    <a:p>
                      <a:pPr>
                        <a:lnSpc>
                          <a:spcPts val="1600"/>
                        </a:lnSpc>
                        <a:spcBef>
                          <a:spcPts val="600"/>
                        </a:spcBef>
                        <a:spcAft>
                          <a:spcPts val="0"/>
                        </a:spcAft>
                      </a:pP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marL="0" algn="l" defTabSz="755934" rtl="0" eaLnBrk="1" latinLnBrk="0" hangingPunct="1">
                        <a:lnSpc>
                          <a:spcPts val="1600"/>
                        </a:lnSpc>
                        <a:spcBef>
                          <a:spcPts val="600"/>
                        </a:spcBef>
                        <a:spcAft>
                          <a:spcPts val="0"/>
                        </a:spcAft>
                      </a:pPr>
                      <a:r>
                        <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hlinkClick r:id="rId13" action="ppaction://hlinksldjump"/>
                        </a:rPr>
                        <a:t>800 »</a:t>
                      </a:r>
                      <a:endPar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marL="0" marR="0" lvl="0" indent="0" algn="l" defTabSz="755934" rtl="0" eaLnBrk="1" fontAlgn="auto" latinLnBrk="0" hangingPunct="1">
                        <a:lnSpc>
                          <a:spcPts val="1600"/>
                        </a:lnSpc>
                        <a:spcBef>
                          <a:spcPts val="600"/>
                        </a:spcBef>
                        <a:spcAft>
                          <a:spcPts val="0"/>
                        </a:spcAft>
                        <a:buClrTx/>
                        <a:buSzTx/>
                        <a:buFontTx/>
                        <a:buNone/>
                        <a:tabLst/>
                        <a:defRP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Schutzmaßnahmen Sturm / Orkan </a:t>
                      </a:r>
                    </a:p>
                  </a:txBody>
                  <a:tcPr marL="72000" marT="36000" marB="36000"/>
                </a:tc>
                <a:extLst>
                  <a:ext uri="{0D108BD9-81ED-4DB2-BD59-A6C34878D82A}">
                    <a16:rowId xmlns:a16="http://schemas.microsoft.com/office/drawing/2014/main" val="3941457708"/>
                  </a:ext>
                </a:extLst>
              </a:tr>
              <a:tr h="284172">
                <a:tc vMerge="1">
                  <a:txBody>
                    <a:bodyPr/>
                    <a:lstStyle/>
                    <a:p>
                      <a:pPr marL="0" algn="l" defTabSz="755934" rtl="0" eaLnBrk="1" latinLnBrk="0" hangingPunct="1">
                        <a:lnSpc>
                          <a:spcPts val="1600"/>
                        </a:lnSpc>
                        <a:spcBef>
                          <a:spcPts val="600"/>
                        </a:spcBef>
                        <a:spcAft>
                          <a:spcPts val="0"/>
                        </a:spcAft>
                      </a:pPr>
                      <a:endPar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marL="0" algn="l" defTabSz="755934" rtl="0" eaLnBrk="1" latinLnBrk="0" hangingPunct="1">
                        <a:lnSpc>
                          <a:spcPts val="1600"/>
                        </a:lnSpc>
                        <a:spcBef>
                          <a:spcPts val="600"/>
                        </a:spcBef>
                        <a:spcAft>
                          <a:spcPts val="0"/>
                        </a:spcAft>
                      </a:pPr>
                      <a:r>
                        <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hlinkClick r:id="rId14" action="ppaction://hlinksldjump"/>
                        </a:rPr>
                        <a:t>900 »</a:t>
                      </a:r>
                      <a:endPar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marL="0" marR="0" lvl="0" indent="0" algn="l" defTabSz="755934" rtl="0" eaLnBrk="1" fontAlgn="auto" latinLnBrk="0" hangingPunct="1">
                        <a:lnSpc>
                          <a:spcPts val="1600"/>
                        </a:lnSpc>
                        <a:spcBef>
                          <a:spcPts val="600"/>
                        </a:spcBef>
                        <a:spcAft>
                          <a:spcPts val="0"/>
                        </a:spcAft>
                        <a:buClrTx/>
                        <a:buSzTx/>
                        <a:buFontTx/>
                        <a:buNone/>
                        <a:tabLst/>
                        <a:defRP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Sonstige Maßnahmen </a:t>
                      </a:r>
                    </a:p>
                  </a:txBody>
                  <a:tcPr marL="72000" marT="36000" marB="36000"/>
                </a:tc>
                <a:extLst>
                  <a:ext uri="{0D108BD9-81ED-4DB2-BD59-A6C34878D82A}">
                    <a16:rowId xmlns:a16="http://schemas.microsoft.com/office/drawing/2014/main" val="85947205"/>
                  </a:ext>
                </a:extLst>
              </a:tr>
            </a:tbl>
          </a:graphicData>
        </a:graphic>
      </p:graphicFrame>
      <p:sp>
        <p:nvSpPr>
          <p:cNvPr id="18" name="Rechteck 17">
            <a:hlinkClick r:id="rId15" action="ppaction://hlinksldjump"/>
            <a:extLst>
              <a:ext uri="{FF2B5EF4-FFF2-40B4-BE49-F238E27FC236}">
                <a16:creationId xmlns:a16="http://schemas.microsoft.com/office/drawing/2014/main" id="{DB0CDBA2-CCF7-20AE-D70B-32261CD57AE1}"/>
              </a:ext>
            </a:extLst>
          </p:cNvPr>
          <p:cNvSpPr/>
          <p:nvPr/>
        </p:nvSpPr>
        <p:spPr>
          <a:xfrm rot="16200000">
            <a:off x="-185985" y="3851508"/>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Konzeption</a:t>
            </a:r>
          </a:p>
        </p:txBody>
      </p:sp>
    </p:spTree>
    <p:extLst>
      <p:ext uri="{BB962C8B-B14F-4D97-AF65-F5344CB8AC3E}">
        <p14:creationId xmlns:p14="http://schemas.microsoft.com/office/powerpoint/2010/main" val="226346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002088-A42C-D19F-1447-303EDC9E37A3}"/>
              </a:ext>
            </a:extLst>
          </p:cNvPr>
          <p:cNvSpPr>
            <a:spLocks noGrp="1"/>
          </p:cNvSpPr>
          <p:nvPr>
            <p:ph type="title"/>
          </p:nvPr>
        </p:nvSpPr>
        <p:spPr/>
        <p:txBody>
          <a:bodyPr/>
          <a:lstStyle/>
          <a:p>
            <a:r>
              <a:rPr lang="de-DE" dirty="0"/>
              <a:t>10</a:t>
            </a:r>
            <a:endParaRPr lang="de-CH" dirty="0"/>
          </a:p>
        </p:txBody>
      </p:sp>
      <p:sp>
        <p:nvSpPr>
          <p:cNvPr id="4" name="Textplatzhalter 3">
            <a:extLst>
              <a:ext uri="{FF2B5EF4-FFF2-40B4-BE49-F238E27FC236}">
                <a16:creationId xmlns:a16="http://schemas.microsoft.com/office/drawing/2014/main" id="{BA267999-04EE-4DDC-8EB1-1E4103D0A6F7}"/>
              </a:ext>
            </a:extLst>
          </p:cNvPr>
          <p:cNvSpPr>
            <a:spLocks noGrp="1"/>
          </p:cNvSpPr>
          <p:nvPr>
            <p:ph type="body" sz="quarter" idx="21"/>
          </p:nvPr>
        </p:nvSpPr>
        <p:spPr/>
        <p:txBody>
          <a:bodyPr/>
          <a:lstStyle/>
          <a:p>
            <a:r>
              <a:rPr lang="de-DE" dirty="0"/>
              <a:t>Konzeption</a:t>
            </a:r>
            <a:endParaRPr lang="de-CH" dirty="0"/>
          </a:p>
        </p:txBody>
      </p:sp>
      <p:sp>
        <p:nvSpPr>
          <p:cNvPr id="5" name="Textplatzhalter 4">
            <a:extLst>
              <a:ext uri="{FF2B5EF4-FFF2-40B4-BE49-F238E27FC236}">
                <a16:creationId xmlns:a16="http://schemas.microsoft.com/office/drawing/2014/main" id="{2BA58153-D353-5F72-82A9-E06B6749F6C1}"/>
              </a:ext>
            </a:extLst>
          </p:cNvPr>
          <p:cNvSpPr>
            <a:spLocks noGrp="1"/>
          </p:cNvSpPr>
          <p:nvPr>
            <p:ph type="body" sz="quarter" idx="26"/>
          </p:nvPr>
        </p:nvSpPr>
        <p:spPr/>
        <p:txBody>
          <a:bodyPr/>
          <a:lstStyle/>
          <a:p>
            <a:r>
              <a:rPr lang="de-DE" dirty="0"/>
              <a:t>Alarm- und Einsatzplan</a:t>
            </a:r>
            <a:endParaRPr lang="de-CH" dirty="0"/>
          </a:p>
        </p:txBody>
      </p:sp>
      <p:sp>
        <p:nvSpPr>
          <p:cNvPr id="6" name="Textplatzhalter 5">
            <a:extLst>
              <a:ext uri="{FF2B5EF4-FFF2-40B4-BE49-F238E27FC236}">
                <a16:creationId xmlns:a16="http://schemas.microsoft.com/office/drawing/2014/main" id="{1C91018E-87B2-169E-B05C-5A55EF04B9D3}"/>
              </a:ext>
            </a:extLst>
          </p:cNvPr>
          <p:cNvSpPr>
            <a:spLocks noGrp="1"/>
          </p:cNvSpPr>
          <p:nvPr>
            <p:ph type="body" sz="quarter" idx="32"/>
          </p:nvPr>
        </p:nvSpPr>
        <p:spPr/>
        <p:txBody>
          <a:bodyPr/>
          <a:lstStyle/>
          <a:p>
            <a:endParaRPr lang="de-CH" dirty="0"/>
          </a:p>
        </p:txBody>
      </p:sp>
      <p:sp>
        <p:nvSpPr>
          <p:cNvPr id="7" name="Rechteck 6">
            <a:hlinkClick r:id="rId2" action="ppaction://hlinksldjump"/>
            <a:extLst>
              <a:ext uri="{FF2B5EF4-FFF2-40B4-BE49-F238E27FC236}">
                <a16:creationId xmlns:a16="http://schemas.microsoft.com/office/drawing/2014/main" id="{C4D0AED6-BA26-FE86-B150-F6BDC629DA7A}"/>
              </a:ext>
            </a:extLst>
          </p:cNvPr>
          <p:cNvSpPr/>
          <p:nvPr/>
        </p:nvSpPr>
        <p:spPr>
          <a:xfrm>
            <a:off x="503238" y="3440517"/>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Verteiler 	</a:t>
            </a:r>
            <a:r>
              <a:rPr lang="de-DE" sz="2400" b="1" dirty="0">
                <a:solidFill>
                  <a:schemeClr val="tx1"/>
                </a:solidFill>
              </a:rPr>
              <a:t>Plan 16</a:t>
            </a:r>
          </a:p>
        </p:txBody>
      </p:sp>
      <p:sp>
        <p:nvSpPr>
          <p:cNvPr id="11" name="Rechteck 10">
            <a:hlinkClick r:id="rId3" action="ppaction://hlinksldjump"/>
            <a:extLst>
              <a:ext uri="{FF2B5EF4-FFF2-40B4-BE49-F238E27FC236}">
                <a16:creationId xmlns:a16="http://schemas.microsoft.com/office/drawing/2014/main" id="{84E27192-5679-B0C1-86B4-E03F5B1F6FC7}"/>
              </a:ext>
            </a:extLst>
          </p:cNvPr>
          <p:cNvSpPr/>
          <p:nvPr/>
        </p:nvSpPr>
        <p:spPr>
          <a:xfrm>
            <a:off x="503238" y="2484640"/>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Versionsnachweis	</a:t>
            </a:r>
            <a:r>
              <a:rPr lang="de-DE" sz="2400" b="1" dirty="0">
                <a:solidFill>
                  <a:schemeClr val="tx1"/>
                </a:solidFill>
              </a:rPr>
              <a:t>Plan 14</a:t>
            </a:r>
          </a:p>
        </p:txBody>
      </p:sp>
      <p:sp>
        <p:nvSpPr>
          <p:cNvPr id="13" name="Rechteck 12">
            <a:hlinkClick r:id="rId4" action="ppaction://hlinksldjump"/>
            <a:extLst>
              <a:ext uri="{FF2B5EF4-FFF2-40B4-BE49-F238E27FC236}">
                <a16:creationId xmlns:a16="http://schemas.microsoft.com/office/drawing/2014/main" id="{227EE74C-7A1A-D1D4-82BB-BC1935242852}"/>
              </a:ext>
            </a:extLst>
          </p:cNvPr>
          <p:cNvSpPr/>
          <p:nvPr/>
        </p:nvSpPr>
        <p:spPr>
          <a:xfrm>
            <a:off x="503238" y="1528763"/>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Impressum, Federführung 	</a:t>
            </a:r>
            <a:r>
              <a:rPr lang="de-DE" sz="2400" b="1" dirty="0">
                <a:solidFill>
                  <a:schemeClr val="tx1"/>
                </a:solidFill>
              </a:rPr>
              <a:t>Plan 12</a:t>
            </a:r>
          </a:p>
        </p:txBody>
      </p:sp>
      <p:sp>
        <p:nvSpPr>
          <p:cNvPr id="3" name="Rechteck 2">
            <a:hlinkClick r:id="rId5" action="ppaction://hlinksldjump"/>
            <a:extLst>
              <a:ext uri="{FF2B5EF4-FFF2-40B4-BE49-F238E27FC236}">
                <a16:creationId xmlns:a16="http://schemas.microsoft.com/office/drawing/2014/main" id="{6466C598-CEFE-3907-2EA3-321C11A629DE}"/>
              </a:ext>
            </a:extLst>
          </p:cNvPr>
          <p:cNvSpPr/>
          <p:nvPr/>
        </p:nvSpPr>
        <p:spPr>
          <a:xfrm>
            <a:off x="502701" y="5588148"/>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Abkürzungsverzeichnis  	</a:t>
            </a:r>
            <a:r>
              <a:rPr lang="de-DE" sz="2400" b="1" dirty="0">
                <a:solidFill>
                  <a:schemeClr val="tx1"/>
                </a:solidFill>
              </a:rPr>
              <a:t>Plan 20</a:t>
            </a:r>
          </a:p>
        </p:txBody>
      </p:sp>
      <p:sp>
        <p:nvSpPr>
          <p:cNvPr id="8" name="Rechteck 7">
            <a:hlinkClick r:id="rId6" action="ppaction://hlinksldjump"/>
            <a:extLst>
              <a:ext uri="{FF2B5EF4-FFF2-40B4-BE49-F238E27FC236}">
                <a16:creationId xmlns:a16="http://schemas.microsoft.com/office/drawing/2014/main" id="{F821B330-0561-EBEB-BE38-309CB31E3CDE}"/>
              </a:ext>
            </a:extLst>
          </p:cNvPr>
          <p:cNvSpPr/>
          <p:nvPr/>
        </p:nvSpPr>
        <p:spPr>
          <a:xfrm>
            <a:off x="502701" y="8443050"/>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Schutzziele	</a:t>
            </a:r>
            <a:r>
              <a:rPr lang="de-DE" sz="2400" b="1" dirty="0">
                <a:solidFill>
                  <a:schemeClr val="tx1"/>
                </a:solidFill>
              </a:rPr>
              <a:t>Plan 28</a:t>
            </a:r>
          </a:p>
        </p:txBody>
      </p:sp>
      <p:sp>
        <p:nvSpPr>
          <p:cNvPr id="9" name="Rechteck 8">
            <a:hlinkClick r:id="rId7" action="ppaction://hlinksldjump"/>
            <a:extLst>
              <a:ext uri="{FF2B5EF4-FFF2-40B4-BE49-F238E27FC236}">
                <a16:creationId xmlns:a16="http://schemas.microsoft.com/office/drawing/2014/main" id="{1E355CD9-4107-647A-62BD-2E8CA4DE75A4}"/>
              </a:ext>
            </a:extLst>
          </p:cNvPr>
          <p:cNvSpPr/>
          <p:nvPr/>
        </p:nvSpPr>
        <p:spPr>
          <a:xfrm>
            <a:off x="503238" y="6531296"/>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Begriffsbestimmungen  	</a:t>
            </a:r>
            <a:r>
              <a:rPr lang="de-DE" sz="2400" b="1" dirty="0">
                <a:solidFill>
                  <a:schemeClr val="tx1"/>
                </a:solidFill>
              </a:rPr>
              <a:t>Plan 22</a:t>
            </a:r>
          </a:p>
        </p:txBody>
      </p:sp>
      <p:sp>
        <p:nvSpPr>
          <p:cNvPr id="10" name="Rechteck 9">
            <a:hlinkClick r:id="rId8" action="ppaction://hlinksldjump"/>
            <a:extLst>
              <a:ext uri="{FF2B5EF4-FFF2-40B4-BE49-F238E27FC236}">
                <a16:creationId xmlns:a16="http://schemas.microsoft.com/office/drawing/2014/main" id="{A925C3B1-357C-9799-3706-8AEC82F24C01}"/>
              </a:ext>
            </a:extLst>
          </p:cNvPr>
          <p:cNvSpPr/>
          <p:nvPr/>
        </p:nvSpPr>
        <p:spPr>
          <a:xfrm>
            <a:off x="503238" y="7459066"/>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Zweck und Gültigkeit des Plans   	</a:t>
            </a:r>
            <a:r>
              <a:rPr lang="de-DE" sz="2400" b="1" dirty="0">
                <a:solidFill>
                  <a:schemeClr val="tx1"/>
                </a:solidFill>
              </a:rPr>
              <a:t>Plan 25</a:t>
            </a:r>
          </a:p>
        </p:txBody>
      </p:sp>
      <p:sp>
        <p:nvSpPr>
          <p:cNvPr id="12" name="Rechteck 11">
            <a:hlinkClick r:id="rId9" action="ppaction://hlinksldjump"/>
            <a:extLst>
              <a:ext uri="{FF2B5EF4-FFF2-40B4-BE49-F238E27FC236}">
                <a16:creationId xmlns:a16="http://schemas.microsoft.com/office/drawing/2014/main" id="{F85E10F5-86B7-A9FD-50FF-65EAC8822929}"/>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6" name="Rechteck 15">
            <a:hlinkClick r:id="rId10" action="ppaction://hlinksldjump"/>
            <a:extLst>
              <a:ext uri="{FF2B5EF4-FFF2-40B4-BE49-F238E27FC236}">
                <a16:creationId xmlns:a16="http://schemas.microsoft.com/office/drawing/2014/main" id="{809F7437-66F0-005E-5EDF-BB0F8D6ACAE6}"/>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4" name="Rechteck 13">
            <a:hlinkClick r:id="rId11" action="ppaction://hlinksldjump"/>
            <a:extLst>
              <a:ext uri="{FF2B5EF4-FFF2-40B4-BE49-F238E27FC236}">
                <a16:creationId xmlns:a16="http://schemas.microsoft.com/office/drawing/2014/main" id="{F1824268-95B8-0317-8B32-C67DE63D2346}"/>
              </a:ext>
            </a:extLst>
          </p:cNvPr>
          <p:cNvSpPr/>
          <p:nvPr/>
        </p:nvSpPr>
        <p:spPr>
          <a:xfrm>
            <a:off x="502701" y="4352793"/>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Struktur 	</a:t>
            </a:r>
            <a:r>
              <a:rPr lang="de-DE" sz="2400" b="1" dirty="0">
                <a:solidFill>
                  <a:schemeClr val="tx1"/>
                </a:solidFill>
              </a:rPr>
              <a:t>Plan 18</a:t>
            </a:r>
          </a:p>
        </p:txBody>
      </p:sp>
    </p:spTree>
    <p:extLst>
      <p:ext uri="{BB962C8B-B14F-4D97-AF65-F5344CB8AC3E}">
        <p14:creationId xmlns:p14="http://schemas.microsoft.com/office/powerpoint/2010/main" val="3585684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4B7508F9-2477-824D-224D-CE1CA3A830C6}"/>
              </a:ext>
            </a:extLst>
          </p:cNvPr>
          <p:cNvSpPr>
            <a:spLocks noGrp="1"/>
          </p:cNvSpPr>
          <p:nvPr>
            <p:ph type="body" sz="quarter" idx="21"/>
          </p:nvPr>
        </p:nvSpPr>
        <p:spPr>
          <a:xfrm>
            <a:off x="1797145" y="717550"/>
            <a:ext cx="4581430" cy="595312"/>
          </a:xfrm>
        </p:spPr>
        <p:txBody>
          <a:bodyPr/>
          <a:lstStyle/>
          <a:p>
            <a:r>
              <a:rPr lang="de-DE" dirty="0"/>
              <a:t>Impressum</a:t>
            </a:r>
            <a:endParaRPr lang="de-CH" dirty="0"/>
          </a:p>
        </p:txBody>
      </p:sp>
      <p:sp>
        <p:nvSpPr>
          <p:cNvPr id="5" name="Textplatzhalter 4">
            <a:extLst>
              <a:ext uri="{FF2B5EF4-FFF2-40B4-BE49-F238E27FC236}">
                <a16:creationId xmlns:a16="http://schemas.microsoft.com/office/drawing/2014/main" id="{CC86CD7F-6CD3-03DE-3AD4-02E0A85733BE}"/>
              </a:ext>
            </a:extLst>
          </p:cNvPr>
          <p:cNvSpPr>
            <a:spLocks noGrp="1"/>
          </p:cNvSpPr>
          <p:nvPr>
            <p:ph type="body" sz="quarter" idx="26"/>
          </p:nvPr>
        </p:nvSpPr>
        <p:spPr>
          <a:xfrm>
            <a:off x="1797145" y="244257"/>
            <a:ext cx="4581430" cy="460766"/>
          </a:xfrm>
        </p:spPr>
        <p:txBody>
          <a:bodyPr/>
          <a:lstStyle/>
          <a:p>
            <a:r>
              <a:rPr lang="de-DE" dirty="0"/>
              <a:t>Konzeption</a:t>
            </a:r>
            <a:endParaRPr lang="de-CH" dirty="0"/>
          </a:p>
        </p:txBody>
      </p:sp>
      <p:sp>
        <p:nvSpPr>
          <p:cNvPr id="2" name="Titel 1">
            <a:extLst>
              <a:ext uri="{FF2B5EF4-FFF2-40B4-BE49-F238E27FC236}">
                <a16:creationId xmlns:a16="http://schemas.microsoft.com/office/drawing/2014/main" id="{82BC480F-B07A-76D2-9829-D6A86519811A}"/>
              </a:ext>
            </a:extLst>
          </p:cNvPr>
          <p:cNvSpPr>
            <a:spLocks noGrp="1"/>
          </p:cNvSpPr>
          <p:nvPr>
            <p:ph type="title"/>
          </p:nvPr>
        </p:nvSpPr>
        <p:spPr>
          <a:xfrm>
            <a:off x="6378575" y="717550"/>
            <a:ext cx="965200" cy="595312"/>
          </a:xfrm>
        </p:spPr>
        <p:txBody>
          <a:bodyPr/>
          <a:lstStyle/>
          <a:p>
            <a:r>
              <a:rPr lang="de-DE" dirty="0"/>
              <a:t>12</a:t>
            </a:r>
            <a:endParaRPr lang="de-CH" dirty="0"/>
          </a:p>
        </p:txBody>
      </p:sp>
      <p:sp>
        <p:nvSpPr>
          <p:cNvPr id="9" name="Textplatzhalter 8">
            <a:extLst>
              <a:ext uri="{FF2B5EF4-FFF2-40B4-BE49-F238E27FC236}">
                <a16:creationId xmlns:a16="http://schemas.microsoft.com/office/drawing/2014/main" id="{7E0BF057-740C-EF70-323E-C23394122EC3}"/>
              </a:ext>
            </a:extLst>
          </p:cNvPr>
          <p:cNvSpPr>
            <a:spLocks noGrp="1"/>
          </p:cNvSpPr>
          <p:nvPr>
            <p:ph type="body" sz="quarter" idx="32"/>
          </p:nvPr>
        </p:nvSpPr>
        <p:spPr/>
        <p:txBody>
          <a:bodyPr/>
          <a:lstStyle/>
          <a:p>
            <a:endParaRPr lang="de-CH" dirty="0"/>
          </a:p>
        </p:txBody>
      </p:sp>
      <p:graphicFrame>
        <p:nvGraphicFramePr>
          <p:cNvPr id="10" name="Tabelle 9">
            <a:extLst>
              <a:ext uri="{FF2B5EF4-FFF2-40B4-BE49-F238E27FC236}">
                <a16:creationId xmlns:a16="http://schemas.microsoft.com/office/drawing/2014/main" id="{3EEFBA5F-E67B-DE4B-062F-CEDA204B877F}"/>
              </a:ext>
            </a:extLst>
          </p:cNvPr>
          <p:cNvGraphicFramePr>
            <a:graphicFrameLocks noGrp="1"/>
          </p:cNvGraphicFramePr>
          <p:nvPr>
            <p:extLst>
              <p:ext uri="{D42A27DB-BD31-4B8C-83A1-F6EECF244321}">
                <p14:modId xmlns:p14="http://schemas.microsoft.com/office/powerpoint/2010/main" val="3144418642"/>
              </p:ext>
            </p:extLst>
          </p:nvPr>
        </p:nvGraphicFramePr>
        <p:xfrm>
          <a:off x="503237" y="1540223"/>
          <a:ext cx="6840538" cy="4490720"/>
        </p:xfrm>
        <a:graphic>
          <a:graphicData uri="http://schemas.openxmlformats.org/drawingml/2006/table">
            <a:tbl>
              <a:tblPr firstRow="1" bandRow="1">
                <a:tableStyleId>{5940675A-B579-460E-94D1-54222C63F5DA}</a:tableStyleId>
              </a:tblPr>
              <a:tblGrid>
                <a:gridCol w="2246313">
                  <a:extLst>
                    <a:ext uri="{9D8B030D-6E8A-4147-A177-3AD203B41FA5}">
                      <a16:colId xmlns:a16="http://schemas.microsoft.com/office/drawing/2014/main" val="20000"/>
                    </a:ext>
                  </a:extLst>
                </a:gridCol>
                <a:gridCol w="4594225">
                  <a:extLst>
                    <a:ext uri="{9D8B030D-6E8A-4147-A177-3AD203B41FA5}">
                      <a16:colId xmlns:a16="http://schemas.microsoft.com/office/drawing/2014/main" val="20001"/>
                    </a:ext>
                  </a:extLst>
                </a:gridCol>
              </a:tblGrid>
              <a:tr h="284172">
                <a:tc>
                  <a:txBody>
                    <a:bodyPr/>
                    <a:lstStyle/>
                    <a:p>
                      <a:pPr>
                        <a:lnSpc>
                          <a:spcPts val="1600"/>
                        </a:lnSpc>
                        <a:spcBef>
                          <a:spcPts val="600"/>
                        </a:spcBef>
                        <a:spcAft>
                          <a:spcPts val="0"/>
                        </a:spcAft>
                      </a:pPr>
                      <a:r>
                        <a:rPr lang="de-DE" sz="1400" b="1" i="0" dirty="0">
                          <a:effectLst/>
                          <a:latin typeface="Arial" panose="020B0604020202020204" pitchFamily="34" charset="0"/>
                          <a:ea typeface="Open Sans" panose="020B0606030504020204" pitchFamily="34" charset="0"/>
                          <a:cs typeface="Arial" panose="020B0604020202020204" pitchFamily="34" charset="0"/>
                        </a:rPr>
                        <a:t>Funktion</a:t>
                      </a: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85000"/>
                      </a:schemeClr>
                    </a:solidFill>
                  </a:tcPr>
                </a:tc>
                <a:tc>
                  <a:txBody>
                    <a:bodyPr/>
                    <a:lstStyle/>
                    <a:p>
                      <a:pPr>
                        <a:lnSpc>
                          <a:spcPts val="1600"/>
                        </a:lnSpc>
                        <a:spcBef>
                          <a:spcPts val="600"/>
                        </a:spcBef>
                        <a:spcAft>
                          <a:spcPts val="0"/>
                        </a:spcAft>
                      </a:pPr>
                      <a:r>
                        <a:rPr lang="de-DE" sz="1400" b="1" i="0" dirty="0">
                          <a:effectLst/>
                          <a:latin typeface="Arial" panose="020B0604020202020204" pitchFamily="34" charset="0"/>
                          <a:ea typeface="Open Sans" panose="020B0606030504020204" pitchFamily="34" charset="0"/>
                          <a:cs typeface="Arial" panose="020B0604020202020204" pitchFamily="34" charset="0"/>
                        </a:rPr>
                        <a:t>Zuständige Stelle / Person </a:t>
                      </a: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10000"/>
                  </a:ext>
                </a:extLst>
              </a:tr>
              <a:tr h="284172">
                <a:tc>
                  <a:txBody>
                    <a:bodyPr/>
                    <a:lstStyle/>
                    <a:p>
                      <a:pPr>
                        <a:lnSpc>
                          <a:spcPts val="1600"/>
                        </a:lnSpc>
                        <a:spcBef>
                          <a:spcPts val="600"/>
                        </a:spcBef>
                        <a:spcAft>
                          <a:spcPts val="0"/>
                        </a:spcAft>
                      </a:pPr>
                      <a:r>
                        <a:rPr lang="de-CH" sz="1400" b="1" i="0" dirty="0">
                          <a:effectLst/>
                          <a:latin typeface="Arial" panose="020B0604020202020204" pitchFamily="34" charset="0"/>
                          <a:ea typeface="Open Sans" panose="020B0606030504020204" pitchFamily="34" charset="0"/>
                          <a:cs typeface="Arial" panose="020B0604020202020204" pitchFamily="34" charset="0"/>
                        </a:rPr>
                        <a:t>Herausgeber </a:t>
                      </a:r>
                    </a:p>
                  </a:txBody>
                  <a:tcPr/>
                </a:tc>
                <a:tc>
                  <a:txBody>
                    <a:bodyPr/>
                    <a:lstStyle/>
                    <a:p>
                      <a:pPr>
                        <a:lnSpc>
                          <a:spcPts val="1600"/>
                        </a:lnSpc>
                        <a:spcBef>
                          <a:spcPts val="600"/>
                        </a:spcBef>
                        <a:spcAft>
                          <a:spcPts val="0"/>
                        </a:spcAft>
                      </a:pPr>
                      <a:r>
                        <a:rPr lang="de-CH" sz="1400" b="0" i="0" dirty="0">
                          <a:effectLst/>
                          <a:latin typeface="Arial" panose="020B0604020202020204" pitchFamily="34" charset="0"/>
                          <a:ea typeface="Open Sans" panose="020B0606030504020204" pitchFamily="34" charset="0"/>
                          <a:cs typeface="Arial" panose="020B0604020202020204" pitchFamily="34" charset="0"/>
                        </a:rPr>
                        <a:t>Gemeinde Musterhausen</a:t>
                      </a:r>
                    </a:p>
                  </a:txBody>
                  <a:tcPr/>
                </a:tc>
                <a:extLst>
                  <a:ext uri="{0D108BD9-81ED-4DB2-BD59-A6C34878D82A}">
                    <a16:rowId xmlns:a16="http://schemas.microsoft.com/office/drawing/2014/main" val="518959417"/>
                  </a:ext>
                </a:extLst>
              </a:tr>
              <a:tr h="284172">
                <a:tc>
                  <a:txBody>
                    <a:bodyPr/>
                    <a:lstStyle/>
                    <a:p>
                      <a:pPr>
                        <a:lnSpc>
                          <a:spcPts val="1600"/>
                        </a:lnSpc>
                        <a:spcBef>
                          <a:spcPts val="600"/>
                        </a:spcBef>
                        <a:spcAft>
                          <a:spcPts val="0"/>
                        </a:spcAft>
                      </a:pPr>
                      <a:r>
                        <a:rPr lang="de-CH" sz="1400" b="1" i="0" dirty="0">
                          <a:effectLst/>
                          <a:latin typeface="Arial" panose="020B0604020202020204" pitchFamily="34" charset="0"/>
                          <a:ea typeface="Open Sans" panose="020B0606030504020204" pitchFamily="34" charset="0"/>
                          <a:cs typeface="Arial" panose="020B0604020202020204" pitchFamily="34" charset="0"/>
                        </a:rPr>
                        <a:t>Federführung</a:t>
                      </a:r>
                    </a:p>
                    <a:p>
                      <a:pPr>
                        <a:lnSpc>
                          <a:spcPts val="1600"/>
                        </a:lnSpc>
                        <a:spcBef>
                          <a:spcPts val="600"/>
                        </a:spcBef>
                        <a:spcAft>
                          <a:spcPts val="0"/>
                        </a:spcAft>
                      </a:pPr>
                      <a:r>
                        <a:rPr lang="de-CH" sz="1400" b="1" i="0" dirty="0">
                          <a:effectLst/>
                          <a:latin typeface="Arial" panose="020B0604020202020204" pitchFamily="34" charset="0"/>
                          <a:ea typeface="Open Sans" panose="020B0606030504020204" pitchFamily="34" charset="0"/>
                          <a:cs typeface="Arial" panose="020B0604020202020204" pitchFamily="34" charset="0"/>
                        </a:rPr>
                        <a:t>Ansprechstelle für Korrekturen etc. </a:t>
                      </a:r>
                    </a:p>
                  </a:txBody>
                  <a:tcPr/>
                </a:tc>
                <a:tc>
                  <a:txBody>
                    <a:bodyPr/>
                    <a:lstStyle/>
                    <a:p>
                      <a:pPr>
                        <a:lnSpc>
                          <a:spcPts val="1600"/>
                        </a:lnSpc>
                        <a:spcBef>
                          <a:spcPts val="600"/>
                        </a:spcBef>
                        <a:spcAft>
                          <a:spcPts val="0"/>
                        </a:spcAft>
                      </a:pPr>
                      <a:endParaRPr lang="de-CH" sz="1400" b="0" i="0" dirty="0">
                        <a:effectLst/>
                        <a:highlight>
                          <a:srgbClr val="FFFF00"/>
                        </a:highligh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564393642"/>
                  </a:ext>
                </a:extLst>
              </a:tr>
              <a:tr h="284172">
                <a:tc>
                  <a:txBody>
                    <a:bodyPr/>
                    <a:lstStyle/>
                    <a:p>
                      <a:pPr>
                        <a:lnSpc>
                          <a:spcPts val="1600"/>
                        </a:lnSpc>
                        <a:spcBef>
                          <a:spcPts val="600"/>
                        </a:spcBef>
                        <a:spcAft>
                          <a:spcPts val="0"/>
                        </a:spcAft>
                      </a:pP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15"/>
                  </a:ext>
                </a:extLst>
              </a:tr>
              <a:tr h="284172">
                <a:tc>
                  <a:txBody>
                    <a:bodyPr/>
                    <a:lstStyle/>
                    <a:p>
                      <a:pPr>
                        <a:lnSpc>
                          <a:spcPts val="1600"/>
                        </a:lnSpc>
                        <a:spcBef>
                          <a:spcPts val="600"/>
                        </a:spcBef>
                        <a:spcAft>
                          <a:spcPts val="0"/>
                        </a:spcAft>
                      </a:pP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17"/>
                  </a:ext>
                </a:extLst>
              </a:tr>
              <a:tr h="284172">
                <a:tc>
                  <a:txBody>
                    <a:bodyPr/>
                    <a:lstStyle/>
                    <a:p>
                      <a:pPr>
                        <a:lnSpc>
                          <a:spcPts val="1600"/>
                        </a:lnSpc>
                        <a:spcBef>
                          <a:spcPts val="600"/>
                        </a:spcBef>
                        <a:spcAft>
                          <a:spcPts val="0"/>
                        </a:spcAft>
                      </a:pP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18"/>
                  </a:ext>
                </a:extLst>
              </a:tr>
              <a:tr h="284172">
                <a:tc>
                  <a:txBody>
                    <a:bodyPr/>
                    <a:lstStyle/>
                    <a:p>
                      <a:pPr>
                        <a:lnSpc>
                          <a:spcPts val="1600"/>
                        </a:lnSpc>
                        <a:spcBef>
                          <a:spcPts val="600"/>
                        </a:spcBef>
                        <a:spcAft>
                          <a:spcPts val="0"/>
                        </a:spcAft>
                      </a:pP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624245328"/>
                  </a:ext>
                </a:extLst>
              </a:tr>
              <a:tr h="284172">
                <a:tc>
                  <a:txBody>
                    <a:bodyPr/>
                    <a:lstStyle/>
                    <a:p>
                      <a:pPr>
                        <a:lnSpc>
                          <a:spcPts val="1600"/>
                        </a:lnSpc>
                        <a:spcBef>
                          <a:spcPts val="600"/>
                        </a:spcBef>
                        <a:spcAft>
                          <a:spcPts val="0"/>
                        </a:spcAft>
                      </a:pP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460327589"/>
                  </a:ext>
                </a:extLst>
              </a:tr>
              <a:tr h="284172">
                <a:tc>
                  <a:txBody>
                    <a:bodyPr/>
                    <a:lstStyle/>
                    <a:p>
                      <a:pPr marL="0" marR="0" lvl="0" indent="0" algn="l" defTabSz="755934" rtl="0" eaLnBrk="1" fontAlgn="auto" latinLnBrk="0" hangingPunct="1">
                        <a:lnSpc>
                          <a:spcPts val="1600"/>
                        </a:lnSpc>
                        <a:spcBef>
                          <a:spcPts val="600"/>
                        </a:spcBef>
                        <a:spcAft>
                          <a:spcPts val="0"/>
                        </a:spcAft>
                        <a:buClrTx/>
                        <a:buSzTx/>
                        <a:buFontTx/>
                        <a:buNone/>
                        <a:tabLst/>
                        <a:defRPr/>
                      </a:pPr>
                      <a:r>
                        <a:rPr lang="de-DE" sz="1400" b="1" dirty="0">
                          <a:latin typeface="Arial" panose="020B0604020202020204" pitchFamily="34" charset="0"/>
                          <a:ea typeface="Open Sans" panose="020B0606030504020204" pitchFamily="34" charset="0"/>
                          <a:cs typeface="Arial" panose="020B0604020202020204" pitchFamily="34" charset="0"/>
                        </a:rPr>
                        <a:t>Verfasser des Musterplans </a:t>
                      </a:r>
                    </a:p>
                    <a:p>
                      <a:pPr>
                        <a:lnSpc>
                          <a:spcPts val="1600"/>
                        </a:lnSpc>
                        <a:spcBef>
                          <a:spcPts val="600"/>
                        </a:spcBef>
                        <a:spcAft>
                          <a:spcPts val="0"/>
                        </a:spcAft>
                      </a:pP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fontAlgn="base">
                        <a:spcBef>
                          <a:spcPct val="0"/>
                        </a:spcBef>
                        <a:tabLst>
                          <a:tab pos="408940" algn="l"/>
                          <a:tab pos="1936115" algn="l"/>
                        </a:tabLst>
                      </a:pPr>
                      <a:r>
                        <a:rPr lang="de-DE" sz="1400" dirty="0">
                          <a:latin typeface="Arial" panose="020B0604020202020204" pitchFamily="34" charset="0"/>
                          <a:ea typeface="Open Sans" panose="020B0606030504020204" pitchFamily="34" charset="0"/>
                          <a:cs typeface="Arial" panose="020B0604020202020204" pitchFamily="34" charset="0"/>
                        </a:rPr>
                        <a:t>Christian Brauner </a:t>
                      </a:r>
                    </a:p>
                    <a:p>
                      <a:pPr fontAlgn="base">
                        <a:spcBef>
                          <a:spcPct val="0"/>
                        </a:spcBef>
                        <a:tabLst>
                          <a:tab pos="408940" algn="l"/>
                          <a:tab pos="1936115" algn="l"/>
                        </a:tabLst>
                      </a:pPr>
                      <a:r>
                        <a:rPr lang="de-DE" sz="1400" dirty="0">
                          <a:latin typeface="Arial" panose="020B0604020202020204" pitchFamily="34" charset="0"/>
                          <a:ea typeface="Open Sans" panose="020B0606030504020204" pitchFamily="34" charset="0"/>
                          <a:cs typeface="Arial" panose="020B0604020202020204" pitchFamily="34" charset="0"/>
                        </a:rPr>
                        <a:t>Risk Management </a:t>
                      </a:r>
                    </a:p>
                    <a:p>
                      <a:pPr fontAlgn="base">
                        <a:spcBef>
                          <a:spcPct val="0"/>
                        </a:spcBef>
                        <a:tabLst>
                          <a:tab pos="408940" algn="l"/>
                          <a:tab pos="1936115" algn="l"/>
                        </a:tabLst>
                      </a:pPr>
                      <a:r>
                        <a:rPr lang="de-DE" sz="1400" dirty="0">
                          <a:latin typeface="Arial" panose="020B0604020202020204" pitchFamily="34" charset="0"/>
                          <a:ea typeface="Open Sans" panose="020B0606030504020204" pitchFamily="34" charset="0"/>
                          <a:cs typeface="Arial" panose="020B0604020202020204" pitchFamily="34" charset="0"/>
                        </a:rPr>
                        <a:t>Langackernstraße 16 </a:t>
                      </a:r>
                    </a:p>
                    <a:p>
                      <a:pPr fontAlgn="base">
                        <a:spcBef>
                          <a:spcPct val="0"/>
                        </a:spcBef>
                        <a:tabLst>
                          <a:tab pos="408940" algn="l"/>
                          <a:tab pos="1936115" algn="l"/>
                        </a:tabLst>
                      </a:pPr>
                      <a:r>
                        <a:rPr lang="de-DE" sz="1400" dirty="0">
                          <a:latin typeface="Arial" panose="020B0604020202020204" pitchFamily="34" charset="0"/>
                          <a:ea typeface="Open Sans" panose="020B0606030504020204" pitchFamily="34" charset="0"/>
                          <a:cs typeface="Arial" panose="020B0604020202020204" pitchFamily="34" charset="0"/>
                        </a:rPr>
                        <a:t>79289 Horben </a:t>
                      </a:r>
                    </a:p>
                    <a:p>
                      <a:pPr fontAlgn="base">
                        <a:spcBef>
                          <a:spcPct val="0"/>
                        </a:spcBef>
                        <a:tabLst>
                          <a:tab pos="408940" algn="l"/>
                          <a:tab pos="1936115" algn="l"/>
                        </a:tabLst>
                      </a:pPr>
                      <a:r>
                        <a:rPr lang="de-DE" sz="1400" dirty="0">
                          <a:latin typeface="Arial" panose="020B0604020202020204" pitchFamily="34" charset="0"/>
                          <a:ea typeface="Open Sans" panose="020B0606030504020204" pitchFamily="34" charset="0"/>
                          <a:cs typeface="Arial" panose="020B0604020202020204" pitchFamily="34" charset="0"/>
                        </a:rPr>
                        <a:t>T.: 0761 2909022</a:t>
                      </a:r>
                    </a:p>
                    <a:p>
                      <a:pPr fontAlgn="base">
                        <a:spcBef>
                          <a:spcPct val="0"/>
                        </a:spcBef>
                        <a:tabLst>
                          <a:tab pos="408940" algn="l"/>
                          <a:tab pos="1936115" algn="l"/>
                        </a:tabLst>
                      </a:pPr>
                      <a:r>
                        <a:rPr lang="de-DE" sz="1400" dirty="0">
                          <a:latin typeface="Arial" panose="020B0604020202020204" pitchFamily="34" charset="0"/>
                          <a:ea typeface="Open Sans" panose="020B0606030504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brauner@brauner.org</a:t>
                      </a:r>
                      <a:r>
                        <a:rPr lang="de-DE" sz="1400" dirty="0">
                          <a:latin typeface="Arial" panose="020B0604020202020204" pitchFamily="34" charset="0"/>
                          <a:ea typeface="Open Sans" panose="020B0606030504020204" pitchFamily="34" charset="0"/>
                          <a:cs typeface="Arial" panose="020B0604020202020204" pitchFamily="34" charset="0"/>
                        </a:rPr>
                        <a:t> </a:t>
                      </a:r>
                    </a:p>
                    <a:p>
                      <a:pPr>
                        <a:lnSpc>
                          <a:spcPts val="1600"/>
                        </a:lnSpc>
                        <a:spcBef>
                          <a:spcPts val="60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597502376"/>
                  </a:ext>
                </a:extLst>
              </a:tr>
            </a:tbl>
          </a:graphicData>
        </a:graphic>
      </p:graphicFrame>
      <p:sp>
        <p:nvSpPr>
          <p:cNvPr id="3" name="Rechteck 2">
            <a:hlinkClick r:id="rId3" action="ppaction://hlinksldjump"/>
            <a:extLst>
              <a:ext uri="{FF2B5EF4-FFF2-40B4-BE49-F238E27FC236}">
                <a16:creationId xmlns:a16="http://schemas.microsoft.com/office/drawing/2014/main" id="{2FDF5DB4-AECD-9735-D51F-FAC3CDC7E760}"/>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6" name="Rechteck 5">
            <a:hlinkClick r:id="rId4" action="ppaction://hlinksldjump"/>
            <a:extLst>
              <a:ext uri="{FF2B5EF4-FFF2-40B4-BE49-F238E27FC236}">
                <a16:creationId xmlns:a16="http://schemas.microsoft.com/office/drawing/2014/main" id="{FFC7C543-28E8-104E-4E71-2E4542344EB0}"/>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8" name="Rechteck 7">
            <a:hlinkClick r:id="rId5" action="ppaction://hlinksldjump"/>
            <a:extLst>
              <a:ext uri="{FF2B5EF4-FFF2-40B4-BE49-F238E27FC236}">
                <a16:creationId xmlns:a16="http://schemas.microsoft.com/office/drawing/2014/main" id="{8775AAFA-506A-9812-3D47-969840987C02}"/>
              </a:ext>
            </a:extLst>
          </p:cNvPr>
          <p:cNvSpPr/>
          <p:nvPr/>
        </p:nvSpPr>
        <p:spPr>
          <a:xfrm rot="16200000">
            <a:off x="-185985" y="3851508"/>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Konzeption</a:t>
            </a:r>
          </a:p>
        </p:txBody>
      </p:sp>
    </p:spTree>
    <p:extLst>
      <p:ext uri="{BB962C8B-B14F-4D97-AF65-F5344CB8AC3E}">
        <p14:creationId xmlns:p14="http://schemas.microsoft.com/office/powerpoint/2010/main" val="2025092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BC480F-B07A-76D2-9829-D6A86519811A}"/>
              </a:ext>
            </a:extLst>
          </p:cNvPr>
          <p:cNvSpPr>
            <a:spLocks noGrp="1"/>
          </p:cNvSpPr>
          <p:nvPr>
            <p:ph type="title"/>
          </p:nvPr>
        </p:nvSpPr>
        <p:spPr/>
        <p:txBody>
          <a:bodyPr/>
          <a:lstStyle/>
          <a:p>
            <a:r>
              <a:rPr lang="de-DE" dirty="0"/>
              <a:t>14</a:t>
            </a:r>
            <a:endParaRPr lang="de-CH" dirty="0"/>
          </a:p>
        </p:txBody>
      </p:sp>
      <p:sp>
        <p:nvSpPr>
          <p:cNvPr id="4" name="Textplatzhalter 3">
            <a:extLst>
              <a:ext uri="{FF2B5EF4-FFF2-40B4-BE49-F238E27FC236}">
                <a16:creationId xmlns:a16="http://schemas.microsoft.com/office/drawing/2014/main" id="{4B7508F9-2477-824D-224D-CE1CA3A830C6}"/>
              </a:ext>
            </a:extLst>
          </p:cNvPr>
          <p:cNvSpPr>
            <a:spLocks noGrp="1"/>
          </p:cNvSpPr>
          <p:nvPr>
            <p:ph type="body" sz="quarter" idx="21"/>
          </p:nvPr>
        </p:nvSpPr>
        <p:spPr/>
        <p:txBody>
          <a:bodyPr/>
          <a:lstStyle/>
          <a:p>
            <a:r>
              <a:rPr lang="de-DE" dirty="0"/>
              <a:t>Versionsnachweis</a:t>
            </a:r>
            <a:endParaRPr lang="de-CH" dirty="0"/>
          </a:p>
        </p:txBody>
      </p:sp>
      <p:sp>
        <p:nvSpPr>
          <p:cNvPr id="5" name="Textplatzhalter 4">
            <a:extLst>
              <a:ext uri="{FF2B5EF4-FFF2-40B4-BE49-F238E27FC236}">
                <a16:creationId xmlns:a16="http://schemas.microsoft.com/office/drawing/2014/main" id="{CC86CD7F-6CD3-03DE-3AD4-02E0A85733BE}"/>
              </a:ext>
            </a:extLst>
          </p:cNvPr>
          <p:cNvSpPr>
            <a:spLocks noGrp="1"/>
          </p:cNvSpPr>
          <p:nvPr>
            <p:ph type="body" sz="quarter" idx="26"/>
          </p:nvPr>
        </p:nvSpPr>
        <p:spPr/>
        <p:txBody>
          <a:bodyPr/>
          <a:lstStyle/>
          <a:p>
            <a:r>
              <a:rPr lang="de-DE" dirty="0"/>
              <a:t>Konzeption</a:t>
            </a:r>
            <a:endParaRPr lang="de-CH" dirty="0"/>
          </a:p>
        </p:txBody>
      </p:sp>
      <p:sp>
        <p:nvSpPr>
          <p:cNvPr id="6" name="Textplatzhalter 5">
            <a:extLst>
              <a:ext uri="{FF2B5EF4-FFF2-40B4-BE49-F238E27FC236}">
                <a16:creationId xmlns:a16="http://schemas.microsoft.com/office/drawing/2014/main" id="{0CB8CC5B-ED7A-FA9B-9962-4CAA93A16006}"/>
              </a:ext>
            </a:extLst>
          </p:cNvPr>
          <p:cNvSpPr>
            <a:spLocks noGrp="1"/>
          </p:cNvSpPr>
          <p:nvPr>
            <p:ph type="body" sz="quarter" idx="32"/>
          </p:nvPr>
        </p:nvSpPr>
        <p:spPr/>
        <p:txBody>
          <a:bodyPr/>
          <a:lstStyle/>
          <a:p>
            <a:endParaRPr lang="de-CH" dirty="0"/>
          </a:p>
        </p:txBody>
      </p:sp>
      <p:graphicFrame>
        <p:nvGraphicFramePr>
          <p:cNvPr id="10" name="Tabelle 9">
            <a:extLst>
              <a:ext uri="{FF2B5EF4-FFF2-40B4-BE49-F238E27FC236}">
                <a16:creationId xmlns:a16="http://schemas.microsoft.com/office/drawing/2014/main" id="{3EEFBA5F-E67B-DE4B-062F-CEDA204B877F}"/>
              </a:ext>
            </a:extLst>
          </p:cNvPr>
          <p:cNvGraphicFramePr>
            <a:graphicFrameLocks noGrp="1"/>
          </p:cNvGraphicFramePr>
          <p:nvPr>
            <p:extLst>
              <p:ext uri="{D42A27DB-BD31-4B8C-83A1-F6EECF244321}">
                <p14:modId xmlns:p14="http://schemas.microsoft.com/office/powerpoint/2010/main" val="857476553"/>
              </p:ext>
            </p:extLst>
          </p:nvPr>
        </p:nvGraphicFramePr>
        <p:xfrm>
          <a:off x="503237" y="1540223"/>
          <a:ext cx="6840538" cy="2661920"/>
        </p:xfrm>
        <a:graphic>
          <a:graphicData uri="http://schemas.openxmlformats.org/drawingml/2006/table">
            <a:tbl>
              <a:tblPr firstRow="1" bandRow="1">
                <a:tableStyleId>{5940675A-B579-460E-94D1-54222C63F5DA}</a:tableStyleId>
              </a:tblPr>
              <a:tblGrid>
                <a:gridCol w="1343796">
                  <a:extLst>
                    <a:ext uri="{9D8B030D-6E8A-4147-A177-3AD203B41FA5}">
                      <a16:colId xmlns:a16="http://schemas.microsoft.com/office/drawing/2014/main" val="20000"/>
                    </a:ext>
                  </a:extLst>
                </a:gridCol>
                <a:gridCol w="4234353">
                  <a:extLst>
                    <a:ext uri="{9D8B030D-6E8A-4147-A177-3AD203B41FA5}">
                      <a16:colId xmlns:a16="http://schemas.microsoft.com/office/drawing/2014/main" val="20001"/>
                    </a:ext>
                  </a:extLst>
                </a:gridCol>
                <a:gridCol w="1262389">
                  <a:extLst>
                    <a:ext uri="{9D8B030D-6E8A-4147-A177-3AD203B41FA5}">
                      <a16:colId xmlns:a16="http://schemas.microsoft.com/office/drawing/2014/main" val="877722411"/>
                    </a:ext>
                  </a:extLst>
                </a:gridCol>
              </a:tblGrid>
              <a:tr h="284172">
                <a:tc>
                  <a:txBody>
                    <a:bodyPr/>
                    <a:lstStyle/>
                    <a:p>
                      <a:pPr>
                        <a:lnSpc>
                          <a:spcPct val="100000"/>
                        </a:lnSpc>
                        <a:spcBef>
                          <a:spcPts val="0"/>
                        </a:spcBef>
                        <a:spcAft>
                          <a:spcPts val="0"/>
                        </a:spcAft>
                      </a:pPr>
                      <a:r>
                        <a:rPr lang="de-DE" sz="1400" b="1" i="0" dirty="0">
                          <a:effectLst/>
                          <a:latin typeface="Arial" panose="020B0604020202020204" pitchFamily="34" charset="0"/>
                          <a:ea typeface="Open Sans" panose="020B0606030504020204" pitchFamily="34" charset="0"/>
                          <a:cs typeface="Arial" panose="020B0604020202020204" pitchFamily="34" charset="0"/>
                        </a:rPr>
                        <a:t>Version</a:t>
                      </a: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nchor="ctr">
                    <a:solidFill>
                      <a:schemeClr val="bg1">
                        <a:lumMod val="85000"/>
                      </a:schemeClr>
                    </a:solidFill>
                  </a:tcPr>
                </a:tc>
                <a:tc>
                  <a:txBody>
                    <a:bodyPr/>
                    <a:lstStyle/>
                    <a:p>
                      <a:pPr>
                        <a:lnSpc>
                          <a:spcPct val="100000"/>
                        </a:lnSpc>
                        <a:spcBef>
                          <a:spcPts val="0"/>
                        </a:spcBef>
                        <a:spcAft>
                          <a:spcPts val="0"/>
                        </a:spcAft>
                      </a:pPr>
                      <a:r>
                        <a:rPr lang="de-DE" sz="1400" b="1" i="0" dirty="0">
                          <a:effectLst/>
                          <a:latin typeface="Arial" panose="020B0604020202020204" pitchFamily="34" charset="0"/>
                          <a:ea typeface="Open Sans" panose="020B0606030504020204" pitchFamily="34" charset="0"/>
                          <a:cs typeface="Arial" panose="020B0604020202020204" pitchFamily="34" charset="0"/>
                        </a:rPr>
                        <a:t>Bearbeitender</a:t>
                      </a: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nchor="ctr">
                    <a:solidFill>
                      <a:schemeClr val="bg1">
                        <a:lumMod val="85000"/>
                      </a:schemeClr>
                    </a:solidFill>
                  </a:tcPr>
                </a:tc>
                <a:tc>
                  <a:txBody>
                    <a:bodyPr/>
                    <a:lstStyle/>
                    <a:p>
                      <a:pPr>
                        <a:lnSpc>
                          <a:spcPct val="100000"/>
                        </a:lnSpc>
                        <a:spcBef>
                          <a:spcPts val="0"/>
                        </a:spcBef>
                        <a:spcAft>
                          <a:spcPts val="0"/>
                        </a:spcAft>
                      </a:pPr>
                      <a:r>
                        <a:rPr lang="de-DE" sz="1400" b="1" i="0" dirty="0">
                          <a:effectLst/>
                          <a:latin typeface="Arial" panose="020B0604020202020204" pitchFamily="34" charset="0"/>
                          <a:ea typeface="Open Sans" panose="020B0606030504020204" pitchFamily="34" charset="0"/>
                          <a:cs typeface="Arial" panose="020B0604020202020204" pitchFamily="34" charset="0"/>
                        </a:rPr>
                        <a:t>Datum </a:t>
                      </a: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nchor="ctr">
                    <a:solidFill>
                      <a:schemeClr val="bg1">
                        <a:lumMod val="85000"/>
                      </a:schemeClr>
                    </a:solidFill>
                  </a:tcPr>
                </a:tc>
                <a:extLst>
                  <a:ext uri="{0D108BD9-81ED-4DB2-BD59-A6C34878D82A}">
                    <a16:rowId xmlns:a16="http://schemas.microsoft.com/office/drawing/2014/main" val="10000"/>
                  </a:ext>
                </a:extLst>
              </a:tr>
              <a:tr h="284172">
                <a:tc>
                  <a:txBody>
                    <a:bodyPr/>
                    <a:lstStyle/>
                    <a:p>
                      <a:pPr>
                        <a:lnSpc>
                          <a:spcPts val="1600"/>
                        </a:lnSpc>
                        <a:spcBef>
                          <a:spcPts val="600"/>
                        </a:spcBef>
                        <a:spcAft>
                          <a:spcPts val="0"/>
                        </a:spcAft>
                      </a:pPr>
                      <a:r>
                        <a:rPr lang="de-CH" sz="1400" b="1" i="0" dirty="0">
                          <a:effectLst/>
                          <a:latin typeface="Arial" panose="020B0604020202020204" pitchFamily="34" charset="0"/>
                          <a:ea typeface="Open Sans" panose="020B0606030504020204" pitchFamily="34" charset="0"/>
                          <a:cs typeface="Arial" panose="020B0604020202020204" pitchFamily="34" charset="0"/>
                        </a:rPr>
                        <a:t>0.01</a:t>
                      </a:r>
                    </a:p>
                  </a:txBody>
                  <a:tcPr/>
                </a:tc>
                <a:tc>
                  <a:txBody>
                    <a:bodyPr/>
                    <a:lstStyle/>
                    <a:p>
                      <a:pPr>
                        <a:lnSpc>
                          <a:spcPts val="1600"/>
                        </a:lnSpc>
                        <a:spcBef>
                          <a:spcPts val="600"/>
                        </a:spcBef>
                        <a:spcAft>
                          <a:spcPts val="0"/>
                        </a:spcAft>
                      </a:pPr>
                      <a:r>
                        <a:rPr lang="de-CH" sz="1400" b="0" i="0" dirty="0">
                          <a:effectLst/>
                          <a:latin typeface="Arial" panose="020B0604020202020204" pitchFamily="34" charset="0"/>
                          <a:ea typeface="Open Sans" panose="020B0606030504020204" pitchFamily="34" charset="0"/>
                          <a:cs typeface="Arial" panose="020B0604020202020204" pitchFamily="34" charset="0"/>
                        </a:rPr>
                        <a:t>Christian Brauner </a:t>
                      </a:r>
                    </a:p>
                  </a:txBody>
                  <a:tcPr/>
                </a:tc>
                <a:tc>
                  <a:txBody>
                    <a:bodyPr/>
                    <a:lstStyle/>
                    <a:p>
                      <a:pPr>
                        <a:lnSpc>
                          <a:spcPts val="1600"/>
                        </a:lnSpc>
                        <a:spcBef>
                          <a:spcPts val="600"/>
                        </a:spcBef>
                        <a:spcAft>
                          <a:spcPts val="0"/>
                        </a:spcAft>
                      </a:pPr>
                      <a:r>
                        <a:rPr lang="de-CH" sz="1400" b="0" i="0" dirty="0">
                          <a:effectLst/>
                          <a:latin typeface="Arial" panose="020B0604020202020204" pitchFamily="34" charset="0"/>
                          <a:ea typeface="Open Sans" panose="020B0606030504020204" pitchFamily="34" charset="0"/>
                          <a:cs typeface="Arial" panose="020B0604020202020204" pitchFamily="34" charset="0"/>
                        </a:rPr>
                        <a:t>26.02.2024</a:t>
                      </a:r>
                    </a:p>
                  </a:txBody>
                  <a:tcPr/>
                </a:tc>
                <a:extLst>
                  <a:ext uri="{0D108BD9-81ED-4DB2-BD59-A6C34878D82A}">
                    <a16:rowId xmlns:a16="http://schemas.microsoft.com/office/drawing/2014/main" val="518959417"/>
                  </a:ext>
                </a:extLst>
              </a:tr>
              <a:tr h="284172">
                <a:tc>
                  <a:txBody>
                    <a:bodyPr/>
                    <a:lstStyle/>
                    <a:p>
                      <a:pPr>
                        <a:lnSpc>
                          <a:spcPts val="1600"/>
                        </a:lnSpc>
                        <a:spcBef>
                          <a:spcPts val="600"/>
                        </a:spcBef>
                        <a:spcAft>
                          <a:spcPts val="0"/>
                        </a:spcAft>
                      </a:pP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564393642"/>
                  </a:ext>
                </a:extLst>
              </a:tr>
              <a:tr h="284172">
                <a:tc>
                  <a:txBody>
                    <a:bodyPr/>
                    <a:lstStyle/>
                    <a:p>
                      <a:pPr>
                        <a:lnSpc>
                          <a:spcPts val="1600"/>
                        </a:lnSpc>
                        <a:spcBef>
                          <a:spcPts val="600"/>
                        </a:spcBef>
                        <a:spcAft>
                          <a:spcPts val="0"/>
                        </a:spcAft>
                      </a:pP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15"/>
                  </a:ext>
                </a:extLst>
              </a:tr>
              <a:tr h="284172">
                <a:tc>
                  <a:txBody>
                    <a:bodyPr/>
                    <a:lstStyle/>
                    <a:p>
                      <a:pPr>
                        <a:lnSpc>
                          <a:spcPts val="1600"/>
                        </a:lnSpc>
                        <a:spcBef>
                          <a:spcPts val="600"/>
                        </a:spcBef>
                        <a:spcAft>
                          <a:spcPts val="0"/>
                        </a:spcAft>
                      </a:pP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17"/>
                  </a:ext>
                </a:extLst>
              </a:tr>
              <a:tr h="284172">
                <a:tc>
                  <a:txBody>
                    <a:bodyPr/>
                    <a:lstStyle/>
                    <a:p>
                      <a:pPr>
                        <a:lnSpc>
                          <a:spcPts val="1600"/>
                        </a:lnSpc>
                        <a:spcBef>
                          <a:spcPts val="600"/>
                        </a:spcBef>
                        <a:spcAft>
                          <a:spcPts val="0"/>
                        </a:spcAft>
                      </a:pP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18"/>
                  </a:ext>
                </a:extLst>
              </a:tr>
              <a:tr h="284172">
                <a:tc>
                  <a:txBody>
                    <a:bodyPr/>
                    <a:lstStyle/>
                    <a:p>
                      <a:pPr>
                        <a:lnSpc>
                          <a:spcPts val="1600"/>
                        </a:lnSpc>
                        <a:spcBef>
                          <a:spcPts val="600"/>
                        </a:spcBef>
                        <a:spcAft>
                          <a:spcPts val="0"/>
                        </a:spcAft>
                      </a:pP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624245328"/>
                  </a:ext>
                </a:extLst>
              </a:tr>
              <a:tr h="284172">
                <a:tc>
                  <a:txBody>
                    <a:bodyPr/>
                    <a:lstStyle/>
                    <a:p>
                      <a:pPr>
                        <a:lnSpc>
                          <a:spcPts val="1600"/>
                        </a:lnSpc>
                        <a:spcBef>
                          <a:spcPts val="600"/>
                        </a:spcBef>
                        <a:spcAft>
                          <a:spcPts val="0"/>
                        </a:spcAft>
                      </a:pP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460327589"/>
                  </a:ext>
                </a:extLst>
              </a:tr>
              <a:tr h="284172">
                <a:tc>
                  <a:txBody>
                    <a:bodyPr/>
                    <a:lstStyle/>
                    <a:p>
                      <a:pPr>
                        <a:lnSpc>
                          <a:spcPts val="1600"/>
                        </a:lnSpc>
                        <a:spcBef>
                          <a:spcPts val="600"/>
                        </a:spcBef>
                        <a:spcAft>
                          <a:spcPts val="0"/>
                        </a:spcAft>
                      </a:pP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597502376"/>
                  </a:ext>
                </a:extLst>
              </a:tr>
            </a:tbl>
          </a:graphicData>
        </a:graphic>
      </p:graphicFrame>
      <p:sp>
        <p:nvSpPr>
          <p:cNvPr id="3" name="Rechteck 2">
            <a:hlinkClick r:id="rId2" action="ppaction://hlinksldjump"/>
            <a:extLst>
              <a:ext uri="{FF2B5EF4-FFF2-40B4-BE49-F238E27FC236}">
                <a16:creationId xmlns:a16="http://schemas.microsoft.com/office/drawing/2014/main" id="{AD91950D-1812-2B11-69C4-64366DA9C71D}"/>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8" name="Rechteck 7">
            <a:hlinkClick r:id="rId3" action="ppaction://hlinksldjump"/>
            <a:extLst>
              <a:ext uri="{FF2B5EF4-FFF2-40B4-BE49-F238E27FC236}">
                <a16:creationId xmlns:a16="http://schemas.microsoft.com/office/drawing/2014/main" id="{96A01121-22A1-D520-060F-82544C1E0EE8}"/>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7" name="Rechteck 6">
            <a:hlinkClick r:id="rId4" action="ppaction://hlinksldjump"/>
            <a:extLst>
              <a:ext uri="{FF2B5EF4-FFF2-40B4-BE49-F238E27FC236}">
                <a16:creationId xmlns:a16="http://schemas.microsoft.com/office/drawing/2014/main" id="{2EABE528-C56B-0B27-8A07-623EA23CA93C}"/>
              </a:ext>
            </a:extLst>
          </p:cNvPr>
          <p:cNvSpPr/>
          <p:nvPr/>
        </p:nvSpPr>
        <p:spPr>
          <a:xfrm rot="16200000">
            <a:off x="-185985" y="3851508"/>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Konzeption</a:t>
            </a:r>
          </a:p>
        </p:txBody>
      </p:sp>
    </p:spTree>
    <p:extLst>
      <p:ext uri="{BB962C8B-B14F-4D97-AF65-F5344CB8AC3E}">
        <p14:creationId xmlns:p14="http://schemas.microsoft.com/office/powerpoint/2010/main" val="487232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BC480F-B07A-76D2-9829-D6A86519811A}"/>
              </a:ext>
            </a:extLst>
          </p:cNvPr>
          <p:cNvSpPr>
            <a:spLocks noGrp="1"/>
          </p:cNvSpPr>
          <p:nvPr>
            <p:ph type="title"/>
          </p:nvPr>
        </p:nvSpPr>
        <p:spPr/>
        <p:txBody>
          <a:bodyPr/>
          <a:lstStyle/>
          <a:p>
            <a:r>
              <a:rPr lang="de-DE" dirty="0"/>
              <a:t>16</a:t>
            </a:r>
            <a:endParaRPr lang="de-CH" dirty="0"/>
          </a:p>
        </p:txBody>
      </p:sp>
      <p:sp>
        <p:nvSpPr>
          <p:cNvPr id="4" name="Textplatzhalter 3">
            <a:extLst>
              <a:ext uri="{FF2B5EF4-FFF2-40B4-BE49-F238E27FC236}">
                <a16:creationId xmlns:a16="http://schemas.microsoft.com/office/drawing/2014/main" id="{4B7508F9-2477-824D-224D-CE1CA3A830C6}"/>
              </a:ext>
            </a:extLst>
          </p:cNvPr>
          <p:cNvSpPr>
            <a:spLocks noGrp="1"/>
          </p:cNvSpPr>
          <p:nvPr>
            <p:ph type="body" sz="quarter" idx="21"/>
          </p:nvPr>
        </p:nvSpPr>
        <p:spPr/>
        <p:txBody>
          <a:bodyPr/>
          <a:lstStyle/>
          <a:p>
            <a:r>
              <a:rPr lang="de-DE" dirty="0"/>
              <a:t>Verteiler</a:t>
            </a:r>
            <a:endParaRPr lang="de-CH" dirty="0"/>
          </a:p>
        </p:txBody>
      </p:sp>
      <p:sp>
        <p:nvSpPr>
          <p:cNvPr id="5" name="Textplatzhalter 4">
            <a:extLst>
              <a:ext uri="{FF2B5EF4-FFF2-40B4-BE49-F238E27FC236}">
                <a16:creationId xmlns:a16="http://schemas.microsoft.com/office/drawing/2014/main" id="{CC86CD7F-6CD3-03DE-3AD4-02E0A85733BE}"/>
              </a:ext>
            </a:extLst>
          </p:cNvPr>
          <p:cNvSpPr>
            <a:spLocks noGrp="1"/>
          </p:cNvSpPr>
          <p:nvPr>
            <p:ph type="body" sz="quarter" idx="26"/>
          </p:nvPr>
        </p:nvSpPr>
        <p:spPr/>
        <p:txBody>
          <a:bodyPr/>
          <a:lstStyle/>
          <a:p>
            <a:r>
              <a:rPr lang="de-DE" dirty="0"/>
              <a:t>Konzeption</a:t>
            </a:r>
            <a:endParaRPr lang="de-CH" dirty="0"/>
          </a:p>
        </p:txBody>
      </p:sp>
      <p:sp>
        <p:nvSpPr>
          <p:cNvPr id="6" name="Textplatzhalter 5">
            <a:extLst>
              <a:ext uri="{FF2B5EF4-FFF2-40B4-BE49-F238E27FC236}">
                <a16:creationId xmlns:a16="http://schemas.microsoft.com/office/drawing/2014/main" id="{0CB8CC5B-ED7A-FA9B-9962-4CAA93A16006}"/>
              </a:ext>
            </a:extLst>
          </p:cNvPr>
          <p:cNvSpPr>
            <a:spLocks noGrp="1"/>
          </p:cNvSpPr>
          <p:nvPr>
            <p:ph type="body" sz="quarter" idx="32"/>
          </p:nvPr>
        </p:nvSpPr>
        <p:spPr/>
        <p:txBody>
          <a:bodyPr/>
          <a:lstStyle/>
          <a:p>
            <a:endParaRPr lang="de-CH" dirty="0"/>
          </a:p>
        </p:txBody>
      </p:sp>
      <p:graphicFrame>
        <p:nvGraphicFramePr>
          <p:cNvPr id="3" name="Tabelle 2">
            <a:extLst>
              <a:ext uri="{FF2B5EF4-FFF2-40B4-BE49-F238E27FC236}">
                <a16:creationId xmlns:a16="http://schemas.microsoft.com/office/drawing/2014/main" id="{CA552AC8-6C3D-87F2-6068-425160DDFE4C}"/>
              </a:ext>
            </a:extLst>
          </p:cNvPr>
          <p:cNvGraphicFramePr>
            <a:graphicFrameLocks noGrp="1"/>
          </p:cNvGraphicFramePr>
          <p:nvPr>
            <p:extLst>
              <p:ext uri="{D42A27DB-BD31-4B8C-83A1-F6EECF244321}">
                <p14:modId xmlns:p14="http://schemas.microsoft.com/office/powerpoint/2010/main" val="3252270955"/>
              </p:ext>
            </p:extLst>
          </p:nvPr>
        </p:nvGraphicFramePr>
        <p:xfrm>
          <a:off x="503241" y="1854058"/>
          <a:ext cx="6840537" cy="2225040"/>
        </p:xfrm>
        <a:graphic>
          <a:graphicData uri="http://schemas.openxmlformats.org/drawingml/2006/table">
            <a:tbl>
              <a:tblPr firstRow="1" bandRow="1">
                <a:tableStyleId>{5940675A-B579-460E-94D1-54222C63F5DA}</a:tableStyleId>
              </a:tblPr>
              <a:tblGrid>
                <a:gridCol w="3558316">
                  <a:extLst>
                    <a:ext uri="{9D8B030D-6E8A-4147-A177-3AD203B41FA5}">
                      <a16:colId xmlns:a16="http://schemas.microsoft.com/office/drawing/2014/main" val="2792214698"/>
                    </a:ext>
                  </a:extLst>
                </a:gridCol>
                <a:gridCol w="3282221">
                  <a:extLst>
                    <a:ext uri="{9D8B030D-6E8A-4147-A177-3AD203B41FA5}">
                      <a16:colId xmlns:a16="http://schemas.microsoft.com/office/drawing/2014/main" val="3471183580"/>
                    </a:ext>
                  </a:extLst>
                </a:gridCol>
              </a:tblGrid>
              <a:tr h="370840">
                <a:tc>
                  <a:txBody>
                    <a:bodyPr/>
                    <a:lstStyle/>
                    <a:p>
                      <a:pPr marL="0" algn="l" defTabSz="755934" rtl="0" eaLnBrk="1" latinLnBrk="0" hangingPunct="1">
                        <a:lnSpc>
                          <a:spcPct val="100000"/>
                        </a:lnSpc>
                        <a:spcBef>
                          <a:spcPts val="0"/>
                        </a:spcBef>
                        <a:spcAft>
                          <a:spcPts val="0"/>
                        </a:spcAft>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Gruppe</a:t>
                      </a:r>
                    </a:p>
                  </a:txBody>
                  <a:tcPr>
                    <a:solidFill>
                      <a:schemeClr val="bg1">
                        <a:lumMod val="85000"/>
                      </a:schemeClr>
                    </a:solidFill>
                  </a:tcPr>
                </a:tc>
                <a:tc>
                  <a:txBody>
                    <a:bodyPr/>
                    <a:lstStyle/>
                    <a:p>
                      <a:pPr marL="0" algn="l" defTabSz="755934" rtl="0" eaLnBrk="1" latinLnBrk="0" hangingPunct="1">
                        <a:lnSpc>
                          <a:spcPct val="100000"/>
                        </a:lnSpc>
                        <a:spcBef>
                          <a:spcPts val="0"/>
                        </a:spcBef>
                        <a:spcAft>
                          <a:spcPts val="0"/>
                        </a:spcAft>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Verteilername</a:t>
                      </a:r>
                    </a:p>
                  </a:txBody>
                  <a:tcPr>
                    <a:solidFill>
                      <a:schemeClr val="bg1">
                        <a:lumMod val="85000"/>
                      </a:schemeClr>
                    </a:solidFill>
                  </a:tcPr>
                </a:tc>
                <a:extLst>
                  <a:ext uri="{0D108BD9-81ED-4DB2-BD59-A6C34878D82A}">
                    <a16:rowId xmlns:a16="http://schemas.microsoft.com/office/drawing/2014/main" val="833177402"/>
                  </a:ext>
                </a:extLst>
              </a:tr>
              <a:tr h="370840">
                <a:tc>
                  <a:txBody>
                    <a:bodyPr/>
                    <a:lstStyle/>
                    <a:p>
                      <a:r>
                        <a:rPr lang="de-DE" sz="1400" dirty="0">
                          <a:highlight>
                            <a:srgbClr val="FFFF00"/>
                          </a:highlight>
                          <a:latin typeface="+mn-lt"/>
                          <a:ea typeface="Open Sans" panose="020B0606030504020204" pitchFamily="34" charset="0"/>
                          <a:cs typeface="Arial" panose="020B0604020202020204" pitchFamily="34" charset="0"/>
                        </a:rPr>
                        <a:t>Bürgermeister </a:t>
                      </a:r>
                    </a:p>
                  </a:txBody>
                  <a:tcPr>
                    <a:solidFill>
                      <a:schemeClr val="bg1"/>
                    </a:solidFill>
                  </a:tcPr>
                </a:tc>
                <a:tc>
                  <a:txBody>
                    <a:bodyPr/>
                    <a:lstStyle/>
                    <a:p>
                      <a:endParaRPr lang="de-DE" sz="1400" dirty="0">
                        <a:highlight>
                          <a:srgbClr val="FFFF00"/>
                        </a:highlight>
                        <a:latin typeface="+mn-lt"/>
                        <a:ea typeface="Open Sans" panose="020B0606030504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3118695819"/>
                  </a:ext>
                </a:extLst>
              </a:tr>
              <a:tr h="370840">
                <a:tc>
                  <a:txBody>
                    <a:bodyPr/>
                    <a:lstStyle/>
                    <a:p>
                      <a:r>
                        <a:rPr lang="de-DE" sz="1400" dirty="0">
                          <a:highlight>
                            <a:srgbClr val="FFFF00"/>
                          </a:highlight>
                          <a:latin typeface="+mn-lt"/>
                          <a:ea typeface="Open Sans" panose="020B0606030504020204" pitchFamily="34" charset="0"/>
                          <a:cs typeface="Arial" panose="020B0604020202020204" pitchFamily="34" charset="0"/>
                        </a:rPr>
                        <a:t>Fachbereichsleiter</a:t>
                      </a:r>
                    </a:p>
                  </a:txBody>
                  <a:tcPr>
                    <a:solidFill>
                      <a:schemeClr val="bg1"/>
                    </a:solidFill>
                  </a:tcPr>
                </a:tc>
                <a:tc>
                  <a:txBody>
                    <a:bodyPr/>
                    <a:lstStyle/>
                    <a:p>
                      <a:endParaRPr lang="de-DE" sz="1400" dirty="0">
                        <a:highlight>
                          <a:srgbClr val="FFFF00"/>
                        </a:highlight>
                        <a:latin typeface="+mn-lt"/>
                        <a:ea typeface="Open Sans" panose="020B0606030504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901266494"/>
                  </a:ext>
                </a:extLst>
              </a:tr>
              <a:tr h="370840">
                <a:tc>
                  <a:txBody>
                    <a:bodyPr/>
                    <a:lstStyle/>
                    <a:p>
                      <a:r>
                        <a:rPr lang="de-DE" sz="1400" dirty="0">
                          <a:highlight>
                            <a:srgbClr val="FFFF00"/>
                          </a:highlight>
                          <a:latin typeface="+mn-lt"/>
                          <a:ea typeface="Open Sans" panose="020B0606030504020204" pitchFamily="34" charset="0"/>
                          <a:cs typeface="Arial" panose="020B0604020202020204" pitchFamily="34" charset="0"/>
                        </a:rPr>
                        <a:t>Feuerwehr-Führungskräfte</a:t>
                      </a:r>
                    </a:p>
                  </a:txBody>
                  <a:tcPr>
                    <a:solidFill>
                      <a:schemeClr val="bg1"/>
                    </a:solidFill>
                  </a:tcPr>
                </a:tc>
                <a:tc>
                  <a:txBody>
                    <a:bodyPr/>
                    <a:lstStyle/>
                    <a:p>
                      <a:endParaRPr lang="de-DE" sz="1400" dirty="0">
                        <a:highlight>
                          <a:srgbClr val="FFFF00"/>
                        </a:highlight>
                        <a:latin typeface="+mn-lt"/>
                        <a:ea typeface="Open Sans" panose="020B0606030504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587695904"/>
                  </a:ext>
                </a:extLst>
              </a:tr>
              <a:tr h="370840">
                <a:tc>
                  <a:txBody>
                    <a:bodyPr/>
                    <a:lstStyle/>
                    <a:p>
                      <a:endParaRPr lang="de-DE" sz="1400" dirty="0">
                        <a:latin typeface="+mn-lt"/>
                        <a:ea typeface="Open Sans" panose="020B0606030504020204" pitchFamily="34" charset="0"/>
                        <a:cs typeface="Arial" panose="020B0604020202020204" pitchFamily="34" charset="0"/>
                      </a:endParaRPr>
                    </a:p>
                  </a:txBody>
                  <a:tcPr>
                    <a:solidFill>
                      <a:schemeClr val="bg1"/>
                    </a:solidFill>
                  </a:tcPr>
                </a:tc>
                <a:tc>
                  <a:txBody>
                    <a:bodyPr/>
                    <a:lstStyle/>
                    <a:p>
                      <a:endParaRPr lang="de-DE" sz="1400" dirty="0">
                        <a:highlight>
                          <a:srgbClr val="FFFF00"/>
                        </a:highlight>
                        <a:latin typeface="+mn-lt"/>
                        <a:ea typeface="Open Sans" panose="020B0606030504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992839373"/>
                  </a:ext>
                </a:extLst>
              </a:tr>
              <a:tr h="370840">
                <a:tc>
                  <a:txBody>
                    <a:bodyPr/>
                    <a:lstStyle/>
                    <a:p>
                      <a:endParaRPr lang="de-DE" sz="1400" dirty="0">
                        <a:latin typeface="+mn-lt"/>
                        <a:ea typeface="Open Sans" panose="020B0606030504020204" pitchFamily="34" charset="0"/>
                        <a:cs typeface="Arial" panose="020B0604020202020204" pitchFamily="34" charset="0"/>
                      </a:endParaRPr>
                    </a:p>
                  </a:txBody>
                  <a:tcPr>
                    <a:solidFill>
                      <a:schemeClr val="bg1"/>
                    </a:solidFill>
                  </a:tcPr>
                </a:tc>
                <a:tc>
                  <a:txBody>
                    <a:bodyPr/>
                    <a:lstStyle/>
                    <a:p>
                      <a:endParaRPr lang="de-DE" sz="1400" dirty="0">
                        <a:highlight>
                          <a:srgbClr val="FFFF00"/>
                        </a:highlight>
                        <a:latin typeface="+mn-lt"/>
                        <a:ea typeface="Open Sans" panose="020B0606030504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3271414568"/>
                  </a:ext>
                </a:extLst>
              </a:tr>
            </a:tbl>
          </a:graphicData>
        </a:graphic>
      </p:graphicFrame>
      <p:sp>
        <p:nvSpPr>
          <p:cNvPr id="7" name="Textplatzhalter 3">
            <a:extLst>
              <a:ext uri="{FF2B5EF4-FFF2-40B4-BE49-F238E27FC236}">
                <a16:creationId xmlns:a16="http://schemas.microsoft.com/office/drawing/2014/main" id="{C42548E2-041E-C3A5-4BB7-F4FD81EAA2F2}"/>
              </a:ext>
            </a:extLst>
          </p:cNvPr>
          <p:cNvSpPr txBox="1">
            <a:spLocks/>
          </p:cNvSpPr>
          <p:nvPr/>
        </p:nvSpPr>
        <p:spPr>
          <a:xfrm>
            <a:off x="503241" y="5475906"/>
            <a:ext cx="6840534" cy="441182"/>
          </a:xfrm>
          <a:prstGeom prst="rect">
            <a:avLst/>
          </a:prstGeom>
        </p:spPr>
        <p:txBody>
          <a:bodyPr lIns="0" tIns="0" rIns="0" bIns="0"/>
          <a:lstStyle>
            <a:lvl1pPr marL="0" indent="0" algn="l" defTabSz="755934" rtl="0" eaLnBrk="1" latinLnBrk="0" hangingPunct="1">
              <a:lnSpc>
                <a:spcPct val="90000"/>
              </a:lnSpc>
              <a:spcBef>
                <a:spcPts val="827"/>
              </a:spcBef>
              <a:buFontTx/>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755934" rtl="0" eaLnBrk="1" latinLnBrk="0" hangingPunct="1">
              <a:lnSpc>
                <a:spcPct val="90000"/>
              </a:lnSpc>
              <a:spcBef>
                <a:spcPts val="413"/>
              </a:spcBef>
              <a:buFontTx/>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76213" indent="-176213" algn="l" defTabSz="755934" rtl="0" eaLnBrk="1" latinLnBrk="0" hangingPunct="1">
              <a:lnSpc>
                <a:spcPct val="90000"/>
              </a:lnSpc>
              <a:spcBef>
                <a:spcPts val="413"/>
              </a:spcBef>
              <a:buFont typeface="Symbol" panose="05050102010706020507" pitchFamily="18"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357188" indent="-176213" algn="l" defTabSz="755934" rtl="0" eaLnBrk="1" latinLnBrk="0" hangingPunct="1">
              <a:lnSpc>
                <a:spcPct val="90000"/>
              </a:lnSpc>
              <a:spcBef>
                <a:spcPts val="413"/>
              </a:spcBef>
              <a:buFont typeface="Symbol" panose="05050102010706020507" pitchFamily="18" charset="2"/>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541338" indent="-187325" algn="l" defTabSz="755934" rtl="0" eaLnBrk="1" latinLnBrk="0" hangingPunct="1">
              <a:lnSpc>
                <a:spcPct val="90000"/>
              </a:lnSpc>
              <a:spcBef>
                <a:spcPts val="413"/>
              </a:spcBef>
              <a:buFont typeface="Symbol" panose="05050102010706020507" pitchFamily="18" charset="2"/>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de-DE" sz="1800" dirty="0">
                <a:latin typeface="Arial" panose="020B0604020202020204" pitchFamily="34" charset="0"/>
                <a:cs typeface="Arial" panose="020B0604020202020204" pitchFamily="34" charset="0"/>
              </a:rPr>
              <a:t>Ausgedruckte Versionen liegen bereit bei </a:t>
            </a:r>
            <a:endParaRPr lang="de-DE" dirty="0">
              <a:latin typeface="Arial" panose="020B0604020202020204" pitchFamily="34" charset="0"/>
              <a:cs typeface="Arial" panose="020B0604020202020204" pitchFamily="34" charset="0"/>
            </a:endParaRPr>
          </a:p>
        </p:txBody>
      </p:sp>
      <p:graphicFrame>
        <p:nvGraphicFramePr>
          <p:cNvPr id="8" name="Tabelle 7">
            <a:extLst>
              <a:ext uri="{FF2B5EF4-FFF2-40B4-BE49-F238E27FC236}">
                <a16:creationId xmlns:a16="http://schemas.microsoft.com/office/drawing/2014/main" id="{8BBEC524-CD1E-FBA7-8C10-CD46EC828988}"/>
              </a:ext>
            </a:extLst>
          </p:cNvPr>
          <p:cNvGraphicFramePr>
            <a:graphicFrameLocks noGrp="1"/>
          </p:cNvGraphicFramePr>
          <p:nvPr>
            <p:extLst>
              <p:ext uri="{D42A27DB-BD31-4B8C-83A1-F6EECF244321}">
                <p14:modId xmlns:p14="http://schemas.microsoft.com/office/powerpoint/2010/main" val="965191591"/>
              </p:ext>
            </p:extLst>
          </p:nvPr>
        </p:nvGraphicFramePr>
        <p:xfrm>
          <a:off x="503241" y="5816550"/>
          <a:ext cx="6840535" cy="1854200"/>
        </p:xfrm>
        <a:graphic>
          <a:graphicData uri="http://schemas.openxmlformats.org/drawingml/2006/table">
            <a:tbl>
              <a:tblPr firstRow="1" bandRow="1">
                <a:tableStyleId>{5940675A-B579-460E-94D1-54222C63F5DA}</a:tableStyleId>
              </a:tblPr>
              <a:tblGrid>
                <a:gridCol w="3558314">
                  <a:extLst>
                    <a:ext uri="{9D8B030D-6E8A-4147-A177-3AD203B41FA5}">
                      <a16:colId xmlns:a16="http://schemas.microsoft.com/office/drawing/2014/main" val="2792214698"/>
                    </a:ext>
                  </a:extLst>
                </a:gridCol>
                <a:gridCol w="3282221">
                  <a:extLst>
                    <a:ext uri="{9D8B030D-6E8A-4147-A177-3AD203B41FA5}">
                      <a16:colId xmlns:a16="http://schemas.microsoft.com/office/drawing/2014/main" val="3471183580"/>
                    </a:ext>
                  </a:extLst>
                </a:gridCol>
              </a:tblGrid>
              <a:tr h="370840">
                <a:tc>
                  <a:txBody>
                    <a:bodyPr/>
                    <a:lstStyle/>
                    <a:p>
                      <a:pPr marL="0" algn="l" defTabSz="755934" rtl="0" eaLnBrk="1" latinLnBrk="0" hangingPunct="1">
                        <a:lnSpc>
                          <a:spcPct val="100000"/>
                        </a:lnSpc>
                        <a:spcBef>
                          <a:spcPts val="0"/>
                        </a:spcBef>
                        <a:spcAft>
                          <a:spcPts val="0"/>
                        </a:spcAft>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Einrichtung</a:t>
                      </a:r>
                    </a:p>
                  </a:txBody>
                  <a:tcPr>
                    <a:solidFill>
                      <a:schemeClr val="bg1">
                        <a:lumMod val="85000"/>
                      </a:schemeClr>
                    </a:solidFill>
                  </a:tcPr>
                </a:tc>
                <a:tc>
                  <a:txBody>
                    <a:bodyPr/>
                    <a:lstStyle/>
                    <a:p>
                      <a:pPr marL="0" algn="l" defTabSz="755934" rtl="0" eaLnBrk="1" latinLnBrk="0" hangingPunct="1">
                        <a:lnSpc>
                          <a:spcPct val="100000"/>
                        </a:lnSpc>
                        <a:spcBef>
                          <a:spcPts val="0"/>
                        </a:spcBef>
                        <a:spcAft>
                          <a:spcPts val="0"/>
                        </a:spcAft>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Ablageort</a:t>
                      </a:r>
                    </a:p>
                  </a:txBody>
                  <a:tcPr>
                    <a:solidFill>
                      <a:schemeClr val="bg1">
                        <a:lumMod val="85000"/>
                      </a:schemeClr>
                    </a:solidFill>
                  </a:tcPr>
                </a:tc>
                <a:extLst>
                  <a:ext uri="{0D108BD9-81ED-4DB2-BD59-A6C34878D82A}">
                    <a16:rowId xmlns:a16="http://schemas.microsoft.com/office/drawing/2014/main" val="833177402"/>
                  </a:ext>
                </a:extLst>
              </a:tr>
              <a:tr h="370840">
                <a:tc>
                  <a:txBody>
                    <a:bodyPr/>
                    <a:lstStyle/>
                    <a:p>
                      <a:r>
                        <a:rPr lang="de-DE" sz="1400" dirty="0">
                          <a:highlight>
                            <a:srgbClr val="FFFF00"/>
                          </a:highlight>
                          <a:latin typeface="Arial" panose="020B0604020202020204" pitchFamily="34" charset="0"/>
                          <a:ea typeface="Open Sans" panose="020B0606030504020204" pitchFamily="34" charset="0"/>
                          <a:cs typeface="Arial" panose="020B0604020202020204" pitchFamily="34" charset="0"/>
                        </a:rPr>
                        <a:t>??? </a:t>
                      </a:r>
                    </a:p>
                  </a:txBody>
                  <a:tcPr>
                    <a:solidFill>
                      <a:schemeClr val="bg1"/>
                    </a:solidFill>
                  </a:tcPr>
                </a:tc>
                <a:tc>
                  <a:txBody>
                    <a:bodyPr/>
                    <a:lstStyle/>
                    <a:p>
                      <a:endParaRPr lang="de-DE" sz="1400" dirty="0">
                        <a:highlight>
                          <a:srgbClr val="FFFF00"/>
                        </a:highlight>
                        <a:latin typeface="Arial" panose="020B0604020202020204" pitchFamily="34" charset="0"/>
                        <a:ea typeface="Open Sans" panose="020B0606030504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901266494"/>
                  </a:ext>
                </a:extLst>
              </a:tr>
              <a:tr h="370840">
                <a:tc>
                  <a:txBody>
                    <a:bodyPr/>
                    <a:lstStyle/>
                    <a:p>
                      <a:endParaRPr lang="de-DE" sz="1400" dirty="0">
                        <a:latin typeface="Arial" panose="020B0604020202020204" pitchFamily="34" charset="0"/>
                        <a:ea typeface="Open Sans" panose="020B0606030504020204" pitchFamily="34" charset="0"/>
                        <a:cs typeface="Arial" panose="020B0604020202020204" pitchFamily="34" charset="0"/>
                      </a:endParaRPr>
                    </a:p>
                  </a:txBody>
                  <a:tcPr>
                    <a:solidFill>
                      <a:schemeClr val="bg1"/>
                    </a:solidFill>
                  </a:tcPr>
                </a:tc>
                <a:tc>
                  <a:txBody>
                    <a:bodyPr/>
                    <a:lstStyle/>
                    <a:p>
                      <a:endParaRPr lang="de-DE" sz="1400" dirty="0">
                        <a:latin typeface="Arial" panose="020B0604020202020204" pitchFamily="34" charset="0"/>
                        <a:ea typeface="Open Sans" panose="020B0606030504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587695904"/>
                  </a:ext>
                </a:extLst>
              </a:tr>
              <a:tr h="370840">
                <a:tc>
                  <a:txBody>
                    <a:bodyPr/>
                    <a:lstStyle/>
                    <a:p>
                      <a:endParaRPr lang="de-DE" sz="1400" dirty="0">
                        <a:highlight>
                          <a:srgbClr val="FFFF00"/>
                        </a:highlight>
                        <a:latin typeface="Arial" panose="020B0604020202020204" pitchFamily="34" charset="0"/>
                        <a:ea typeface="Open Sans" panose="020B0606030504020204" pitchFamily="34" charset="0"/>
                        <a:cs typeface="Arial" panose="020B0604020202020204" pitchFamily="34" charset="0"/>
                      </a:endParaRPr>
                    </a:p>
                  </a:txBody>
                  <a:tcPr>
                    <a:solidFill>
                      <a:schemeClr val="bg1"/>
                    </a:solidFill>
                  </a:tcPr>
                </a:tc>
                <a:tc>
                  <a:txBody>
                    <a:bodyPr/>
                    <a:lstStyle/>
                    <a:p>
                      <a:endParaRPr lang="de-DE" sz="1400" dirty="0">
                        <a:highlight>
                          <a:srgbClr val="FFFF00"/>
                        </a:highlight>
                        <a:latin typeface="Arial" panose="020B0604020202020204" pitchFamily="34" charset="0"/>
                        <a:ea typeface="Open Sans" panose="020B0606030504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992839373"/>
                  </a:ext>
                </a:extLst>
              </a:tr>
              <a:tr h="370840">
                <a:tc>
                  <a:txBody>
                    <a:bodyPr/>
                    <a:lstStyle/>
                    <a:p>
                      <a:endParaRPr lang="de-DE" sz="1400" dirty="0">
                        <a:latin typeface="Arial" panose="020B0604020202020204" pitchFamily="34" charset="0"/>
                        <a:ea typeface="Open Sans" panose="020B0606030504020204" pitchFamily="34" charset="0"/>
                        <a:cs typeface="Arial" panose="020B0604020202020204" pitchFamily="34" charset="0"/>
                      </a:endParaRPr>
                    </a:p>
                  </a:txBody>
                  <a:tcPr>
                    <a:solidFill>
                      <a:schemeClr val="bg1"/>
                    </a:solidFill>
                  </a:tcPr>
                </a:tc>
                <a:tc>
                  <a:txBody>
                    <a:bodyPr/>
                    <a:lstStyle/>
                    <a:p>
                      <a:endParaRPr lang="de-DE" sz="1400" dirty="0">
                        <a:latin typeface="Arial" panose="020B0604020202020204" pitchFamily="34" charset="0"/>
                        <a:ea typeface="Open Sans" panose="020B0606030504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3271414568"/>
                  </a:ext>
                </a:extLst>
              </a:tr>
            </a:tbl>
          </a:graphicData>
        </a:graphic>
      </p:graphicFrame>
      <p:sp>
        <p:nvSpPr>
          <p:cNvPr id="12" name="Textplatzhalter 3">
            <a:extLst>
              <a:ext uri="{FF2B5EF4-FFF2-40B4-BE49-F238E27FC236}">
                <a16:creationId xmlns:a16="http://schemas.microsoft.com/office/drawing/2014/main" id="{39BDB998-CAA0-5FCC-8E24-D78AD1CF1E08}"/>
              </a:ext>
            </a:extLst>
          </p:cNvPr>
          <p:cNvSpPr txBox="1">
            <a:spLocks/>
          </p:cNvSpPr>
          <p:nvPr/>
        </p:nvSpPr>
        <p:spPr>
          <a:xfrm>
            <a:off x="503241" y="1528763"/>
            <a:ext cx="6840534" cy="441182"/>
          </a:xfrm>
          <a:prstGeom prst="rect">
            <a:avLst/>
          </a:prstGeom>
        </p:spPr>
        <p:txBody>
          <a:bodyPr lIns="0" tIns="0" rIns="0" bIns="0"/>
          <a:lstStyle>
            <a:lvl1pPr marL="0" indent="0" algn="l" defTabSz="755934" rtl="0" eaLnBrk="1" latinLnBrk="0" hangingPunct="1">
              <a:lnSpc>
                <a:spcPct val="90000"/>
              </a:lnSpc>
              <a:spcBef>
                <a:spcPts val="827"/>
              </a:spcBef>
              <a:buFontTx/>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755934" rtl="0" eaLnBrk="1" latinLnBrk="0" hangingPunct="1">
              <a:lnSpc>
                <a:spcPct val="90000"/>
              </a:lnSpc>
              <a:spcBef>
                <a:spcPts val="413"/>
              </a:spcBef>
              <a:buFontTx/>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76213" indent="-176213" algn="l" defTabSz="755934" rtl="0" eaLnBrk="1" latinLnBrk="0" hangingPunct="1">
              <a:lnSpc>
                <a:spcPct val="90000"/>
              </a:lnSpc>
              <a:spcBef>
                <a:spcPts val="413"/>
              </a:spcBef>
              <a:buFont typeface="Symbol" panose="05050102010706020507" pitchFamily="18"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357188" indent="-176213" algn="l" defTabSz="755934" rtl="0" eaLnBrk="1" latinLnBrk="0" hangingPunct="1">
              <a:lnSpc>
                <a:spcPct val="90000"/>
              </a:lnSpc>
              <a:spcBef>
                <a:spcPts val="413"/>
              </a:spcBef>
              <a:buFont typeface="Symbol" panose="05050102010706020507" pitchFamily="18" charset="2"/>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541338" indent="-187325" algn="l" defTabSz="755934" rtl="0" eaLnBrk="1" latinLnBrk="0" hangingPunct="1">
              <a:lnSpc>
                <a:spcPct val="90000"/>
              </a:lnSpc>
              <a:spcBef>
                <a:spcPts val="413"/>
              </a:spcBef>
              <a:buFont typeface="Symbol" panose="05050102010706020507" pitchFamily="18" charset="2"/>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de-DE" sz="1800" dirty="0">
                <a:latin typeface="Arial" panose="020B0604020202020204" pitchFamily="34" charset="0"/>
                <a:cs typeface="Arial" panose="020B0604020202020204" pitchFamily="34" charset="0"/>
              </a:rPr>
              <a:t>Digitale Versionen erhalten </a:t>
            </a:r>
            <a:endParaRPr lang="de-DE" dirty="0">
              <a:latin typeface="Arial" panose="020B0604020202020204" pitchFamily="34" charset="0"/>
              <a:cs typeface="Arial" panose="020B0604020202020204" pitchFamily="34" charset="0"/>
            </a:endParaRPr>
          </a:p>
        </p:txBody>
      </p:sp>
      <p:sp>
        <p:nvSpPr>
          <p:cNvPr id="9" name="Rechteck 8">
            <a:hlinkClick r:id="rId2" action="ppaction://hlinksldjump"/>
            <a:extLst>
              <a:ext uri="{FF2B5EF4-FFF2-40B4-BE49-F238E27FC236}">
                <a16:creationId xmlns:a16="http://schemas.microsoft.com/office/drawing/2014/main" id="{C27809D5-350D-D199-7656-424784BDD825}"/>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0" name="Rechteck 9">
            <a:hlinkClick r:id="rId3" action="ppaction://hlinksldjump"/>
            <a:extLst>
              <a:ext uri="{FF2B5EF4-FFF2-40B4-BE49-F238E27FC236}">
                <a16:creationId xmlns:a16="http://schemas.microsoft.com/office/drawing/2014/main" id="{24FEF030-6548-8CAA-F720-83BFDAE45933}"/>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4" name="Rechteck 13">
            <a:hlinkClick r:id="rId4" action="ppaction://hlinksldjump"/>
            <a:extLst>
              <a:ext uri="{FF2B5EF4-FFF2-40B4-BE49-F238E27FC236}">
                <a16:creationId xmlns:a16="http://schemas.microsoft.com/office/drawing/2014/main" id="{1963B6C7-CBD1-D75D-8B6C-7E9FC07EBC34}"/>
              </a:ext>
            </a:extLst>
          </p:cNvPr>
          <p:cNvSpPr/>
          <p:nvPr/>
        </p:nvSpPr>
        <p:spPr>
          <a:xfrm rot="16200000">
            <a:off x="-185985" y="3851508"/>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Konzeption</a:t>
            </a:r>
          </a:p>
        </p:txBody>
      </p:sp>
    </p:spTree>
    <p:extLst>
      <p:ext uri="{BB962C8B-B14F-4D97-AF65-F5344CB8AC3E}">
        <p14:creationId xmlns:p14="http://schemas.microsoft.com/office/powerpoint/2010/main" val="853618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BC480F-B07A-76D2-9829-D6A86519811A}"/>
              </a:ext>
            </a:extLst>
          </p:cNvPr>
          <p:cNvSpPr>
            <a:spLocks noGrp="1"/>
          </p:cNvSpPr>
          <p:nvPr>
            <p:ph type="title"/>
          </p:nvPr>
        </p:nvSpPr>
        <p:spPr/>
        <p:txBody>
          <a:bodyPr/>
          <a:lstStyle/>
          <a:p>
            <a:r>
              <a:rPr lang="de-DE" dirty="0"/>
              <a:t>20</a:t>
            </a:r>
            <a:endParaRPr lang="de-CH" dirty="0"/>
          </a:p>
        </p:txBody>
      </p:sp>
      <p:sp>
        <p:nvSpPr>
          <p:cNvPr id="4" name="Textplatzhalter 3">
            <a:extLst>
              <a:ext uri="{FF2B5EF4-FFF2-40B4-BE49-F238E27FC236}">
                <a16:creationId xmlns:a16="http://schemas.microsoft.com/office/drawing/2014/main" id="{4B7508F9-2477-824D-224D-CE1CA3A830C6}"/>
              </a:ext>
            </a:extLst>
          </p:cNvPr>
          <p:cNvSpPr>
            <a:spLocks noGrp="1"/>
          </p:cNvSpPr>
          <p:nvPr>
            <p:ph type="body" sz="quarter" idx="21"/>
          </p:nvPr>
        </p:nvSpPr>
        <p:spPr/>
        <p:txBody>
          <a:bodyPr/>
          <a:lstStyle/>
          <a:p>
            <a:r>
              <a:rPr lang="de-DE" dirty="0"/>
              <a:t>Abkürzungsverzeichnis </a:t>
            </a:r>
            <a:endParaRPr lang="de-CH" dirty="0"/>
          </a:p>
        </p:txBody>
      </p:sp>
      <p:sp>
        <p:nvSpPr>
          <p:cNvPr id="5" name="Textplatzhalter 4">
            <a:extLst>
              <a:ext uri="{FF2B5EF4-FFF2-40B4-BE49-F238E27FC236}">
                <a16:creationId xmlns:a16="http://schemas.microsoft.com/office/drawing/2014/main" id="{CC86CD7F-6CD3-03DE-3AD4-02E0A85733BE}"/>
              </a:ext>
            </a:extLst>
          </p:cNvPr>
          <p:cNvSpPr>
            <a:spLocks noGrp="1"/>
          </p:cNvSpPr>
          <p:nvPr>
            <p:ph type="body" sz="quarter" idx="26"/>
          </p:nvPr>
        </p:nvSpPr>
        <p:spPr/>
        <p:txBody>
          <a:bodyPr/>
          <a:lstStyle/>
          <a:p>
            <a:r>
              <a:rPr lang="de-DE" dirty="0"/>
              <a:t>Konzeption</a:t>
            </a:r>
            <a:endParaRPr lang="de-CH" dirty="0"/>
          </a:p>
        </p:txBody>
      </p:sp>
      <p:sp>
        <p:nvSpPr>
          <p:cNvPr id="6" name="Textplatzhalter 5">
            <a:extLst>
              <a:ext uri="{FF2B5EF4-FFF2-40B4-BE49-F238E27FC236}">
                <a16:creationId xmlns:a16="http://schemas.microsoft.com/office/drawing/2014/main" id="{0CB8CC5B-ED7A-FA9B-9962-4CAA93A16006}"/>
              </a:ext>
            </a:extLst>
          </p:cNvPr>
          <p:cNvSpPr>
            <a:spLocks noGrp="1"/>
          </p:cNvSpPr>
          <p:nvPr>
            <p:ph type="body" sz="quarter" idx="32"/>
          </p:nvPr>
        </p:nvSpPr>
        <p:spPr/>
        <p:txBody>
          <a:bodyPr/>
          <a:lstStyle/>
          <a:p>
            <a:endParaRPr lang="de-CH" dirty="0"/>
          </a:p>
        </p:txBody>
      </p:sp>
      <p:graphicFrame>
        <p:nvGraphicFramePr>
          <p:cNvPr id="3" name="Tabelle 2">
            <a:extLst>
              <a:ext uri="{FF2B5EF4-FFF2-40B4-BE49-F238E27FC236}">
                <a16:creationId xmlns:a16="http://schemas.microsoft.com/office/drawing/2014/main" id="{8801E4AD-C962-D69F-F3C8-C570F3028298}"/>
              </a:ext>
            </a:extLst>
          </p:cNvPr>
          <p:cNvGraphicFramePr>
            <a:graphicFrameLocks noGrp="1"/>
          </p:cNvGraphicFramePr>
          <p:nvPr>
            <p:extLst>
              <p:ext uri="{D42A27DB-BD31-4B8C-83A1-F6EECF244321}">
                <p14:modId xmlns:p14="http://schemas.microsoft.com/office/powerpoint/2010/main" val="3344763993"/>
              </p:ext>
            </p:extLst>
          </p:nvPr>
        </p:nvGraphicFramePr>
        <p:xfrm>
          <a:off x="503238" y="1528763"/>
          <a:ext cx="6840538" cy="6990080"/>
        </p:xfrm>
        <a:graphic>
          <a:graphicData uri="http://schemas.openxmlformats.org/drawingml/2006/table">
            <a:tbl>
              <a:tblPr firstRow="1" bandRow="1">
                <a:tableStyleId>{5940675A-B579-460E-94D1-54222C63F5DA}</a:tableStyleId>
              </a:tblPr>
              <a:tblGrid>
                <a:gridCol w="1413244">
                  <a:extLst>
                    <a:ext uri="{9D8B030D-6E8A-4147-A177-3AD203B41FA5}">
                      <a16:colId xmlns:a16="http://schemas.microsoft.com/office/drawing/2014/main" val="20000"/>
                    </a:ext>
                  </a:extLst>
                </a:gridCol>
                <a:gridCol w="5427294">
                  <a:extLst>
                    <a:ext uri="{9D8B030D-6E8A-4147-A177-3AD203B41FA5}">
                      <a16:colId xmlns:a16="http://schemas.microsoft.com/office/drawing/2014/main" val="20001"/>
                    </a:ext>
                  </a:extLst>
                </a:gridCol>
              </a:tblGrid>
              <a:tr h="284172">
                <a:tc>
                  <a:txBody>
                    <a:bodyPr/>
                    <a:lstStyle/>
                    <a:p>
                      <a:pPr marL="0" algn="l" defTabSz="755934" rtl="0" eaLnBrk="1" latinLnBrk="0" hangingPunct="1">
                        <a:lnSpc>
                          <a:spcPct val="100000"/>
                        </a:lnSpc>
                        <a:spcBef>
                          <a:spcPts val="0"/>
                        </a:spcBef>
                        <a:spcAft>
                          <a:spcPts val="0"/>
                        </a:spcAft>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Abkürzung </a:t>
                      </a:r>
                      <a:endPar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85000"/>
                      </a:schemeClr>
                    </a:solidFill>
                  </a:tcPr>
                </a:tc>
                <a:tc>
                  <a:txBody>
                    <a:bodyPr/>
                    <a:lstStyle/>
                    <a:p>
                      <a:pPr marL="0" algn="l" defTabSz="755934" rtl="0" eaLnBrk="1" latinLnBrk="0" hangingPunct="1">
                        <a:lnSpc>
                          <a:spcPct val="100000"/>
                        </a:lnSpc>
                        <a:spcBef>
                          <a:spcPts val="0"/>
                        </a:spcBef>
                        <a:spcAft>
                          <a:spcPts val="0"/>
                        </a:spcAft>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Bedeutung</a:t>
                      </a:r>
                      <a:endPar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10000"/>
                  </a:ext>
                </a:extLst>
              </a:tr>
              <a:tr h="284172">
                <a:tc>
                  <a:txBody>
                    <a:bodyPr/>
                    <a:lstStyle/>
                    <a:p>
                      <a:pPr>
                        <a:lnSpc>
                          <a:spcPts val="1600"/>
                        </a:lnSpc>
                        <a:spcBef>
                          <a:spcPts val="600"/>
                        </a:spcBef>
                        <a:spcAft>
                          <a:spcPts val="0"/>
                        </a:spcAft>
                      </a:pPr>
                      <a:r>
                        <a:rPr lang="de-CH" sz="1400" b="0" i="0" dirty="0">
                          <a:effectLst/>
                          <a:latin typeface="Arial" panose="020B0604020202020204" pitchFamily="34" charset="0"/>
                          <a:ea typeface="Open Sans" panose="020B0606030504020204" pitchFamily="34" charset="0"/>
                          <a:cs typeface="Arial" panose="020B0604020202020204" pitchFamily="34" charset="0"/>
                        </a:rPr>
                        <a:t>AEP</a:t>
                      </a:r>
                    </a:p>
                  </a:txBody>
                  <a:tcPr/>
                </a:tc>
                <a:tc>
                  <a:txBody>
                    <a:bodyPr/>
                    <a:lstStyle/>
                    <a:p>
                      <a:pPr>
                        <a:lnSpc>
                          <a:spcPts val="1600"/>
                        </a:lnSpc>
                        <a:spcBef>
                          <a:spcPts val="600"/>
                        </a:spcBef>
                        <a:spcAft>
                          <a:spcPts val="0"/>
                        </a:spcAft>
                      </a:pPr>
                      <a:r>
                        <a:rPr lang="de-CH" sz="1400" b="0" i="0" dirty="0">
                          <a:effectLst/>
                          <a:latin typeface="Arial" panose="020B0604020202020204" pitchFamily="34" charset="0"/>
                          <a:ea typeface="Open Sans" panose="020B0606030504020204" pitchFamily="34" charset="0"/>
                          <a:cs typeface="Arial" panose="020B0604020202020204" pitchFamily="34" charset="0"/>
                        </a:rPr>
                        <a:t>Alarm- und Einsatzplan </a:t>
                      </a:r>
                    </a:p>
                  </a:txBody>
                  <a:tcPr/>
                </a:tc>
                <a:extLst>
                  <a:ext uri="{0D108BD9-81ED-4DB2-BD59-A6C34878D82A}">
                    <a16:rowId xmlns:a16="http://schemas.microsoft.com/office/drawing/2014/main" val="518959417"/>
                  </a:ext>
                </a:extLst>
              </a:tr>
              <a:tr h="284172">
                <a:tc>
                  <a:txBody>
                    <a:bodyPr/>
                    <a:lstStyle/>
                    <a:p>
                      <a:pPr>
                        <a:lnSpc>
                          <a:spcPts val="1600"/>
                        </a:lnSpc>
                        <a:spcBef>
                          <a:spcPts val="60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BM</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Bürgermeisterin / Bürgermeister</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01"/>
                  </a:ext>
                </a:extLst>
              </a:tr>
              <a:tr h="284172">
                <a:tc>
                  <a:txBody>
                    <a:bodyPr/>
                    <a:lstStyle/>
                    <a:p>
                      <a:pPr>
                        <a:lnSpc>
                          <a:spcPts val="1600"/>
                        </a:lnSpc>
                        <a:spcBef>
                          <a:spcPts val="60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B-</a:t>
                      </a:r>
                      <a:r>
                        <a:rPr lang="de-DE" sz="1400" b="0" i="0" dirty="0" err="1">
                          <a:effectLst/>
                          <a:latin typeface="Arial" panose="020B0604020202020204" pitchFamily="34" charset="0"/>
                          <a:ea typeface="Open Sans" panose="020B0606030504020204" pitchFamily="34" charset="0"/>
                          <a:cs typeface="Arial" panose="020B0604020202020204" pitchFamily="34" charset="0"/>
                        </a:rPr>
                        <a:t>Ltr</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Bereitschaftsleiter</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03"/>
                  </a:ext>
                </a:extLst>
              </a:tr>
              <a:tr h="284172">
                <a:tc>
                  <a:txBody>
                    <a:bodyPr/>
                    <a:lstStyle/>
                    <a:p>
                      <a:pPr>
                        <a:lnSpc>
                          <a:spcPts val="1600"/>
                        </a:lnSpc>
                        <a:spcBef>
                          <a:spcPts val="60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DRK</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Deutsches Rotes Kreuz </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04"/>
                  </a:ext>
                </a:extLst>
              </a:tr>
              <a:tr h="284172">
                <a:tc>
                  <a:txBody>
                    <a:bodyPr/>
                    <a:lstStyle/>
                    <a:p>
                      <a:pPr>
                        <a:lnSpc>
                          <a:spcPts val="1600"/>
                        </a:lnSpc>
                        <a:spcBef>
                          <a:spcPts val="60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DWD</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Deutscher Wetterdienst </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05"/>
                  </a:ext>
                </a:extLst>
              </a:tr>
              <a:tr h="284172">
                <a:tc>
                  <a:txBody>
                    <a:bodyPr/>
                    <a:lstStyle/>
                    <a:p>
                      <a:pPr>
                        <a:lnSpc>
                          <a:spcPts val="1600"/>
                        </a:lnSpc>
                        <a:spcBef>
                          <a:spcPts val="60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EAL</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Einsatzabschnitt / Einsatzabschnittsleiter</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06"/>
                  </a:ext>
                </a:extLst>
              </a:tr>
              <a:tr h="284172">
                <a:tc>
                  <a:txBody>
                    <a:bodyPr/>
                    <a:lstStyle/>
                    <a:p>
                      <a:pPr>
                        <a:lnSpc>
                          <a:spcPts val="1600"/>
                        </a:lnSpc>
                        <a:spcBef>
                          <a:spcPts val="60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EL</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Einsatzleiter </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07"/>
                  </a:ext>
                </a:extLst>
              </a:tr>
              <a:tr h="284172">
                <a:tc>
                  <a:txBody>
                    <a:bodyPr/>
                    <a:lstStyle/>
                    <a:p>
                      <a:pPr>
                        <a:lnSpc>
                          <a:spcPts val="1600"/>
                        </a:lnSpc>
                        <a:spcBef>
                          <a:spcPts val="600"/>
                        </a:spcBef>
                        <a:spcAft>
                          <a:spcPts val="0"/>
                        </a:spcAft>
                      </a:pPr>
                      <a:r>
                        <a:rPr lang="de-CH" sz="1400" b="0" i="0" dirty="0">
                          <a:effectLst/>
                          <a:latin typeface="Arial" panose="020B0604020202020204" pitchFamily="34" charset="0"/>
                          <a:ea typeface="Open Sans" panose="020B0606030504020204" pitchFamily="34" charset="0"/>
                          <a:cs typeface="Arial" panose="020B0604020202020204" pitchFamily="34" charset="0"/>
                        </a:rPr>
                        <a:t>EVU</a:t>
                      </a:r>
                    </a:p>
                  </a:txBody>
                  <a:tcPr/>
                </a:tc>
                <a:tc>
                  <a:txBody>
                    <a:bodyPr/>
                    <a:lstStyle/>
                    <a:p>
                      <a:pPr>
                        <a:lnSpc>
                          <a:spcPts val="1600"/>
                        </a:lnSpc>
                        <a:spcBef>
                          <a:spcPts val="0"/>
                        </a:spcBef>
                        <a:spcAft>
                          <a:spcPts val="0"/>
                        </a:spcAft>
                      </a:pPr>
                      <a:r>
                        <a:rPr lang="de-CH" sz="1400" b="0" i="0" dirty="0">
                          <a:effectLst/>
                          <a:latin typeface="Arial" panose="020B0604020202020204" pitchFamily="34" charset="0"/>
                          <a:ea typeface="Open Sans" panose="020B0606030504020204" pitchFamily="34" charset="0"/>
                          <a:cs typeface="Arial" panose="020B0604020202020204" pitchFamily="34" charset="0"/>
                        </a:rPr>
                        <a:t>Eisenbahnverkehrsunternehmen  </a:t>
                      </a:r>
                    </a:p>
                    <a:p>
                      <a:pPr>
                        <a:lnSpc>
                          <a:spcPts val="1600"/>
                        </a:lnSpc>
                        <a:spcBef>
                          <a:spcPts val="0"/>
                        </a:spcBef>
                        <a:spcAft>
                          <a:spcPts val="0"/>
                        </a:spcAft>
                      </a:pPr>
                      <a:r>
                        <a:rPr lang="de-CH" sz="1400" b="0" i="0" dirty="0">
                          <a:effectLst/>
                          <a:latin typeface="Arial" panose="020B0604020202020204" pitchFamily="34" charset="0"/>
                          <a:ea typeface="Open Sans" panose="020B0606030504020204" pitchFamily="34" charset="0"/>
                          <a:cs typeface="Arial" panose="020B0604020202020204" pitchFamily="34" charset="0"/>
                        </a:rPr>
                        <a:t>Energieversorgungsunternehmen</a:t>
                      </a:r>
                    </a:p>
                  </a:txBody>
                  <a:tcPr/>
                </a:tc>
                <a:extLst>
                  <a:ext uri="{0D108BD9-81ED-4DB2-BD59-A6C34878D82A}">
                    <a16:rowId xmlns:a16="http://schemas.microsoft.com/office/drawing/2014/main" val="1487636756"/>
                  </a:ext>
                </a:extLst>
              </a:tr>
              <a:tr h="284172">
                <a:tc>
                  <a:txBody>
                    <a:bodyPr/>
                    <a:lstStyle/>
                    <a:p>
                      <a:pPr>
                        <a:lnSpc>
                          <a:spcPts val="1600"/>
                        </a:lnSpc>
                        <a:spcBef>
                          <a:spcPts val="600"/>
                        </a:spcBef>
                        <a:spcAft>
                          <a:spcPts val="0"/>
                        </a:spcAft>
                      </a:pPr>
                      <a:r>
                        <a:rPr lang="de-CH" sz="1400" b="0" i="0" dirty="0">
                          <a:effectLst/>
                          <a:latin typeface="Arial" panose="020B0604020202020204" pitchFamily="34" charset="0"/>
                          <a:ea typeface="Open Sans" panose="020B0606030504020204" pitchFamily="34" charset="0"/>
                          <a:cs typeface="Arial" panose="020B0604020202020204" pitchFamily="34" charset="0"/>
                        </a:rPr>
                        <a:t>FB</a:t>
                      </a:r>
                    </a:p>
                  </a:txBody>
                  <a:tcPr/>
                </a:tc>
                <a:tc>
                  <a:txBody>
                    <a:bodyPr/>
                    <a:lstStyle/>
                    <a:p>
                      <a:pPr>
                        <a:lnSpc>
                          <a:spcPts val="1600"/>
                        </a:lnSpc>
                        <a:spcBef>
                          <a:spcPts val="0"/>
                        </a:spcBef>
                        <a:spcAft>
                          <a:spcPts val="0"/>
                        </a:spcAft>
                      </a:pPr>
                      <a:r>
                        <a:rPr lang="de-CH" sz="1400" b="0" i="0" dirty="0">
                          <a:effectLst/>
                          <a:latin typeface="Arial" panose="020B0604020202020204" pitchFamily="34" charset="0"/>
                          <a:ea typeface="Open Sans" panose="020B0606030504020204" pitchFamily="34" charset="0"/>
                          <a:cs typeface="Arial" panose="020B0604020202020204" pitchFamily="34" charset="0"/>
                        </a:rPr>
                        <a:t>Fachberater im Vw-Stab oder in der Führungseinheit </a:t>
                      </a:r>
                    </a:p>
                  </a:txBody>
                  <a:tcPr/>
                </a:tc>
                <a:extLst>
                  <a:ext uri="{0D108BD9-81ED-4DB2-BD59-A6C34878D82A}">
                    <a16:rowId xmlns:a16="http://schemas.microsoft.com/office/drawing/2014/main" val="990604417"/>
                  </a:ext>
                </a:extLst>
              </a:tr>
              <a:tr h="0">
                <a:tc>
                  <a:txBody>
                    <a:bodyPr/>
                    <a:lstStyle/>
                    <a:p>
                      <a:pPr>
                        <a:lnSpc>
                          <a:spcPts val="1600"/>
                        </a:lnSpc>
                        <a:spcBef>
                          <a:spcPts val="60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FwKdt</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Feuerwehrkommandant </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08"/>
                  </a:ext>
                </a:extLst>
              </a:tr>
              <a:tr h="284172">
                <a:tc>
                  <a:txBody>
                    <a:bodyPr/>
                    <a:lstStyle/>
                    <a:p>
                      <a:pPr>
                        <a:lnSpc>
                          <a:spcPts val="1600"/>
                        </a:lnSpc>
                        <a:spcBef>
                          <a:spcPts val="60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FüStab</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Führungsstab</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09"/>
                  </a:ext>
                </a:extLst>
              </a:tr>
              <a:tr h="284172">
                <a:tc>
                  <a:txBody>
                    <a:bodyPr/>
                    <a:lstStyle/>
                    <a:p>
                      <a:pPr>
                        <a:lnSpc>
                          <a:spcPts val="1600"/>
                        </a:lnSpc>
                        <a:spcBef>
                          <a:spcPts val="60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Fw</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Feuerwehr</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10"/>
                  </a:ext>
                </a:extLst>
              </a:tr>
              <a:tr h="284172">
                <a:tc>
                  <a:txBody>
                    <a:bodyPr/>
                    <a:lstStyle/>
                    <a:p>
                      <a:pPr>
                        <a:lnSpc>
                          <a:spcPts val="1600"/>
                        </a:lnSpc>
                        <a:spcBef>
                          <a:spcPts val="60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HWAEP</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Hochwasser-Alarm- und Einsatzplan </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11"/>
                  </a:ext>
                </a:extLst>
              </a:tr>
              <a:tr h="284172">
                <a:tc>
                  <a:txBody>
                    <a:bodyPr/>
                    <a:lstStyle/>
                    <a:p>
                      <a:pPr>
                        <a:lnSpc>
                          <a:spcPts val="1600"/>
                        </a:lnSpc>
                        <a:spcBef>
                          <a:spcPts val="60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HQ</a:t>
                      </a:r>
                      <a:r>
                        <a:rPr lang="de-DE" sz="1400" b="0" i="0" baseline="-25000" dirty="0">
                          <a:effectLst/>
                          <a:latin typeface="Arial" panose="020B0604020202020204" pitchFamily="34" charset="0"/>
                          <a:ea typeface="Open Sans" panose="020B0606030504020204" pitchFamily="34" charset="0"/>
                          <a:cs typeface="Arial" panose="020B0604020202020204" pitchFamily="34" charset="0"/>
                        </a:rPr>
                        <a:t>x</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Abflussmenge, die durchschnittlich einmal in X Jahren auftritt.</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12"/>
                  </a:ext>
                </a:extLst>
              </a:tr>
              <a:tr h="284172">
                <a:tc>
                  <a:txBody>
                    <a:bodyPr/>
                    <a:lstStyle/>
                    <a:p>
                      <a:pPr>
                        <a:lnSpc>
                          <a:spcPts val="1600"/>
                        </a:lnSpc>
                        <a:spcBef>
                          <a:spcPts val="60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HVZ</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Hochwasser-Vorhersagezentrale </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13"/>
                  </a:ext>
                </a:extLst>
              </a:tr>
              <a:tr h="284172">
                <a:tc>
                  <a:txBody>
                    <a:bodyPr/>
                    <a:lstStyle/>
                    <a:p>
                      <a:pPr>
                        <a:lnSpc>
                          <a:spcPts val="1600"/>
                        </a:lnSpc>
                        <a:spcBef>
                          <a:spcPts val="60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ILS</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Integrierte Leitstelle</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14"/>
                  </a:ext>
                </a:extLst>
              </a:tr>
              <a:tr h="284172">
                <a:tc>
                  <a:txBody>
                    <a:bodyPr/>
                    <a:lstStyle/>
                    <a:p>
                      <a:pPr>
                        <a:lnSpc>
                          <a:spcPts val="1600"/>
                        </a:lnSpc>
                        <a:spcBef>
                          <a:spcPts val="60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KBM</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Kreisbrandmeister</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15"/>
                  </a:ext>
                </a:extLst>
              </a:tr>
              <a:tr h="284172">
                <a:tc>
                  <a:txBody>
                    <a:bodyPr/>
                    <a:lstStyle/>
                    <a:p>
                      <a:pPr>
                        <a:lnSpc>
                          <a:spcPts val="1600"/>
                        </a:lnSpc>
                        <a:spcBef>
                          <a:spcPts val="60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LK</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Landkreis </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98955552"/>
                  </a:ext>
                </a:extLst>
              </a:tr>
              <a:tr h="284172">
                <a:tc>
                  <a:txBody>
                    <a:bodyPr/>
                    <a:lstStyle/>
                    <a:p>
                      <a:pPr>
                        <a:lnSpc>
                          <a:spcPts val="1600"/>
                        </a:lnSpc>
                        <a:spcBef>
                          <a:spcPts val="60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OPB</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Ortspolizeibehörde</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18"/>
                  </a:ext>
                </a:extLst>
              </a:tr>
              <a:tr h="284172">
                <a:tc>
                  <a:txBody>
                    <a:bodyPr/>
                    <a:lstStyle/>
                    <a:p>
                      <a:pPr>
                        <a:lnSpc>
                          <a:spcPts val="1600"/>
                        </a:lnSpc>
                        <a:spcBef>
                          <a:spcPts val="600"/>
                        </a:spcBef>
                        <a:spcAft>
                          <a:spcPts val="0"/>
                        </a:spcAft>
                      </a:pPr>
                      <a:r>
                        <a:rPr lang="de-CH" sz="1400" b="0" i="0" dirty="0">
                          <a:effectLst/>
                          <a:latin typeface="Arial" panose="020B0604020202020204" pitchFamily="34" charset="0"/>
                          <a:ea typeface="Open Sans" panose="020B0606030504020204" pitchFamily="34" charset="0"/>
                          <a:cs typeface="Arial" panose="020B0604020202020204" pitchFamily="34" charset="0"/>
                        </a:rPr>
                        <a:t>VP</a:t>
                      </a:r>
                    </a:p>
                  </a:txBody>
                  <a:tcPr/>
                </a:tc>
                <a:tc>
                  <a:txBody>
                    <a:bodyPr/>
                    <a:lstStyle/>
                    <a:p>
                      <a:pPr>
                        <a:lnSpc>
                          <a:spcPts val="1600"/>
                        </a:lnSpc>
                        <a:spcBef>
                          <a:spcPts val="600"/>
                        </a:spcBef>
                        <a:spcAft>
                          <a:spcPts val="0"/>
                        </a:spcAft>
                      </a:pPr>
                      <a:r>
                        <a:rPr lang="de-CH" sz="1400" b="0" i="0" dirty="0">
                          <a:effectLst/>
                          <a:latin typeface="Arial" panose="020B0604020202020204" pitchFamily="34" charset="0"/>
                          <a:ea typeface="Open Sans" panose="020B0606030504020204" pitchFamily="34" charset="0"/>
                          <a:cs typeface="Arial" panose="020B0604020202020204" pitchFamily="34" charset="0"/>
                        </a:rPr>
                        <a:t>Verbindungsperson oder Verbindungsbeamter</a:t>
                      </a:r>
                    </a:p>
                  </a:txBody>
                  <a:tcPr/>
                </a:tc>
                <a:extLst>
                  <a:ext uri="{0D108BD9-81ED-4DB2-BD59-A6C34878D82A}">
                    <a16:rowId xmlns:a16="http://schemas.microsoft.com/office/drawing/2014/main" val="624245328"/>
                  </a:ext>
                </a:extLst>
              </a:tr>
              <a:tr h="284172">
                <a:tc>
                  <a:txBody>
                    <a:bodyPr/>
                    <a:lstStyle/>
                    <a:p>
                      <a:pPr>
                        <a:lnSpc>
                          <a:spcPts val="1600"/>
                        </a:lnSpc>
                        <a:spcBef>
                          <a:spcPts val="60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460327589"/>
                  </a:ext>
                </a:extLst>
              </a:tr>
              <a:tr h="284172">
                <a:tc>
                  <a:txBody>
                    <a:bodyPr/>
                    <a:lstStyle/>
                    <a:p>
                      <a:pPr>
                        <a:lnSpc>
                          <a:spcPts val="1600"/>
                        </a:lnSpc>
                        <a:spcBef>
                          <a:spcPts val="60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60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597502376"/>
                  </a:ext>
                </a:extLst>
              </a:tr>
            </a:tbl>
          </a:graphicData>
        </a:graphic>
      </p:graphicFrame>
      <p:sp>
        <p:nvSpPr>
          <p:cNvPr id="9" name="Rechteck 8">
            <a:hlinkClick r:id="rId2" action="ppaction://hlinksldjump"/>
            <a:extLst>
              <a:ext uri="{FF2B5EF4-FFF2-40B4-BE49-F238E27FC236}">
                <a16:creationId xmlns:a16="http://schemas.microsoft.com/office/drawing/2014/main" id="{02E93EFB-3541-E25E-C72F-77E18AFDD3B0}"/>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0" name="Rechteck 9">
            <a:hlinkClick r:id="rId3" action="ppaction://hlinksldjump"/>
            <a:extLst>
              <a:ext uri="{FF2B5EF4-FFF2-40B4-BE49-F238E27FC236}">
                <a16:creationId xmlns:a16="http://schemas.microsoft.com/office/drawing/2014/main" id="{25C4B4AD-045F-2F41-D906-FC7A4B6735F9}"/>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7" name="Rechteck 6">
            <a:hlinkClick r:id="rId4" action="ppaction://hlinksldjump"/>
            <a:extLst>
              <a:ext uri="{FF2B5EF4-FFF2-40B4-BE49-F238E27FC236}">
                <a16:creationId xmlns:a16="http://schemas.microsoft.com/office/drawing/2014/main" id="{C462B8A8-03F9-4917-0AA8-CD25BC2719F1}"/>
              </a:ext>
            </a:extLst>
          </p:cNvPr>
          <p:cNvSpPr/>
          <p:nvPr/>
        </p:nvSpPr>
        <p:spPr>
          <a:xfrm rot="16200000">
            <a:off x="-185985" y="3851508"/>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Konzeption</a:t>
            </a:r>
          </a:p>
        </p:txBody>
      </p:sp>
    </p:spTree>
    <p:extLst>
      <p:ext uri="{BB962C8B-B14F-4D97-AF65-F5344CB8AC3E}">
        <p14:creationId xmlns:p14="http://schemas.microsoft.com/office/powerpoint/2010/main" val="2617674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BC480F-B07A-76D2-9829-D6A86519811A}"/>
              </a:ext>
            </a:extLst>
          </p:cNvPr>
          <p:cNvSpPr>
            <a:spLocks noGrp="1"/>
          </p:cNvSpPr>
          <p:nvPr>
            <p:ph type="title"/>
          </p:nvPr>
        </p:nvSpPr>
        <p:spPr/>
        <p:txBody>
          <a:bodyPr/>
          <a:lstStyle/>
          <a:p>
            <a:r>
              <a:rPr lang="de-DE" dirty="0"/>
              <a:t>22</a:t>
            </a:r>
            <a:endParaRPr lang="de-CH" dirty="0"/>
          </a:p>
        </p:txBody>
      </p:sp>
      <p:sp>
        <p:nvSpPr>
          <p:cNvPr id="4" name="Textplatzhalter 3">
            <a:extLst>
              <a:ext uri="{FF2B5EF4-FFF2-40B4-BE49-F238E27FC236}">
                <a16:creationId xmlns:a16="http://schemas.microsoft.com/office/drawing/2014/main" id="{4B7508F9-2477-824D-224D-CE1CA3A830C6}"/>
              </a:ext>
            </a:extLst>
          </p:cNvPr>
          <p:cNvSpPr>
            <a:spLocks noGrp="1"/>
          </p:cNvSpPr>
          <p:nvPr>
            <p:ph type="body" sz="quarter" idx="21"/>
          </p:nvPr>
        </p:nvSpPr>
        <p:spPr/>
        <p:txBody>
          <a:bodyPr/>
          <a:lstStyle/>
          <a:p>
            <a:r>
              <a:rPr lang="de-DE" dirty="0"/>
              <a:t>Begriffsbestimmungen </a:t>
            </a:r>
            <a:endParaRPr lang="de-CH" dirty="0"/>
          </a:p>
        </p:txBody>
      </p:sp>
      <p:sp>
        <p:nvSpPr>
          <p:cNvPr id="5" name="Textplatzhalter 4">
            <a:extLst>
              <a:ext uri="{FF2B5EF4-FFF2-40B4-BE49-F238E27FC236}">
                <a16:creationId xmlns:a16="http://schemas.microsoft.com/office/drawing/2014/main" id="{CC86CD7F-6CD3-03DE-3AD4-02E0A85733BE}"/>
              </a:ext>
            </a:extLst>
          </p:cNvPr>
          <p:cNvSpPr>
            <a:spLocks noGrp="1"/>
          </p:cNvSpPr>
          <p:nvPr>
            <p:ph type="body" sz="quarter" idx="26"/>
          </p:nvPr>
        </p:nvSpPr>
        <p:spPr/>
        <p:txBody>
          <a:bodyPr/>
          <a:lstStyle/>
          <a:p>
            <a:r>
              <a:rPr lang="de-DE" dirty="0"/>
              <a:t>Konzeption</a:t>
            </a:r>
            <a:endParaRPr lang="de-CH" dirty="0"/>
          </a:p>
        </p:txBody>
      </p:sp>
      <p:sp>
        <p:nvSpPr>
          <p:cNvPr id="6" name="Textplatzhalter 5">
            <a:extLst>
              <a:ext uri="{FF2B5EF4-FFF2-40B4-BE49-F238E27FC236}">
                <a16:creationId xmlns:a16="http://schemas.microsoft.com/office/drawing/2014/main" id="{0CB8CC5B-ED7A-FA9B-9962-4CAA93A16006}"/>
              </a:ext>
            </a:extLst>
          </p:cNvPr>
          <p:cNvSpPr>
            <a:spLocks noGrp="1"/>
          </p:cNvSpPr>
          <p:nvPr>
            <p:ph type="body" sz="quarter" idx="32"/>
          </p:nvPr>
        </p:nvSpPr>
        <p:spPr/>
        <p:txBody>
          <a:bodyPr/>
          <a:lstStyle/>
          <a:p>
            <a:endParaRPr lang="de-CH" dirty="0"/>
          </a:p>
        </p:txBody>
      </p:sp>
      <p:graphicFrame>
        <p:nvGraphicFramePr>
          <p:cNvPr id="3" name="Tabelle 2">
            <a:extLst>
              <a:ext uri="{FF2B5EF4-FFF2-40B4-BE49-F238E27FC236}">
                <a16:creationId xmlns:a16="http://schemas.microsoft.com/office/drawing/2014/main" id="{8801E4AD-C962-D69F-F3C8-C570F3028298}"/>
              </a:ext>
            </a:extLst>
          </p:cNvPr>
          <p:cNvGraphicFramePr>
            <a:graphicFrameLocks noGrp="1"/>
          </p:cNvGraphicFramePr>
          <p:nvPr>
            <p:extLst>
              <p:ext uri="{D42A27DB-BD31-4B8C-83A1-F6EECF244321}">
                <p14:modId xmlns:p14="http://schemas.microsoft.com/office/powerpoint/2010/main" val="3652349526"/>
              </p:ext>
            </p:extLst>
          </p:nvPr>
        </p:nvGraphicFramePr>
        <p:xfrm>
          <a:off x="503238" y="1528763"/>
          <a:ext cx="6840538" cy="6522720"/>
        </p:xfrm>
        <a:graphic>
          <a:graphicData uri="http://schemas.openxmlformats.org/drawingml/2006/table">
            <a:tbl>
              <a:tblPr firstRow="1" bandRow="1">
                <a:tableStyleId>{5940675A-B579-460E-94D1-54222C63F5DA}</a:tableStyleId>
              </a:tblPr>
              <a:tblGrid>
                <a:gridCol w="1281721">
                  <a:extLst>
                    <a:ext uri="{9D8B030D-6E8A-4147-A177-3AD203B41FA5}">
                      <a16:colId xmlns:a16="http://schemas.microsoft.com/office/drawing/2014/main" val="20000"/>
                    </a:ext>
                  </a:extLst>
                </a:gridCol>
                <a:gridCol w="4415425">
                  <a:extLst>
                    <a:ext uri="{9D8B030D-6E8A-4147-A177-3AD203B41FA5}">
                      <a16:colId xmlns:a16="http://schemas.microsoft.com/office/drawing/2014/main" val="20001"/>
                    </a:ext>
                  </a:extLst>
                </a:gridCol>
                <a:gridCol w="1143392">
                  <a:extLst>
                    <a:ext uri="{9D8B030D-6E8A-4147-A177-3AD203B41FA5}">
                      <a16:colId xmlns:a16="http://schemas.microsoft.com/office/drawing/2014/main" val="3868865402"/>
                    </a:ext>
                  </a:extLst>
                </a:gridCol>
              </a:tblGrid>
              <a:tr h="284172">
                <a:tc>
                  <a:txBody>
                    <a:bodyPr/>
                    <a:lstStyle/>
                    <a:p>
                      <a:pPr>
                        <a:lnSpc>
                          <a:spcPts val="1600"/>
                        </a:lnSpc>
                        <a:spcBef>
                          <a:spcPts val="600"/>
                        </a:spcBef>
                        <a:spcAft>
                          <a:spcPts val="0"/>
                        </a:spcAft>
                      </a:pPr>
                      <a:r>
                        <a:rPr lang="de-DE" sz="1400" b="1" i="0" dirty="0">
                          <a:effectLst/>
                          <a:latin typeface="Arial" panose="020B0604020202020204" pitchFamily="34" charset="0"/>
                          <a:ea typeface="Open Sans" panose="020B0606030504020204" pitchFamily="34" charset="0"/>
                          <a:cs typeface="Arial" panose="020B0604020202020204" pitchFamily="34" charset="0"/>
                        </a:rPr>
                        <a:t>Begriff</a:t>
                      </a: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85000"/>
                      </a:schemeClr>
                    </a:solidFill>
                  </a:tcPr>
                </a:tc>
                <a:tc>
                  <a:txBody>
                    <a:bodyPr/>
                    <a:lstStyle/>
                    <a:p>
                      <a:pPr>
                        <a:lnSpc>
                          <a:spcPts val="1600"/>
                        </a:lnSpc>
                        <a:spcBef>
                          <a:spcPts val="600"/>
                        </a:spcBef>
                        <a:spcAft>
                          <a:spcPts val="0"/>
                        </a:spcAft>
                      </a:pPr>
                      <a:r>
                        <a:rPr lang="de-DE" sz="1400" b="1" i="0" dirty="0">
                          <a:effectLst/>
                          <a:latin typeface="Arial" panose="020B0604020202020204" pitchFamily="34" charset="0"/>
                          <a:ea typeface="Open Sans" panose="020B0606030504020204" pitchFamily="34" charset="0"/>
                          <a:cs typeface="Arial" panose="020B0604020202020204" pitchFamily="34" charset="0"/>
                        </a:rPr>
                        <a:t>Bedeutung</a:t>
                      </a: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85000"/>
                      </a:schemeClr>
                    </a:solidFill>
                  </a:tcPr>
                </a:tc>
                <a:tc>
                  <a:txBody>
                    <a:bodyPr/>
                    <a:lstStyle/>
                    <a:p>
                      <a:pPr>
                        <a:lnSpc>
                          <a:spcPts val="1600"/>
                        </a:lnSpc>
                        <a:spcBef>
                          <a:spcPts val="600"/>
                        </a:spcBef>
                        <a:spcAft>
                          <a:spcPts val="0"/>
                        </a:spcAft>
                      </a:pPr>
                      <a:r>
                        <a:rPr lang="de-DE" sz="1400" b="1" i="0" dirty="0">
                          <a:effectLst/>
                          <a:latin typeface="Arial" panose="020B0604020202020204" pitchFamily="34" charset="0"/>
                          <a:ea typeface="Open Sans" panose="020B0606030504020204" pitchFamily="34" charset="0"/>
                          <a:cs typeface="Arial" panose="020B0604020202020204" pitchFamily="34" charset="0"/>
                        </a:rPr>
                        <a:t>siehe auch Plan Nr. </a:t>
                      </a: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10000"/>
                  </a:ext>
                </a:extLst>
              </a:tr>
              <a:tr h="284172">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Ereignis</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Zustand oder Vorgang, der als Auslöser für definierte Maßnahmen genutzt werden kann, z. B. „Einstauung einer bestimmten Brücke“, „Ausuferungen an einer bestimmten Stelle“ oder „einsetzender Starkregen“</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03"/>
                  </a:ext>
                </a:extLst>
              </a:tr>
              <a:tr h="284172">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Fluviales Hochwasser</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Von einem Gewässer ausgehendes Hochwasser </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04"/>
                  </a:ext>
                </a:extLst>
              </a:tr>
              <a:tr h="284172">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Pluviales Hochwasser </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Direkt von Niederschlag (Starkregen) ausgehendes Hochwasser </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07"/>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487636756"/>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990604417"/>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08"/>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09"/>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10"/>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11"/>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12"/>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13"/>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14"/>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15"/>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18"/>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624245328"/>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460327589"/>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597502376"/>
                  </a:ext>
                </a:extLst>
              </a:tr>
            </a:tbl>
          </a:graphicData>
        </a:graphic>
      </p:graphicFrame>
      <p:sp>
        <p:nvSpPr>
          <p:cNvPr id="9" name="Rechteck 8">
            <a:hlinkClick r:id="rId2" action="ppaction://hlinksldjump"/>
            <a:extLst>
              <a:ext uri="{FF2B5EF4-FFF2-40B4-BE49-F238E27FC236}">
                <a16:creationId xmlns:a16="http://schemas.microsoft.com/office/drawing/2014/main" id="{A20A7F42-F32C-EDA6-A52D-1871F8E7429E}"/>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0" name="Rechteck 9">
            <a:hlinkClick r:id="rId3" action="ppaction://hlinksldjump"/>
            <a:extLst>
              <a:ext uri="{FF2B5EF4-FFF2-40B4-BE49-F238E27FC236}">
                <a16:creationId xmlns:a16="http://schemas.microsoft.com/office/drawing/2014/main" id="{6DF20AB1-08AB-BEF5-6409-DF3B82FA258C}"/>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7" name="Rechteck 6">
            <a:hlinkClick r:id="rId4" action="ppaction://hlinksldjump"/>
            <a:extLst>
              <a:ext uri="{FF2B5EF4-FFF2-40B4-BE49-F238E27FC236}">
                <a16:creationId xmlns:a16="http://schemas.microsoft.com/office/drawing/2014/main" id="{172AFB7A-5773-0A7A-7D70-C641579B323B}"/>
              </a:ext>
            </a:extLst>
          </p:cNvPr>
          <p:cNvSpPr/>
          <p:nvPr/>
        </p:nvSpPr>
        <p:spPr>
          <a:xfrm rot="16200000">
            <a:off x="-185985" y="3851508"/>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Konzeption</a:t>
            </a:r>
          </a:p>
        </p:txBody>
      </p:sp>
    </p:spTree>
    <p:extLst>
      <p:ext uri="{BB962C8B-B14F-4D97-AF65-F5344CB8AC3E}">
        <p14:creationId xmlns:p14="http://schemas.microsoft.com/office/powerpoint/2010/main" val="3741328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47C87F-B7B6-DCB1-FED4-441A730058A0}"/>
              </a:ext>
            </a:extLst>
          </p:cNvPr>
          <p:cNvSpPr>
            <a:spLocks noGrp="1"/>
          </p:cNvSpPr>
          <p:nvPr>
            <p:ph type="title"/>
          </p:nvPr>
        </p:nvSpPr>
        <p:spPr/>
        <p:txBody>
          <a:bodyPr/>
          <a:lstStyle/>
          <a:p>
            <a:r>
              <a:rPr lang="de-DE" dirty="0"/>
              <a:t>25</a:t>
            </a:r>
            <a:endParaRPr lang="de-CH" dirty="0"/>
          </a:p>
        </p:txBody>
      </p:sp>
      <p:sp>
        <p:nvSpPr>
          <p:cNvPr id="4" name="Textplatzhalter 3">
            <a:extLst>
              <a:ext uri="{FF2B5EF4-FFF2-40B4-BE49-F238E27FC236}">
                <a16:creationId xmlns:a16="http://schemas.microsoft.com/office/drawing/2014/main" id="{535C6FC1-8D90-F282-04AE-CCE4F619DEF8}"/>
              </a:ext>
            </a:extLst>
          </p:cNvPr>
          <p:cNvSpPr>
            <a:spLocks noGrp="1"/>
          </p:cNvSpPr>
          <p:nvPr>
            <p:ph type="body" sz="quarter" idx="21"/>
          </p:nvPr>
        </p:nvSpPr>
        <p:spPr/>
        <p:txBody>
          <a:bodyPr/>
          <a:lstStyle/>
          <a:p>
            <a:r>
              <a:rPr lang="de-DE" dirty="0"/>
              <a:t>Zweck und Gültigkeit dieses Plans</a:t>
            </a:r>
            <a:endParaRPr lang="de-CH" dirty="0"/>
          </a:p>
        </p:txBody>
      </p:sp>
      <p:sp>
        <p:nvSpPr>
          <p:cNvPr id="5" name="Textplatzhalter 4">
            <a:extLst>
              <a:ext uri="{FF2B5EF4-FFF2-40B4-BE49-F238E27FC236}">
                <a16:creationId xmlns:a16="http://schemas.microsoft.com/office/drawing/2014/main" id="{1DDB952A-E0C8-D47A-0358-89856F3D4279}"/>
              </a:ext>
            </a:extLst>
          </p:cNvPr>
          <p:cNvSpPr>
            <a:spLocks noGrp="1"/>
          </p:cNvSpPr>
          <p:nvPr>
            <p:ph type="body" sz="quarter" idx="26"/>
          </p:nvPr>
        </p:nvSpPr>
        <p:spPr/>
        <p:txBody>
          <a:bodyPr/>
          <a:lstStyle/>
          <a:p>
            <a:r>
              <a:rPr lang="de-DE" dirty="0"/>
              <a:t>Konzeption </a:t>
            </a:r>
            <a:endParaRPr lang="de-CH" dirty="0"/>
          </a:p>
        </p:txBody>
      </p:sp>
      <p:sp>
        <p:nvSpPr>
          <p:cNvPr id="6" name="Textplatzhalter 5">
            <a:extLst>
              <a:ext uri="{FF2B5EF4-FFF2-40B4-BE49-F238E27FC236}">
                <a16:creationId xmlns:a16="http://schemas.microsoft.com/office/drawing/2014/main" id="{4A732F5E-63CC-967F-A650-160CD2E632FF}"/>
              </a:ext>
            </a:extLst>
          </p:cNvPr>
          <p:cNvSpPr>
            <a:spLocks noGrp="1"/>
          </p:cNvSpPr>
          <p:nvPr>
            <p:ph type="body" sz="quarter" idx="32"/>
          </p:nvPr>
        </p:nvSpPr>
        <p:spPr/>
        <p:txBody>
          <a:bodyPr/>
          <a:lstStyle/>
          <a:p>
            <a:endParaRPr lang="de-CH" dirty="0"/>
          </a:p>
        </p:txBody>
      </p:sp>
      <p:graphicFrame>
        <p:nvGraphicFramePr>
          <p:cNvPr id="7" name="Tabelle 6">
            <a:extLst>
              <a:ext uri="{FF2B5EF4-FFF2-40B4-BE49-F238E27FC236}">
                <a16:creationId xmlns:a16="http://schemas.microsoft.com/office/drawing/2014/main" id="{0997618F-774D-2073-14B4-E5111248BE19}"/>
              </a:ext>
            </a:extLst>
          </p:cNvPr>
          <p:cNvGraphicFramePr>
            <a:graphicFrameLocks noGrp="1"/>
          </p:cNvGraphicFramePr>
          <p:nvPr>
            <p:extLst>
              <p:ext uri="{D42A27DB-BD31-4B8C-83A1-F6EECF244321}">
                <p14:modId xmlns:p14="http://schemas.microsoft.com/office/powerpoint/2010/main" val="3214779600"/>
              </p:ext>
            </p:extLst>
          </p:nvPr>
        </p:nvGraphicFramePr>
        <p:xfrm>
          <a:off x="503237" y="1528763"/>
          <a:ext cx="6840537" cy="3525520"/>
        </p:xfrm>
        <a:graphic>
          <a:graphicData uri="http://schemas.openxmlformats.org/drawingml/2006/table">
            <a:tbl>
              <a:tblPr firstRow="1" bandRow="1">
                <a:tableStyleId>{5940675A-B579-460E-94D1-54222C63F5DA}</a:tableStyleId>
              </a:tblPr>
              <a:tblGrid>
                <a:gridCol w="6840537">
                  <a:extLst>
                    <a:ext uri="{9D8B030D-6E8A-4147-A177-3AD203B41FA5}">
                      <a16:colId xmlns:a16="http://schemas.microsoft.com/office/drawing/2014/main" val="20000"/>
                    </a:ext>
                  </a:extLst>
                </a:gridCol>
              </a:tblGrid>
              <a:tr h="284172">
                <a:tc>
                  <a:txBody>
                    <a:bodyPr/>
                    <a:lstStyle/>
                    <a:p>
                      <a:pPr marL="0" algn="l" defTabSz="755934" rtl="0" eaLnBrk="1" latinLnBrk="0" hangingPunct="1">
                        <a:lnSpc>
                          <a:spcPct val="100000"/>
                        </a:lnSpc>
                        <a:spcBef>
                          <a:spcPts val="0"/>
                        </a:spcBef>
                        <a:spcAft>
                          <a:spcPts val="0"/>
                        </a:spcAft>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Zweck dieses Plans </a:t>
                      </a:r>
                      <a:endPar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10000"/>
                  </a:ext>
                </a:extLst>
              </a:tr>
              <a:tr h="568344">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Dieser Plan dient zur Vorbereitung der Verwaltung und der Feuerwehr der Kommune Musterhausen auf Hochwasser-Ereignisse jeglicher Art. </a:t>
                      </a:r>
                    </a:p>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Der Plan ist Grundlage für planbare Maßnahmen im Ereignisfall. </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518959417"/>
                  </a:ext>
                </a:extLst>
              </a:tr>
              <a:tr h="255291">
                <a:tc>
                  <a:txBody>
                    <a:bodyPr/>
                    <a:lstStyle/>
                    <a:p>
                      <a:pPr marL="0" algn="l" defTabSz="755934" rtl="0" eaLnBrk="1" latinLnBrk="0" hangingPunct="1">
                        <a:lnSpc>
                          <a:spcPct val="100000"/>
                        </a:lnSpc>
                        <a:spcBef>
                          <a:spcPts val="0"/>
                        </a:spcBef>
                        <a:spcAft>
                          <a:spcPts val="0"/>
                        </a:spcAft>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Gültigkeit dieses Plans </a:t>
                      </a:r>
                      <a:endPar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3573720985"/>
                  </a:ext>
                </a:extLst>
              </a:tr>
              <a:tr h="284172">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Dieser Plan ist gültig und verbindlich für </a:t>
                      </a:r>
                    </a:p>
                    <a:p>
                      <a:pPr marL="285750" indent="-285750">
                        <a:lnSpc>
                          <a:spcPts val="1600"/>
                        </a:lnSpc>
                        <a:spcBef>
                          <a:spcPts val="0"/>
                        </a:spcBef>
                        <a:spcAft>
                          <a:spcPts val="0"/>
                        </a:spcAft>
                        <a:buFont typeface="Symbol" panose="05050102010706020507" pitchFamily="18" charset="2"/>
                        <a:buChar char="-"/>
                      </a:pPr>
                      <a:r>
                        <a:rPr lang="de-DE" sz="1400" b="0" i="0" dirty="0">
                          <a:effectLst/>
                          <a:latin typeface="Arial" panose="020B0604020202020204" pitchFamily="34" charset="0"/>
                          <a:ea typeface="Open Sans" panose="020B0606030504020204" pitchFamily="34" charset="0"/>
                          <a:cs typeface="Arial" panose="020B0604020202020204" pitchFamily="34" charset="0"/>
                        </a:rPr>
                        <a:t>den Hoheitsbereich der Kommune Musterhausen, </a:t>
                      </a:r>
                    </a:p>
                    <a:p>
                      <a:pPr marL="285750" indent="-285750">
                        <a:lnSpc>
                          <a:spcPts val="1600"/>
                        </a:lnSpc>
                        <a:spcBef>
                          <a:spcPts val="0"/>
                        </a:spcBef>
                        <a:spcAft>
                          <a:spcPts val="0"/>
                        </a:spcAft>
                        <a:buFont typeface="Symbol" panose="05050102010706020507" pitchFamily="18" charset="2"/>
                        <a:buChar char="-"/>
                      </a:pPr>
                      <a:r>
                        <a:rPr lang="de-DE" sz="1400" b="0" i="0" dirty="0">
                          <a:effectLst/>
                          <a:latin typeface="Arial" panose="020B0604020202020204" pitchFamily="34" charset="0"/>
                          <a:ea typeface="Open Sans" panose="020B0606030504020204" pitchFamily="34" charset="0"/>
                          <a:cs typeface="Arial" panose="020B0604020202020204" pitchFamily="34" charset="0"/>
                        </a:rPr>
                        <a:t>alle ihre Fachbereiche und Einrichtungen, </a:t>
                      </a:r>
                    </a:p>
                    <a:p>
                      <a:pPr marL="285750" indent="-285750">
                        <a:lnSpc>
                          <a:spcPts val="1600"/>
                        </a:lnSpc>
                        <a:spcBef>
                          <a:spcPts val="0"/>
                        </a:spcBef>
                        <a:spcAft>
                          <a:spcPts val="0"/>
                        </a:spcAft>
                        <a:buFont typeface="Symbol" panose="05050102010706020507" pitchFamily="18" charset="2"/>
                        <a:buChar char="-"/>
                      </a:pPr>
                      <a:r>
                        <a:rPr lang="de-DE" sz="1400" b="0" i="0" dirty="0">
                          <a:effectLst/>
                          <a:latin typeface="Arial" panose="020B0604020202020204" pitchFamily="34" charset="0"/>
                          <a:ea typeface="Open Sans" panose="020B0606030504020204" pitchFamily="34" charset="0"/>
                          <a:cs typeface="Arial" panose="020B0604020202020204" pitchFamily="34" charset="0"/>
                        </a:rPr>
                        <a:t>alle ihre Eigenbetriebe, </a:t>
                      </a:r>
                    </a:p>
                    <a:p>
                      <a:pPr marL="285750" indent="-285750">
                        <a:lnSpc>
                          <a:spcPts val="1600"/>
                        </a:lnSpc>
                        <a:spcBef>
                          <a:spcPts val="0"/>
                        </a:spcBef>
                        <a:spcAft>
                          <a:spcPts val="0"/>
                        </a:spcAft>
                        <a:buFont typeface="Symbol" panose="05050102010706020507" pitchFamily="18" charset="2"/>
                        <a:buChar char="-"/>
                      </a:pPr>
                      <a:r>
                        <a:rPr lang="de-DE" sz="1400" b="0" i="0" dirty="0">
                          <a:effectLst/>
                          <a:latin typeface="Arial" panose="020B0604020202020204" pitchFamily="34" charset="0"/>
                          <a:ea typeface="Open Sans" panose="020B0606030504020204" pitchFamily="34" charset="0"/>
                          <a:cs typeface="Arial" panose="020B0604020202020204" pitchFamily="34" charset="0"/>
                        </a:rPr>
                        <a:t>die Angehörigen ihrer Feuerwehr.  </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03"/>
                  </a:ext>
                </a:extLst>
              </a:tr>
              <a:tr h="852516">
                <a:tc>
                  <a:txBody>
                    <a:bodyPr/>
                    <a:lstStyle/>
                    <a:p>
                      <a:pPr>
                        <a:lnSpc>
                          <a:spcPts val="1600"/>
                        </a:lnSpc>
                        <a:spcBef>
                          <a:spcPts val="0"/>
                        </a:spcBef>
                        <a:spcAft>
                          <a:spcPts val="0"/>
                        </a:spcAft>
                      </a:pPr>
                      <a:r>
                        <a:rPr lang="de-DE" sz="1400" b="1" i="0" dirty="0">
                          <a:effectLst/>
                          <a:latin typeface="Arial" panose="020B0604020202020204" pitchFamily="34" charset="0"/>
                          <a:ea typeface="Open Sans" panose="020B0606030504020204" pitchFamily="34" charset="0"/>
                          <a:cs typeface="Arial" panose="020B0604020202020204" pitchFamily="34" charset="0"/>
                        </a:rPr>
                        <a:t>Dieser Plan entbindet niemanden von seiner Sorgfaltspflicht und Eigenverantwortung. </a:t>
                      </a:r>
                    </a:p>
                    <a:p>
                      <a:pPr>
                        <a:lnSpc>
                          <a:spcPts val="1600"/>
                        </a:lnSpc>
                        <a:spcBef>
                          <a:spcPts val="0"/>
                        </a:spcBef>
                        <a:spcAft>
                          <a:spcPts val="0"/>
                        </a:spcAft>
                      </a:pPr>
                      <a:r>
                        <a:rPr lang="de-DE" sz="1400" b="1" i="0" dirty="0">
                          <a:effectLst/>
                          <a:latin typeface="Arial" panose="020B0604020202020204" pitchFamily="34" charset="0"/>
                          <a:ea typeface="Open Sans" panose="020B0606030504020204" pitchFamily="34" charset="0"/>
                          <a:cs typeface="Arial" panose="020B0604020202020204" pitchFamily="34" charset="0"/>
                        </a:rPr>
                        <a:t>Gesetze und Dienstvorschriften bleiben durch diesen Hochwasser-Alarm- und Einsatzplan unberührt, sofern Abweichungen nicht ausdrücklich in diesem Plan definiert werden. </a:t>
                      </a:r>
                    </a:p>
                  </a:txBody>
                  <a:tcPr/>
                </a:tc>
                <a:extLst>
                  <a:ext uri="{0D108BD9-81ED-4DB2-BD59-A6C34878D82A}">
                    <a16:rowId xmlns:a16="http://schemas.microsoft.com/office/drawing/2014/main" val="10004"/>
                  </a:ext>
                </a:extLst>
              </a:tr>
            </a:tbl>
          </a:graphicData>
        </a:graphic>
      </p:graphicFrame>
      <p:sp>
        <p:nvSpPr>
          <p:cNvPr id="12" name="Rechteck 11">
            <a:hlinkClick r:id="rId2" action="ppaction://hlinksldjump"/>
            <a:extLst>
              <a:ext uri="{FF2B5EF4-FFF2-40B4-BE49-F238E27FC236}">
                <a16:creationId xmlns:a16="http://schemas.microsoft.com/office/drawing/2014/main" id="{C7D6D883-252A-124A-8B9E-1E3CC2C392DB}"/>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3" name="Rechteck 12">
            <a:hlinkClick r:id="rId3" action="ppaction://hlinksldjump"/>
            <a:extLst>
              <a:ext uri="{FF2B5EF4-FFF2-40B4-BE49-F238E27FC236}">
                <a16:creationId xmlns:a16="http://schemas.microsoft.com/office/drawing/2014/main" id="{284CB4BD-7980-D93E-528B-5AAC692725B2}"/>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3" name="Rechteck 2">
            <a:hlinkClick r:id="rId4" action="ppaction://hlinksldjump"/>
            <a:extLst>
              <a:ext uri="{FF2B5EF4-FFF2-40B4-BE49-F238E27FC236}">
                <a16:creationId xmlns:a16="http://schemas.microsoft.com/office/drawing/2014/main" id="{08F479A7-060A-1FD1-C3BA-7286504B33DB}"/>
              </a:ext>
            </a:extLst>
          </p:cNvPr>
          <p:cNvSpPr/>
          <p:nvPr/>
        </p:nvSpPr>
        <p:spPr>
          <a:xfrm rot="16200000">
            <a:off x="-185985" y="3851508"/>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Konzeption</a:t>
            </a:r>
          </a:p>
        </p:txBody>
      </p:sp>
    </p:spTree>
    <p:extLst>
      <p:ext uri="{BB962C8B-B14F-4D97-AF65-F5344CB8AC3E}">
        <p14:creationId xmlns:p14="http://schemas.microsoft.com/office/powerpoint/2010/main" val="1975269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47C87F-B7B6-DCB1-FED4-441A730058A0}"/>
              </a:ext>
            </a:extLst>
          </p:cNvPr>
          <p:cNvSpPr>
            <a:spLocks noGrp="1"/>
          </p:cNvSpPr>
          <p:nvPr>
            <p:ph type="title"/>
          </p:nvPr>
        </p:nvSpPr>
        <p:spPr/>
        <p:txBody>
          <a:bodyPr/>
          <a:lstStyle/>
          <a:p>
            <a:r>
              <a:rPr lang="de-DE" dirty="0"/>
              <a:t>28</a:t>
            </a:r>
            <a:endParaRPr lang="de-CH" dirty="0"/>
          </a:p>
        </p:txBody>
      </p:sp>
      <p:sp>
        <p:nvSpPr>
          <p:cNvPr id="4" name="Textplatzhalter 3">
            <a:extLst>
              <a:ext uri="{FF2B5EF4-FFF2-40B4-BE49-F238E27FC236}">
                <a16:creationId xmlns:a16="http://schemas.microsoft.com/office/drawing/2014/main" id="{535C6FC1-8D90-F282-04AE-CCE4F619DEF8}"/>
              </a:ext>
            </a:extLst>
          </p:cNvPr>
          <p:cNvSpPr>
            <a:spLocks noGrp="1"/>
          </p:cNvSpPr>
          <p:nvPr>
            <p:ph type="body" sz="quarter" idx="21"/>
          </p:nvPr>
        </p:nvSpPr>
        <p:spPr/>
        <p:txBody>
          <a:bodyPr/>
          <a:lstStyle/>
          <a:p>
            <a:r>
              <a:rPr lang="de-DE" dirty="0"/>
              <a:t>Schutzziele</a:t>
            </a:r>
            <a:endParaRPr lang="de-CH" dirty="0"/>
          </a:p>
        </p:txBody>
      </p:sp>
      <p:sp>
        <p:nvSpPr>
          <p:cNvPr id="5" name="Textplatzhalter 4">
            <a:extLst>
              <a:ext uri="{FF2B5EF4-FFF2-40B4-BE49-F238E27FC236}">
                <a16:creationId xmlns:a16="http://schemas.microsoft.com/office/drawing/2014/main" id="{1DDB952A-E0C8-D47A-0358-89856F3D4279}"/>
              </a:ext>
            </a:extLst>
          </p:cNvPr>
          <p:cNvSpPr>
            <a:spLocks noGrp="1"/>
          </p:cNvSpPr>
          <p:nvPr>
            <p:ph type="body" sz="quarter" idx="26"/>
          </p:nvPr>
        </p:nvSpPr>
        <p:spPr/>
        <p:txBody>
          <a:bodyPr/>
          <a:lstStyle/>
          <a:p>
            <a:r>
              <a:rPr lang="de-DE" dirty="0"/>
              <a:t>Konzeption </a:t>
            </a:r>
            <a:endParaRPr lang="de-CH" dirty="0"/>
          </a:p>
        </p:txBody>
      </p:sp>
      <p:sp>
        <p:nvSpPr>
          <p:cNvPr id="6" name="Textplatzhalter 5">
            <a:extLst>
              <a:ext uri="{FF2B5EF4-FFF2-40B4-BE49-F238E27FC236}">
                <a16:creationId xmlns:a16="http://schemas.microsoft.com/office/drawing/2014/main" id="{4A732F5E-63CC-967F-A650-160CD2E632FF}"/>
              </a:ext>
            </a:extLst>
          </p:cNvPr>
          <p:cNvSpPr>
            <a:spLocks noGrp="1"/>
          </p:cNvSpPr>
          <p:nvPr>
            <p:ph type="body" sz="quarter" idx="32"/>
          </p:nvPr>
        </p:nvSpPr>
        <p:spPr/>
        <p:txBody>
          <a:bodyPr/>
          <a:lstStyle/>
          <a:p>
            <a:endParaRPr lang="de-CH" dirty="0"/>
          </a:p>
        </p:txBody>
      </p:sp>
      <p:graphicFrame>
        <p:nvGraphicFramePr>
          <p:cNvPr id="7" name="Tabelle 6">
            <a:extLst>
              <a:ext uri="{FF2B5EF4-FFF2-40B4-BE49-F238E27FC236}">
                <a16:creationId xmlns:a16="http://schemas.microsoft.com/office/drawing/2014/main" id="{0997618F-774D-2073-14B4-E5111248BE19}"/>
              </a:ext>
            </a:extLst>
          </p:cNvPr>
          <p:cNvGraphicFramePr>
            <a:graphicFrameLocks noGrp="1"/>
          </p:cNvGraphicFramePr>
          <p:nvPr>
            <p:extLst>
              <p:ext uri="{D42A27DB-BD31-4B8C-83A1-F6EECF244321}">
                <p14:modId xmlns:p14="http://schemas.microsoft.com/office/powerpoint/2010/main" val="3079430142"/>
              </p:ext>
            </p:extLst>
          </p:nvPr>
        </p:nvGraphicFramePr>
        <p:xfrm>
          <a:off x="503237" y="1528763"/>
          <a:ext cx="6840537" cy="2824480"/>
        </p:xfrm>
        <a:graphic>
          <a:graphicData uri="http://schemas.openxmlformats.org/drawingml/2006/table">
            <a:tbl>
              <a:tblPr firstRow="1" bandRow="1">
                <a:tableStyleId>{5940675A-B579-460E-94D1-54222C63F5DA}</a:tableStyleId>
              </a:tblPr>
              <a:tblGrid>
                <a:gridCol w="6840537">
                  <a:extLst>
                    <a:ext uri="{9D8B030D-6E8A-4147-A177-3AD203B41FA5}">
                      <a16:colId xmlns:a16="http://schemas.microsoft.com/office/drawing/2014/main" val="20000"/>
                    </a:ext>
                  </a:extLst>
                </a:gridCol>
              </a:tblGrid>
              <a:tr h="284172">
                <a:tc>
                  <a:txBody>
                    <a:bodyPr/>
                    <a:lstStyle/>
                    <a:p>
                      <a:pPr marL="0" algn="l" defTabSz="755934" rtl="0" eaLnBrk="1" latinLnBrk="0" hangingPunct="1">
                        <a:lnSpc>
                          <a:spcPct val="100000"/>
                        </a:lnSpc>
                        <a:spcBef>
                          <a:spcPts val="0"/>
                        </a:spcBef>
                        <a:spcAft>
                          <a:spcPts val="0"/>
                        </a:spcAft>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Zu schützen sind </a:t>
                      </a:r>
                      <a:endPar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10000"/>
                  </a:ext>
                </a:extLst>
              </a:tr>
              <a:tr h="568344">
                <a:tc>
                  <a:txBody>
                    <a:bodyPr/>
                    <a:lstStyle/>
                    <a:p>
                      <a:pPr marL="285750" indent="-285750">
                        <a:lnSpc>
                          <a:spcPts val="1600"/>
                        </a:lnSpc>
                        <a:spcBef>
                          <a:spcPts val="0"/>
                        </a:spcBef>
                        <a:spcAft>
                          <a:spcPts val="0"/>
                        </a:spcAft>
                        <a:buFont typeface="Symbol" panose="05050102010706020507" pitchFamily="18" charset="2"/>
                        <a:buChar char="-"/>
                      </a:pPr>
                      <a:r>
                        <a:rPr lang="de-DE" sz="1400" b="0" i="0" dirty="0">
                          <a:effectLst/>
                          <a:latin typeface="Arial" panose="020B0604020202020204" pitchFamily="34" charset="0"/>
                          <a:ea typeface="Open Sans" panose="020B0606030504020204" pitchFamily="34" charset="0"/>
                          <a:cs typeface="Arial" panose="020B0604020202020204" pitchFamily="34" charset="0"/>
                        </a:rPr>
                        <a:t>Leben und Gesundheit von Menschen, </a:t>
                      </a:r>
                    </a:p>
                    <a:p>
                      <a:pPr marL="285750" indent="-285750">
                        <a:lnSpc>
                          <a:spcPts val="1600"/>
                        </a:lnSpc>
                        <a:spcBef>
                          <a:spcPts val="0"/>
                        </a:spcBef>
                        <a:spcAft>
                          <a:spcPts val="0"/>
                        </a:spcAft>
                        <a:buFont typeface="Symbol" panose="05050102010706020507" pitchFamily="18" charset="2"/>
                        <a:buChar char="-"/>
                      </a:pPr>
                      <a:r>
                        <a:rPr lang="de-DE" sz="1400" b="0" i="0" dirty="0">
                          <a:effectLst/>
                          <a:latin typeface="Arial" panose="020B0604020202020204" pitchFamily="34" charset="0"/>
                          <a:ea typeface="Open Sans" panose="020B0606030504020204" pitchFamily="34" charset="0"/>
                          <a:cs typeface="Arial" panose="020B0604020202020204" pitchFamily="34" charset="0"/>
                        </a:rPr>
                        <a:t>Leben von Heimtieren und Nutztieren, </a:t>
                      </a:r>
                    </a:p>
                    <a:p>
                      <a:pPr marL="285750" indent="-285750">
                        <a:lnSpc>
                          <a:spcPts val="1600"/>
                        </a:lnSpc>
                        <a:spcBef>
                          <a:spcPts val="0"/>
                        </a:spcBef>
                        <a:spcAft>
                          <a:spcPts val="0"/>
                        </a:spcAft>
                        <a:buFont typeface="Symbol" panose="05050102010706020507" pitchFamily="18" charset="2"/>
                        <a:buChar char="-"/>
                      </a:pPr>
                      <a:r>
                        <a:rPr lang="de-DE" sz="1400" b="0" i="0" dirty="0">
                          <a:effectLst/>
                          <a:latin typeface="Arial" panose="020B0604020202020204" pitchFamily="34" charset="0"/>
                          <a:ea typeface="Open Sans" panose="020B0606030504020204" pitchFamily="34" charset="0"/>
                          <a:cs typeface="Arial" panose="020B0604020202020204" pitchFamily="34" charset="0"/>
                        </a:rPr>
                        <a:t>die Öffentliche Sicherheit und Ordnung, </a:t>
                      </a:r>
                    </a:p>
                    <a:p>
                      <a:pPr marL="285750" indent="-285750">
                        <a:lnSpc>
                          <a:spcPts val="1600"/>
                        </a:lnSpc>
                        <a:spcBef>
                          <a:spcPts val="0"/>
                        </a:spcBef>
                        <a:spcAft>
                          <a:spcPts val="0"/>
                        </a:spcAft>
                        <a:buFont typeface="Symbol" panose="05050102010706020507" pitchFamily="18" charset="2"/>
                        <a:buChar char="-"/>
                      </a:pPr>
                      <a:r>
                        <a:rPr lang="de-DE" sz="1400" b="0" i="0" dirty="0">
                          <a:effectLst/>
                          <a:latin typeface="Arial" panose="020B0604020202020204" pitchFamily="34" charset="0"/>
                          <a:ea typeface="Open Sans" panose="020B0606030504020204" pitchFamily="34" charset="0"/>
                          <a:cs typeface="Arial" panose="020B0604020202020204" pitchFamily="34" charset="0"/>
                        </a:rPr>
                        <a:t>kritische Infrastruktureinrichtungen, </a:t>
                      </a:r>
                    </a:p>
                    <a:p>
                      <a:pPr marL="285750" indent="-285750">
                        <a:lnSpc>
                          <a:spcPts val="1600"/>
                        </a:lnSpc>
                        <a:spcBef>
                          <a:spcPts val="0"/>
                        </a:spcBef>
                        <a:spcAft>
                          <a:spcPts val="0"/>
                        </a:spcAft>
                        <a:buFont typeface="Symbol" panose="05050102010706020507" pitchFamily="18" charset="2"/>
                        <a:buChar char="-"/>
                      </a:pPr>
                      <a:r>
                        <a:rPr lang="de-DE" sz="1400" b="0" i="0" dirty="0">
                          <a:effectLst/>
                          <a:latin typeface="Arial" panose="020B0604020202020204" pitchFamily="34" charset="0"/>
                          <a:ea typeface="Open Sans" panose="020B0606030504020204" pitchFamily="34" charset="0"/>
                          <a:cs typeface="Arial" panose="020B0604020202020204" pitchFamily="34" charset="0"/>
                        </a:rPr>
                        <a:t>die Natur gegen irreversible Schäden,</a:t>
                      </a:r>
                    </a:p>
                    <a:p>
                      <a:pPr marL="285750" indent="-285750">
                        <a:lnSpc>
                          <a:spcPts val="1600"/>
                        </a:lnSpc>
                        <a:spcBef>
                          <a:spcPts val="0"/>
                        </a:spcBef>
                        <a:spcAft>
                          <a:spcPts val="0"/>
                        </a:spcAft>
                        <a:buFont typeface="Symbol" panose="05050102010706020507" pitchFamily="18" charset="2"/>
                        <a:buChar char="-"/>
                      </a:pPr>
                      <a:r>
                        <a:rPr lang="de-DE" sz="1400" b="0" i="0" dirty="0">
                          <a:effectLst/>
                          <a:latin typeface="Arial" panose="020B0604020202020204" pitchFamily="34" charset="0"/>
                          <a:ea typeface="Open Sans" panose="020B0606030504020204" pitchFamily="34" charset="0"/>
                          <a:cs typeface="Arial" panose="020B0604020202020204" pitchFamily="34" charset="0"/>
                        </a:rPr>
                        <a:t>das unwiederbringliche Kulturerbe,</a:t>
                      </a:r>
                    </a:p>
                    <a:p>
                      <a:pPr marL="285750" indent="-285750">
                        <a:lnSpc>
                          <a:spcPts val="1600"/>
                        </a:lnSpc>
                        <a:spcBef>
                          <a:spcPts val="0"/>
                        </a:spcBef>
                        <a:spcAft>
                          <a:spcPts val="0"/>
                        </a:spcAft>
                        <a:buFont typeface="Symbol" panose="05050102010706020507" pitchFamily="18" charset="2"/>
                        <a:buChar char="-"/>
                      </a:pPr>
                      <a:r>
                        <a:rPr lang="de-DE" sz="1400" b="0" i="0" dirty="0">
                          <a:effectLst/>
                          <a:latin typeface="Arial" panose="020B0604020202020204" pitchFamily="34" charset="0"/>
                          <a:ea typeface="Open Sans" panose="020B0606030504020204" pitchFamily="34" charset="0"/>
                          <a:cs typeface="Arial" panose="020B0604020202020204" pitchFamily="34" charset="0"/>
                        </a:rPr>
                        <a:t>bedeutende Sach- und Vermögenswerte.</a:t>
                      </a:r>
                    </a:p>
                  </a:txBody>
                  <a:tcPr/>
                </a:tc>
                <a:extLst>
                  <a:ext uri="{0D108BD9-81ED-4DB2-BD59-A6C34878D82A}">
                    <a16:rowId xmlns:a16="http://schemas.microsoft.com/office/drawing/2014/main" val="518959417"/>
                  </a:ext>
                </a:extLst>
              </a:tr>
              <a:tr h="255291">
                <a:tc>
                  <a:txBody>
                    <a:bodyPr/>
                    <a:lstStyle/>
                    <a:p>
                      <a:pPr marL="0" algn="l" defTabSz="755934" rtl="0" eaLnBrk="1" latinLnBrk="0" hangingPunct="1">
                        <a:lnSpc>
                          <a:spcPct val="100000"/>
                        </a:lnSpc>
                        <a:spcBef>
                          <a:spcPts val="0"/>
                        </a:spcBef>
                        <a:spcAft>
                          <a:spcPts val="0"/>
                        </a:spcAft>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Dazu sind primär sicherzustellen </a:t>
                      </a:r>
                      <a:endPar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3573720985"/>
                  </a:ext>
                </a:extLst>
              </a:tr>
              <a:tr h="284172">
                <a:tc>
                  <a:txBody>
                    <a:bodyPr/>
                    <a:lstStyle/>
                    <a:p>
                      <a:pPr marL="285750" lvl="2"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die politische Führung und organisatorische Oberleitung, </a:t>
                      </a:r>
                    </a:p>
                    <a:p>
                      <a:pPr marL="285750" lvl="2"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die Wahrnehmung der Aufgaben der Ortspolizeibehörde,</a:t>
                      </a:r>
                    </a:p>
                    <a:p>
                      <a:pPr marL="285750" lvl="2"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die operativ-taktische Führung durch den Kommandanten der Feuerwehr</a:t>
                      </a:r>
                      <a:r>
                        <a:rPr lang="de-DE" dirty="0"/>
                        <a:t>.</a:t>
                      </a:r>
                    </a:p>
                  </a:txBody>
                  <a:tcPr/>
                </a:tc>
                <a:extLst>
                  <a:ext uri="{0D108BD9-81ED-4DB2-BD59-A6C34878D82A}">
                    <a16:rowId xmlns:a16="http://schemas.microsoft.com/office/drawing/2014/main" val="10003"/>
                  </a:ext>
                </a:extLst>
              </a:tr>
            </a:tbl>
          </a:graphicData>
        </a:graphic>
      </p:graphicFrame>
      <p:sp>
        <p:nvSpPr>
          <p:cNvPr id="12" name="Rechteck 11">
            <a:hlinkClick r:id="rId2" action="ppaction://hlinksldjump"/>
            <a:extLst>
              <a:ext uri="{FF2B5EF4-FFF2-40B4-BE49-F238E27FC236}">
                <a16:creationId xmlns:a16="http://schemas.microsoft.com/office/drawing/2014/main" id="{077F437B-0358-A876-C557-7F5ABB7550A9}"/>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3" name="Rechteck 12">
            <a:hlinkClick r:id="rId3" action="ppaction://hlinksldjump"/>
            <a:extLst>
              <a:ext uri="{FF2B5EF4-FFF2-40B4-BE49-F238E27FC236}">
                <a16:creationId xmlns:a16="http://schemas.microsoft.com/office/drawing/2014/main" id="{6AEF61E6-99AB-676B-0CF0-E6B678D97B78}"/>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3" name="Rechteck 2">
            <a:hlinkClick r:id="rId4" action="ppaction://hlinksldjump"/>
            <a:extLst>
              <a:ext uri="{FF2B5EF4-FFF2-40B4-BE49-F238E27FC236}">
                <a16:creationId xmlns:a16="http://schemas.microsoft.com/office/drawing/2014/main" id="{AFBFC84A-A5B7-07D9-CF29-681A30A0F5A9}"/>
              </a:ext>
            </a:extLst>
          </p:cNvPr>
          <p:cNvSpPr/>
          <p:nvPr/>
        </p:nvSpPr>
        <p:spPr>
          <a:xfrm rot="16200000">
            <a:off x="-185985" y="3851508"/>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Konzeption</a:t>
            </a:r>
          </a:p>
        </p:txBody>
      </p:sp>
    </p:spTree>
    <p:extLst>
      <p:ext uri="{BB962C8B-B14F-4D97-AF65-F5344CB8AC3E}">
        <p14:creationId xmlns:p14="http://schemas.microsoft.com/office/powerpoint/2010/main" val="20944219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BA267999-04EE-4DDC-8EB1-1E4103D0A6F7}"/>
              </a:ext>
            </a:extLst>
          </p:cNvPr>
          <p:cNvSpPr>
            <a:spLocks noGrp="1"/>
          </p:cNvSpPr>
          <p:nvPr>
            <p:ph type="body" sz="quarter" idx="21"/>
          </p:nvPr>
        </p:nvSpPr>
        <p:spPr>
          <a:xfrm>
            <a:off x="1797145" y="717550"/>
            <a:ext cx="4581430" cy="595312"/>
          </a:xfrm>
        </p:spPr>
        <p:txBody>
          <a:bodyPr/>
          <a:lstStyle/>
          <a:p>
            <a:r>
              <a:rPr lang="de-DE" dirty="0"/>
              <a:t>Alarmplan </a:t>
            </a:r>
            <a:endParaRPr lang="de-CH" dirty="0"/>
          </a:p>
        </p:txBody>
      </p:sp>
      <p:sp>
        <p:nvSpPr>
          <p:cNvPr id="5" name="Textplatzhalter 4">
            <a:extLst>
              <a:ext uri="{FF2B5EF4-FFF2-40B4-BE49-F238E27FC236}">
                <a16:creationId xmlns:a16="http://schemas.microsoft.com/office/drawing/2014/main" id="{2BA58153-D353-5F72-82A9-E06B6749F6C1}"/>
              </a:ext>
            </a:extLst>
          </p:cNvPr>
          <p:cNvSpPr>
            <a:spLocks noGrp="1"/>
          </p:cNvSpPr>
          <p:nvPr>
            <p:ph type="body" sz="quarter" idx="26"/>
          </p:nvPr>
        </p:nvSpPr>
        <p:spPr>
          <a:xfrm>
            <a:off x="1797145" y="244257"/>
            <a:ext cx="4581430" cy="460766"/>
          </a:xfrm>
        </p:spPr>
        <p:txBody>
          <a:bodyPr/>
          <a:lstStyle/>
          <a:p>
            <a:r>
              <a:rPr lang="de-DE" dirty="0"/>
              <a:t>Alarm- und Einsatzplan</a:t>
            </a:r>
            <a:endParaRPr lang="de-CH" dirty="0"/>
          </a:p>
        </p:txBody>
      </p:sp>
      <p:sp>
        <p:nvSpPr>
          <p:cNvPr id="2" name="Titel 1">
            <a:extLst>
              <a:ext uri="{FF2B5EF4-FFF2-40B4-BE49-F238E27FC236}">
                <a16:creationId xmlns:a16="http://schemas.microsoft.com/office/drawing/2014/main" id="{11002088-A42C-D19F-1447-303EDC9E37A3}"/>
              </a:ext>
            </a:extLst>
          </p:cNvPr>
          <p:cNvSpPr>
            <a:spLocks noGrp="1"/>
          </p:cNvSpPr>
          <p:nvPr>
            <p:ph type="title"/>
          </p:nvPr>
        </p:nvSpPr>
        <p:spPr>
          <a:xfrm>
            <a:off x="6378575" y="717550"/>
            <a:ext cx="965200" cy="595312"/>
          </a:xfrm>
        </p:spPr>
        <p:txBody>
          <a:bodyPr/>
          <a:lstStyle/>
          <a:p>
            <a:r>
              <a:rPr lang="de-DE" dirty="0"/>
              <a:t>1</a:t>
            </a:r>
            <a:endParaRPr lang="de-CH" dirty="0"/>
          </a:p>
        </p:txBody>
      </p:sp>
      <p:sp>
        <p:nvSpPr>
          <p:cNvPr id="16" name="Textplatzhalter 15">
            <a:extLst>
              <a:ext uri="{FF2B5EF4-FFF2-40B4-BE49-F238E27FC236}">
                <a16:creationId xmlns:a16="http://schemas.microsoft.com/office/drawing/2014/main" id="{8AB63140-3A17-90FE-6A23-0F7B5E78E84B}"/>
              </a:ext>
            </a:extLst>
          </p:cNvPr>
          <p:cNvSpPr>
            <a:spLocks noGrp="1"/>
          </p:cNvSpPr>
          <p:nvPr>
            <p:ph type="body" sz="quarter" idx="32"/>
          </p:nvPr>
        </p:nvSpPr>
        <p:spPr/>
        <p:txBody>
          <a:bodyPr/>
          <a:lstStyle/>
          <a:p>
            <a:endParaRPr lang="de-CH" dirty="0"/>
          </a:p>
        </p:txBody>
      </p:sp>
      <p:sp>
        <p:nvSpPr>
          <p:cNvPr id="7" name="Rechteck 6">
            <a:hlinkClick r:id="rId2" action="ppaction://hlinksldjump"/>
            <a:extLst>
              <a:ext uri="{FF2B5EF4-FFF2-40B4-BE49-F238E27FC236}">
                <a16:creationId xmlns:a16="http://schemas.microsoft.com/office/drawing/2014/main" id="{C4D0AED6-BA26-FE86-B150-F6BDC629DA7A}"/>
              </a:ext>
            </a:extLst>
          </p:cNvPr>
          <p:cNvSpPr/>
          <p:nvPr/>
        </p:nvSpPr>
        <p:spPr>
          <a:xfrm>
            <a:off x="503775" y="4336769"/>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Konzeption	</a:t>
            </a:r>
            <a:r>
              <a:rPr lang="de-DE" sz="2400" b="1" dirty="0">
                <a:solidFill>
                  <a:schemeClr val="tx1"/>
                </a:solidFill>
              </a:rPr>
              <a:t>Plan 40</a:t>
            </a:r>
          </a:p>
        </p:txBody>
      </p:sp>
      <p:sp>
        <p:nvSpPr>
          <p:cNvPr id="11" name="Rechteck 10">
            <a:hlinkClick r:id="rId2" action="ppaction://hlinksldjump"/>
            <a:extLst>
              <a:ext uri="{FF2B5EF4-FFF2-40B4-BE49-F238E27FC236}">
                <a16:creationId xmlns:a16="http://schemas.microsoft.com/office/drawing/2014/main" id="{84E27192-5679-B0C1-86B4-E03F5B1F6FC7}"/>
              </a:ext>
            </a:extLst>
          </p:cNvPr>
          <p:cNvSpPr/>
          <p:nvPr/>
        </p:nvSpPr>
        <p:spPr>
          <a:xfrm>
            <a:off x="503775" y="3380892"/>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Inhaltsverzeichnis 	</a:t>
            </a:r>
            <a:r>
              <a:rPr lang="de-DE" sz="2400" b="1" dirty="0">
                <a:solidFill>
                  <a:schemeClr val="tx1"/>
                </a:solidFill>
              </a:rPr>
              <a:t>Plan 20</a:t>
            </a:r>
          </a:p>
        </p:txBody>
      </p:sp>
      <p:sp>
        <p:nvSpPr>
          <p:cNvPr id="13" name="Rechteck 12">
            <a:hlinkClick r:id="rId3" action="ppaction://hlinksldjump"/>
            <a:extLst>
              <a:ext uri="{FF2B5EF4-FFF2-40B4-BE49-F238E27FC236}">
                <a16:creationId xmlns:a16="http://schemas.microsoft.com/office/drawing/2014/main" id="{227EE74C-7A1A-D1D4-82BB-BC1935242852}"/>
              </a:ext>
            </a:extLst>
          </p:cNvPr>
          <p:cNvSpPr/>
          <p:nvPr/>
        </p:nvSpPr>
        <p:spPr>
          <a:xfrm>
            <a:off x="503238" y="1528763"/>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Schnellübersicht Extremwetter	</a:t>
            </a:r>
            <a:r>
              <a:rPr lang="de-DE" sz="2400" b="1" dirty="0">
                <a:solidFill>
                  <a:schemeClr val="tx1"/>
                </a:solidFill>
              </a:rPr>
              <a:t>Plan 3</a:t>
            </a:r>
          </a:p>
        </p:txBody>
      </p:sp>
      <p:sp>
        <p:nvSpPr>
          <p:cNvPr id="3" name="Rechteck 2">
            <a:hlinkClick r:id="rId4" action="ppaction://hlinksldjump"/>
            <a:extLst>
              <a:ext uri="{FF2B5EF4-FFF2-40B4-BE49-F238E27FC236}">
                <a16:creationId xmlns:a16="http://schemas.microsoft.com/office/drawing/2014/main" id="{6466C598-CEFE-3907-2EA3-321C11A629DE}"/>
              </a:ext>
            </a:extLst>
          </p:cNvPr>
          <p:cNvSpPr/>
          <p:nvPr/>
        </p:nvSpPr>
        <p:spPr>
          <a:xfrm>
            <a:off x="503775" y="5292646"/>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Führungsorganisation 	</a:t>
            </a:r>
            <a:r>
              <a:rPr lang="de-DE" sz="2400" b="1" dirty="0">
                <a:solidFill>
                  <a:schemeClr val="tx1"/>
                </a:solidFill>
              </a:rPr>
              <a:t>Plan 100</a:t>
            </a:r>
          </a:p>
        </p:txBody>
      </p:sp>
      <p:sp>
        <p:nvSpPr>
          <p:cNvPr id="8" name="Rechteck 7">
            <a:hlinkClick r:id="" action="ppaction://noaction"/>
            <a:extLst>
              <a:ext uri="{FF2B5EF4-FFF2-40B4-BE49-F238E27FC236}">
                <a16:creationId xmlns:a16="http://schemas.microsoft.com/office/drawing/2014/main" id="{F821B330-0561-EBEB-BE38-309CB31E3CDE}"/>
              </a:ext>
            </a:extLst>
          </p:cNvPr>
          <p:cNvSpPr/>
          <p:nvPr/>
        </p:nvSpPr>
        <p:spPr>
          <a:xfrm>
            <a:off x="504312" y="6543671"/>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Hochwasser / Starkregen 	</a:t>
            </a:r>
            <a:r>
              <a:rPr lang="de-DE" sz="2400" b="1" dirty="0">
                <a:solidFill>
                  <a:schemeClr val="tx1"/>
                </a:solidFill>
              </a:rPr>
              <a:t>Plan 2000</a:t>
            </a:r>
          </a:p>
        </p:txBody>
      </p:sp>
      <p:sp>
        <p:nvSpPr>
          <p:cNvPr id="10" name="Rechteck 9">
            <a:hlinkClick r:id="rId3" action="ppaction://hlinksldjump"/>
            <a:extLst>
              <a:ext uri="{FF2B5EF4-FFF2-40B4-BE49-F238E27FC236}">
                <a16:creationId xmlns:a16="http://schemas.microsoft.com/office/drawing/2014/main" id="{1013B0E1-6FBD-1FBD-E11B-EAF20B2F3EB4}"/>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4" name="Rechteck 13">
            <a:hlinkClick r:id="rId5" action="ppaction://hlinksldjump"/>
            <a:extLst>
              <a:ext uri="{FF2B5EF4-FFF2-40B4-BE49-F238E27FC236}">
                <a16:creationId xmlns:a16="http://schemas.microsoft.com/office/drawing/2014/main" id="{5733AE99-77AA-D349-7B96-D4AE1687B715}"/>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6" name="Rechteck 5">
            <a:hlinkClick r:id="rId6" action="ppaction://hlinksldjump"/>
            <a:extLst>
              <a:ext uri="{FF2B5EF4-FFF2-40B4-BE49-F238E27FC236}">
                <a16:creationId xmlns:a16="http://schemas.microsoft.com/office/drawing/2014/main" id="{1A74FC81-8F6C-13C4-E1BA-6D4BB38B8421}"/>
              </a:ext>
            </a:extLst>
          </p:cNvPr>
          <p:cNvSpPr/>
          <p:nvPr/>
        </p:nvSpPr>
        <p:spPr>
          <a:xfrm>
            <a:off x="503775" y="2380316"/>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Schnellübersicht sonstige Ereignisse	</a:t>
            </a:r>
            <a:r>
              <a:rPr lang="de-DE" sz="2400" b="1" dirty="0">
                <a:solidFill>
                  <a:schemeClr val="tx1"/>
                </a:solidFill>
              </a:rPr>
              <a:t>Plan 5</a:t>
            </a:r>
          </a:p>
        </p:txBody>
      </p:sp>
    </p:spTree>
    <p:extLst>
      <p:ext uri="{BB962C8B-B14F-4D97-AF65-F5344CB8AC3E}">
        <p14:creationId xmlns:p14="http://schemas.microsoft.com/office/powerpoint/2010/main" val="1737523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0ED6426E-D864-4F10-C24A-95F81C09FCF5}"/>
              </a:ext>
            </a:extLst>
          </p:cNvPr>
          <p:cNvSpPr>
            <a:spLocks noGrp="1"/>
          </p:cNvSpPr>
          <p:nvPr>
            <p:ph type="body" sz="quarter" idx="21"/>
          </p:nvPr>
        </p:nvSpPr>
        <p:spPr/>
        <p:txBody>
          <a:bodyPr/>
          <a:lstStyle/>
          <a:p>
            <a:r>
              <a:rPr lang="de-DE" dirty="0"/>
              <a:t>Übersicht</a:t>
            </a:r>
          </a:p>
        </p:txBody>
      </p:sp>
      <p:sp>
        <p:nvSpPr>
          <p:cNvPr id="9" name="Textplatzhalter 8">
            <a:extLst>
              <a:ext uri="{FF2B5EF4-FFF2-40B4-BE49-F238E27FC236}">
                <a16:creationId xmlns:a16="http://schemas.microsoft.com/office/drawing/2014/main" id="{B5A6D6ED-E9A5-4086-D3D8-D5FE9166A79C}"/>
              </a:ext>
            </a:extLst>
          </p:cNvPr>
          <p:cNvSpPr>
            <a:spLocks noGrp="1"/>
          </p:cNvSpPr>
          <p:nvPr>
            <p:ph type="body" sz="quarter" idx="26"/>
          </p:nvPr>
        </p:nvSpPr>
        <p:spPr/>
        <p:txBody>
          <a:bodyPr/>
          <a:lstStyle/>
          <a:p>
            <a:r>
              <a:rPr lang="de-DE" dirty="0"/>
              <a:t>Führungsorganisation </a:t>
            </a:r>
          </a:p>
        </p:txBody>
      </p:sp>
      <p:sp>
        <p:nvSpPr>
          <p:cNvPr id="7" name="Titel 6">
            <a:extLst>
              <a:ext uri="{FF2B5EF4-FFF2-40B4-BE49-F238E27FC236}">
                <a16:creationId xmlns:a16="http://schemas.microsoft.com/office/drawing/2014/main" id="{874BEE1D-B64D-B734-B3D6-3063AC31D0B3}"/>
              </a:ext>
            </a:extLst>
          </p:cNvPr>
          <p:cNvSpPr>
            <a:spLocks noGrp="1"/>
          </p:cNvSpPr>
          <p:nvPr>
            <p:ph type="title"/>
          </p:nvPr>
        </p:nvSpPr>
        <p:spPr/>
        <p:txBody>
          <a:bodyPr/>
          <a:lstStyle/>
          <a:p>
            <a:r>
              <a:rPr lang="de-DE" dirty="0"/>
              <a:t>FO 0</a:t>
            </a:r>
          </a:p>
        </p:txBody>
      </p:sp>
      <p:sp>
        <p:nvSpPr>
          <p:cNvPr id="48" name="Textplatzhalter 47">
            <a:extLst>
              <a:ext uri="{FF2B5EF4-FFF2-40B4-BE49-F238E27FC236}">
                <a16:creationId xmlns:a16="http://schemas.microsoft.com/office/drawing/2014/main" id="{A0B00F33-EBFD-D180-FBAA-8C27A9335626}"/>
              </a:ext>
            </a:extLst>
          </p:cNvPr>
          <p:cNvSpPr>
            <a:spLocks noGrp="1"/>
          </p:cNvSpPr>
          <p:nvPr>
            <p:ph type="body" sz="quarter" idx="32"/>
          </p:nvPr>
        </p:nvSpPr>
        <p:spPr/>
        <p:txBody>
          <a:bodyPr/>
          <a:lstStyle/>
          <a:p>
            <a:endParaRPr lang="de-DE"/>
          </a:p>
        </p:txBody>
      </p:sp>
      <p:sp>
        <p:nvSpPr>
          <p:cNvPr id="6" name="Datumsplatzhalter 5">
            <a:extLst>
              <a:ext uri="{FF2B5EF4-FFF2-40B4-BE49-F238E27FC236}">
                <a16:creationId xmlns:a16="http://schemas.microsoft.com/office/drawing/2014/main" id="{E7726B23-66DC-A653-AB8D-0E2328070CE4}"/>
              </a:ext>
            </a:extLst>
          </p:cNvPr>
          <p:cNvSpPr>
            <a:spLocks noGrp="1"/>
          </p:cNvSpPr>
          <p:nvPr>
            <p:ph type="dt" sz="half" idx="10"/>
          </p:nvPr>
        </p:nvSpPr>
        <p:spPr/>
        <p:txBody>
          <a:bodyPr/>
          <a:lstStyle/>
          <a:p>
            <a:r>
              <a:rPr lang="de-DE" dirty="0"/>
              <a:t>17.11.2023</a:t>
            </a:r>
          </a:p>
        </p:txBody>
      </p:sp>
      <p:sp>
        <p:nvSpPr>
          <p:cNvPr id="18" name="Rechteck 17">
            <a:hlinkClick r:id="rId2" action="ppaction://hlinksldjump"/>
            <a:extLst>
              <a:ext uri="{FF2B5EF4-FFF2-40B4-BE49-F238E27FC236}">
                <a16:creationId xmlns:a16="http://schemas.microsoft.com/office/drawing/2014/main" id="{8CF2D6E6-9F7D-A58B-6343-845F65712A59}"/>
              </a:ext>
            </a:extLst>
          </p:cNvPr>
          <p:cNvSpPr/>
          <p:nvPr/>
        </p:nvSpPr>
        <p:spPr>
          <a:xfrm>
            <a:off x="503238" y="1435742"/>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Akteure definieren 	</a:t>
            </a:r>
            <a:r>
              <a:rPr lang="de-DE" sz="2400" b="1" dirty="0">
                <a:solidFill>
                  <a:schemeClr val="tx1"/>
                </a:solidFill>
              </a:rPr>
              <a:t>FO 1</a:t>
            </a:r>
          </a:p>
        </p:txBody>
      </p:sp>
      <p:sp>
        <p:nvSpPr>
          <p:cNvPr id="25" name="Rechteck 24">
            <a:hlinkClick r:id="" action="ppaction://noaction"/>
            <a:extLst>
              <a:ext uri="{FF2B5EF4-FFF2-40B4-BE49-F238E27FC236}">
                <a16:creationId xmlns:a16="http://schemas.microsoft.com/office/drawing/2014/main" id="{572F46F6-87AF-6B95-B733-158506659536}"/>
              </a:ext>
            </a:extLst>
          </p:cNvPr>
          <p:cNvSpPr/>
          <p:nvPr/>
        </p:nvSpPr>
        <p:spPr>
          <a:xfrm>
            <a:off x="503775" y="5518642"/>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Grundstruktur verstehen	</a:t>
            </a:r>
            <a:r>
              <a:rPr lang="de-DE" sz="2400" b="1" dirty="0">
                <a:solidFill>
                  <a:schemeClr val="tx1"/>
                </a:solidFill>
              </a:rPr>
              <a:t>FO 2</a:t>
            </a:r>
          </a:p>
        </p:txBody>
      </p:sp>
      <p:sp>
        <p:nvSpPr>
          <p:cNvPr id="32" name="Rechteck 31">
            <a:hlinkClick r:id="rId3" action="ppaction://hlinksldjump"/>
            <a:extLst>
              <a:ext uri="{FF2B5EF4-FFF2-40B4-BE49-F238E27FC236}">
                <a16:creationId xmlns:a16="http://schemas.microsoft.com/office/drawing/2014/main" id="{E7EE971F-0F97-9B7E-EAA7-BDD3C5B86D21}"/>
              </a:ext>
            </a:extLst>
          </p:cNvPr>
          <p:cNvSpPr/>
          <p:nvPr/>
        </p:nvSpPr>
        <p:spPr>
          <a:xfrm>
            <a:off x="503775" y="2570288"/>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Grundstruktur	</a:t>
            </a:r>
            <a:r>
              <a:rPr lang="de-DE" sz="2400" b="1" dirty="0">
                <a:solidFill>
                  <a:schemeClr val="tx1"/>
                </a:solidFill>
              </a:rPr>
              <a:t>FO 2</a:t>
            </a:r>
          </a:p>
        </p:txBody>
      </p:sp>
      <p:sp>
        <p:nvSpPr>
          <p:cNvPr id="34" name="Rechteck 33">
            <a:hlinkClick r:id="rId4" action="ppaction://hlinksldjump"/>
            <a:extLst>
              <a:ext uri="{FF2B5EF4-FFF2-40B4-BE49-F238E27FC236}">
                <a16:creationId xmlns:a16="http://schemas.microsoft.com/office/drawing/2014/main" id="{76D94F53-98F2-52FC-04B3-7BE0B7972995}"/>
              </a:ext>
            </a:extLst>
          </p:cNvPr>
          <p:cNvSpPr/>
          <p:nvPr/>
        </p:nvSpPr>
        <p:spPr>
          <a:xfrm>
            <a:off x="503775" y="4547714"/>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Verwaltungsstab personell besetzen 	</a:t>
            </a:r>
            <a:r>
              <a:rPr lang="de-DE" sz="2400" b="1" dirty="0">
                <a:solidFill>
                  <a:schemeClr val="tx1"/>
                </a:solidFill>
              </a:rPr>
              <a:t>FO 4</a:t>
            </a:r>
          </a:p>
        </p:txBody>
      </p:sp>
      <p:sp>
        <p:nvSpPr>
          <p:cNvPr id="2" name="Rechteck 1">
            <a:hlinkClick r:id="rId4" action="ppaction://hlinksldjump"/>
            <a:extLst>
              <a:ext uri="{FF2B5EF4-FFF2-40B4-BE49-F238E27FC236}">
                <a16:creationId xmlns:a16="http://schemas.microsoft.com/office/drawing/2014/main" id="{7F902F20-6DE9-5659-EAB2-611FE7B89F1B}"/>
              </a:ext>
            </a:extLst>
          </p:cNvPr>
          <p:cNvSpPr/>
          <p:nvPr/>
        </p:nvSpPr>
        <p:spPr>
          <a:xfrm>
            <a:off x="503775" y="3576786"/>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Struktur des Verwaltungsstabes	</a:t>
            </a:r>
            <a:r>
              <a:rPr lang="de-DE" sz="2400" b="1" dirty="0">
                <a:solidFill>
                  <a:schemeClr val="tx1"/>
                </a:solidFill>
              </a:rPr>
              <a:t>FO 3</a:t>
            </a:r>
          </a:p>
        </p:txBody>
      </p:sp>
    </p:spTree>
    <p:extLst>
      <p:ext uri="{BB962C8B-B14F-4D97-AF65-F5344CB8AC3E}">
        <p14:creationId xmlns:p14="http://schemas.microsoft.com/office/powerpoint/2010/main" val="10889147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8673C-5B02-755D-F067-637AEC1DADFA}"/>
            </a:ext>
          </a:extLst>
        </p:cNvPr>
        <p:cNvGrpSpPr/>
        <p:nvPr/>
      </p:nvGrpSpPr>
      <p:grpSpPr>
        <a:xfrm>
          <a:off x="0" y="0"/>
          <a:ext cx="0" cy="0"/>
          <a:chOff x="0" y="0"/>
          <a:chExt cx="0" cy="0"/>
        </a:xfrm>
      </p:grpSpPr>
      <p:sp>
        <p:nvSpPr>
          <p:cNvPr id="10" name="Textplatzhalter 9">
            <a:extLst>
              <a:ext uri="{FF2B5EF4-FFF2-40B4-BE49-F238E27FC236}">
                <a16:creationId xmlns:a16="http://schemas.microsoft.com/office/drawing/2014/main" id="{AC19DDBC-3AE1-F22B-CF5D-19FE5ECBCB36}"/>
              </a:ext>
            </a:extLst>
          </p:cNvPr>
          <p:cNvSpPr>
            <a:spLocks noGrp="1"/>
          </p:cNvSpPr>
          <p:nvPr>
            <p:ph type="body" sz="quarter" idx="21"/>
          </p:nvPr>
        </p:nvSpPr>
        <p:spPr/>
        <p:txBody>
          <a:bodyPr/>
          <a:lstStyle/>
          <a:p>
            <a:r>
              <a:rPr lang="de-DE" dirty="0"/>
              <a:t>Verfügbare Indikatoren </a:t>
            </a:r>
            <a:endParaRPr lang="de-CH" dirty="0"/>
          </a:p>
        </p:txBody>
      </p:sp>
      <p:sp>
        <p:nvSpPr>
          <p:cNvPr id="11" name="Textplatzhalter 10">
            <a:extLst>
              <a:ext uri="{FF2B5EF4-FFF2-40B4-BE49-F238E27FC236}">
                <a16:creationId xmlns:a16="http://schemas.microsoft.com/office/drawing/2014/main" id="{B5E27500-1A8D-3B40-F0B1-EA52F64ABB60}"/>
              </a:ext>
            </a:extLst>
          </p:cNvPr>
          <p:cNvSpPr>
            <a:spLocks noGrp="1"/>
          </p:cNvSpPr>
          <p:nvPr>
            <p:ph type="body" sz="quarter" idx="26"/>
          </p:nvPr>
        </p:nvSpPr>
        <p:spPr>
          <a:solidFill>
            <a:srgbClr val="00FF00"/>
          </a:solidFill>
        </p:spPr>
        <p:txBody>
          <a:bodyPr/>
          <a:lstStyle/>
          <a:p>
            <a:r>
              <a:rPr lang="de-DE" dirty="0"/>
              <a:t>Monitoring</a:t>
            </a:r>
            <a:endParaRPr lang="de-CH" dirty="0"/>
          </a:p>
        </p:txBody>
      </p:sp>
      <p:sp>
        <p:nvSpPr>
          <p:cNvPr id="8" name="Titel 7">
            <a:extLst>
              <a:ext uri="{FF2B5EF4-FFF2-40B4-BE49-F238E27FC236}">
                <a16:creationId xmlns:a16="http://schemas.microsoft.com/office/drawing/2014/main" id="{E1A7FFF9-6A58-4A9B-8B7F-E5D8A10B7070}"/>
              </a:ext>
            </a:extLst>
          </p:cNvPr>
          <p:cNvSpPr>
            <a:spLocks noGrp="1"/>
          </p:cNvSpPr>
          <p:nvPr>
            <p:ph type="title"/>
          </p:nvPr>
        </p:nvSpPr>
        <p:spPr/>
        <p:txBody>
          <a:bodyPr/>
          <a:lstStyle/>
          <a:p>
            <a:r>
              <a:rPr lang="de-CH" dirty="0"/>
              <a:t>50</a:t>
            </a:r>
          </a:p>
        </p:txBody>
      </p:sp>
      <p:sp>
        <p:nvSpPr>
          <p:cNvPr id="12" name="Textplatzhalter 11">
            <a:extLst>
              <a:ext uri="{FF2B5EF4-FFF2-40B4-BE49-F238E27FC236}">
                <a16:creationId xmlns:a16="http://schemas.microsoft.com/office/drawing/2014/main" id="{9B3BDEC1-13F3-7CEE-606C-583DB01C4BCC}"/>
              </a:ext>
            </a:extLst>
          </p:cNvPr>
          <p:cNvSpPr>
            <a:spLocks noGrp="1"/>
          </p:cNvSpPr>
          <p:nvPr>
            <p:ph type="body" sz="quarter" idx="32"/>
          </p:nvPr>
        </p:nvSpPr>
        <p:spPr/>
        <p:txBody>
          <a:bodyPr/>
          <a:lstStyle/>
          <a:p>
            <a:endParaRPr lang="de-CH" dirty="0"/>
          </a:p>
        </p:txBody>
      </p:sp>
      <p:sp>
        <p:nvSpPr>
          <p:cNvPr id="7" name="Datumsplatzhalter 6">
            <a:extLst>
              <a:ext uri="{FF2B5EF4-FFF2-40B4-BE49-F238E27FC236}">
                <a16:creationId xmlns:a16="http://schemas.microsoft.com/office/drawing/2014/main" id="{8220BC1B-CE4E-A593-F7DB-EA5F739C8A0C}"/>
              </a:ext>
            </a:extLst>
          </p:cNvPr>
          <p:cNvSpPr>
            <a:spLocks noGrp="1"/>
          </p:cNvSpPr>
          <p:nvPr>
            <p:ph type="dt" sz="half" idx="10"/>
          </p:nvPr>
        </p:nvSpPr>
        <p:spPr/>
        <p:txBody>
          <a:bodyPr/>
          <a:lstStyle/>
          <a:p>
            <a:r>
              <a:rPr lang="de-DE" dirty="0"/>
              <a:t>24.04.2025</a:t>
            </a:r>
          </a:p>
        </p:txBody>
      </p:sp>
      <p:sp>
        <p:nvSpPr>
          <p:cNvPr id="5" name="Rechteck 4">
            <a:hlinkClick r:id="rId2" action="ppaction://hlinksldjump"/>
            <a:extLst>
              <a:ext uri="{FF2B5EF4-FFF2-40B4-BE49-F238E27FC236}">
                <a16:creationId xmlns:a16="http://schemas.microsoft.com/office/drawing/2014/main" id="{019B47C5-F512-68B7-B0B0-0250EC82A83F}"/>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6" name="Rechteck 5">
            <a:hlinkClick r:id="rId3" action="ppaction://hlinksldjump"/>
            <a:extLst>
              <a:ext uri="{FF2B5EF4-FFF2-40B4-BE49-F238E27FC236}">
                <a16:creationId xmlns:a16="http://schemas.microsoft.com/office/drawing/2014/main" id="{78591D33-0E6D-7E18-FB7C-EDB6CF10BB18}"/>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graphicFrame>
        <p:nvGraphicFramePr>
          <p:cNvPr id="9" name="Tabelle 8">
            <a:extLst>
              <a:ext uri="{FF2B5EF4-FFF2-40B4-BE49-F238E27FC236}">
                <a16:creationId xmlns:a16="http://schemas.microsoft.com/office/drawing/2014/main" id="{ABB1C023-995D-8287-126A-1D1F514296BF}"/>
              </a:ext>
            </a:extLst>
          </p:cNvPr>
          <p:cNvGraphicFramePr>
            <a:graphicFrameLocks noGrp="1"/>
          </p:cNvGraphicFramePr>
          <p:nvPr>
            <p:extLst>
              <p:ext uri="{D42A27DB-BD31-4B8C-83A1-F6EECF244321}">
                <p14:modId xmlns:p14="http://schemas.microsoft.com/office/powerpoint/2010/main" val="1274835928"/>
              </p:ext>
            </p:extLst>
          </p:nvPr>
        </p:nvGraphicFramePr>
        <p:xfrm>
          <a:off x="503237" y="2357196"/>
          <a:ext cx="6840536" cy="4150882"/>
        </p:xfrm>
        <a:graphic>
          <a:graphicData uri="http://schemas.openxmlformats.org/drawingml/2006/table">
            <a:tbl>
              <a:tblPr firstRow="1" bandRow="1">
                <a:tableStyleId>{5940675A-B579-460E-94D1-54222C63F5DA}</a:tableStyleId>
              </a:tblPr>
              <a:tblGrid>
                <a:gridCol w="1438670">
                  <a:extLst>
                    <a:ext uri="{9D8B030D-6E8A-4147-A177-3AD203B41FA5}">
                      <a16:colId xmlns:a16="http://schemas.microsoft.com/office/drawing/2014/main" val="1657135842"/>
                    </a:ext>
                  </a:extLst>
                </a:gridCol>
                <a:gridCol w="1293126">
                  <a:extLst>
                    <a:ext uri="{9D8B030D-6E8A-4147-A177-3AD203B41FA5}">
                      <a16:colId xmlns:a16="http://schemas.microsoft.com/office/drawing/2014/main" val="4251215853"/>
                    </a:ext>
                  </a:extLst>
                </a:gridCol>
                <a:gridCol w="178309">
                  <a:extLst>
                    <a:ext uri="{9D8B030D-6E8A-4147-A177-3AD203B41FA5}">
                      <a16:colId xmlns:a16="http://schemas.microsoft.com/office/drawing/2014/main" val="4123624098"/>
                    </a:ext>
                  </a:extLst>
                </a:gridCol>
                <a:gridCol w="1114817">
                  <a:extLst>
                    <a:ext uri="{9D8B030D-6E8A-4147-A177-3AD203B41FA5}">
                      <a16:colId xmlns:a16="http://schemas.microsoft.com/office/drawing/2014/main" val="4086209406"/>
                    </a:ext>
                  </a:extLst>
                </a:gridCol>
                <a:gridCol w="1377862">
                  <a:extLst>
                    <a:ext uri="{9D8B030D-6E8A-4147-A177-3AD203B41FA5}">
                      <a16:colId xmlns:a16="http://schemas.microsoft.com/office/drawing/2014/main" val="4244315198"/>
                    </a:ext>
                  </a:extLst>
                </a:gridCol>
                <a:gridCol w="1437752">
                  <a:extLst>
                    <a:ext uri="{9D8B030D-6E8A-4147-A177-3AD203B41FA5}">
                      <a16:colId xmlns:a16="http://schemas.microsoft.com/office/drawing/2014/main" val="1286031023"/>
                    </a:ext>
                  </a:extLst>
                </a:gridCol>
              </a:tblGrid>
              <a:tr h="213679">
                <a:tc gridSpan="6">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Indikatoren </a:t>
                      </a:r>
                    </a:p>
                  </a:txBody>
                  <a:tcPr>
                    <a:solidFill>
                      <a:srgbClr val="D9D9D9"/>
                    </a:solidFill>
                  </a:tcPr>
                </a:tc>
                <a:tc hMerge="1">
                  <a:txBody>
                    <a:bodyPr/>
                    <a:lstStyle/>
                    <a:p>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D9D9D9"/>
                    </a:solidFill>
                  </a:tcPr>
                </a:tc>
                <a:tc hMerge="1">
                  <a:txBody>
                    <a:bodyPr/>
                    <a:lstStyle/>
                    <a:p>
                      <a:endParaRPr lang="de-DE"/>
                    </a:p>
                  </a:txBody>
                  <a:tcPr/>
                </a:tc>
                <a:tc hMerge="1">
                  <a:txBody>
                    <a:bodyPr/>
                    <a:lstStyle/>
                    <a:p>
                      <a:endParaRPr lang="de-DE"/>
                    </a:p>
                  </a:txBody>
                  <a:tcPr/>
                </a:tc>
                <a:tc hMerge="1">
                  <a:txBody>
                    <a:bodyPr/>
                    <a:lstStyle/>
                    <a:p>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D9D9D9"/>
                    </a:solidFill>
                  </a:tcPr>
                </a:tc>
                <a:tc hMerge="1">
                  <a:txBody>
                    <a:bodyPr/>
                    <a:lstStyle/>
                    <a:p>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D9D9D9"/>
                    </a:solidFill>
                  </a:tcPr>
                </a:tc>
                <a:extLst>
                  <a:ext uri="{0D108BD9-81ED-4DB2-BD59-A6C34878D82A}">
                    <a16:rowId xmlns:a16="http://schemas.microsoft.com/office/drawing/2014/main" val="2240153518"/>
                  </a:ext>
                </a:extLst>
              </a:tr>
              <a:tr h="175627">
                <a:tc>
                  <a:txBody>
                    <a:bodyPr/>
                    <a:lstStyle/>
                    <a:p>
                      <a:r>
                        <a:rPr lang="de-DE" sz="1400" b="1" i="0" dirty="0">
                          <a:latin typeface="Arial" panose="020B0604020202020204" pitchFamily="34" charset="0"/>
                          <a:ea typeface="Open Sans" panose="020B0606030504020204" pitchFamily="34" charset="0"/>
                          <a:cs typeface="Arial" panose="020B0604020202020204" pitchFamily="34" charset="0"/>
                        </a:rPr>
                        <a:t>Gruppe</a:t>
                      </a:r>
                    </a:p>
                  </a:txBody>
                  <a:tcPr marL="72000" marR="72000"/>
                </a:tc>
                <a:tc gridSpan="3">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Indikatoren </a:t>
                      </a:r>
                    </a:p>
                  </a:txBody>
                  <a:tcPr marL="72000" marR="72000"/>
                </a:tc>
                <a:tc hMerge="1">
                  <a:txBody>
                    <a:bodyPr/>
                    <a:lstStyle/>
                    <a:p>
                      <a:endParaRPr lang="de-DE"/>
                    </a:p>
                  </a:txBody>
                  <a:tcPr/>
                </a:tc>
                <a:tc hMerge="1">
                  <a:txBody>
                    <a:bodyPr/>
                    <a:lstStyle/>
                    <a:p>
                      <a:endParaRPr lang="de-DE"/>
                    </a:p>
                  </a:txBody>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Quelle</a:t>
                      </a:r>
                    </a:p>
                  </a:txBody>
                  <a:tcPr marL="72000" marR="72000"/>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Anzeige</a:t>
                      </a:r>
                    </a:p>
                  </a:txBody>
                  <a:tcPr marL="72000" marR="72000"/>
                </a:tc>
                <a:extLst>
                  <a:ext uri="{0D108BD9-81ED-4DB2-BD59-A6C34878D82A}">
                    <a16:rowId xmlns:a16="http://schemas.microsoft.com/office/drawing/2014/main" val="1422780657"/>
                  </a:ext>
                </a:extLst>
              </a:tr>
              <a:tr h="0">
                <a:tc rowSpan="3">
                  <a:txBody>
                    <a:bodyPr/>
                    <a:lstStyle/>
                    <a:p>
                      <a:r>
                        <a:rPr lang="de-DE" sz="1200" b="0" i="0" dirty="0">
                          <a:latin typeface="Arial" panose="020B0604020202020204" pitchFamily="34" charset="0"/>
                          <a:ea typeface="Open Sans" panose="020B0606030504020204" pitchFamily="34" charset="0"/>
                          <a:cs typeface="Arial" panose="020B0604020202020204" pitchFamily="34" charset="0"/>
                        </a:rPr>
                        <a:t>Wetterwarnungen</a:t>
                      </a:r>
                    </a:p>
                  </a:txBody>
                  <a:tcPr marL="72000" marR="72000"/>
                </a:tc>
                <a:tc gridSpan="3">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Starkregen, Dauerregen </a:t>
                      </a:r>
                    </a:p>
                  </a:txBody>
                  <a:tcPr marL="72000" marR="72000"/>
                </a:tc>
                <a:tc hMerge="1">
                  <a:txBody>
                    <a:bodyPr/>
                    <a:lstStyle/>
                    <a:p>
                      <a:endParaRPr lang="de-DE"/>
                    </a:p>
                  </a:txBody>
                  <a:tcPr/>
                </a:tc>
                <a:tc hMerge="1">
                  <a:txBody>
                    <a:bodyPr/>
                    <a:lstStyle/>
                    <a:p>
                      <a:endParaRPr lang="de-DE"/>
                    </a:p>
                  </a:txBody>
                  <a:tcPr/>
                </a:tc>
                <a:tc rowSpan="3">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DWD</a:t>
                      </a:r>
                    </a:p>
                  </a:txBody>
                  <a:tcPr marL="72000" marR="72000"/>
                </a:tc>
                <a:tc rowSpan="3">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FLIWAS</a:t>
                      </a:r>
                    </a:p>
                  </a:txBody>
                  <a:tcPr marL="72000" marR="72000"/>
                </a:tc>
                <a:extLst>
                  <a:ext uri="{0D108BD9-81ED-4DB2-BD59-A6C34878D82A}">
                    <a16:rowId xmlns:a16="http://schemas.microsoft.com/office/drawing/2014/main" val="2956476659"/>
                  </a:ext>
                </a:extLst>
              </a:tr>
              <a:tr h="0">
                <a:tc vMerge="1">
                  <a:txBody>
                    <a:bodyPr/>
                    <a:lstStyle/>
                    <a:p>
                      <a:endParaRPr lang="de-DE"/>
                    </a:p>
                  </a:txBody>
                  <a:tcPr/>
                </a:tc>
                <a:tc gridSpan="3">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Gewitter</a:t>
                      </a:r>
                    </a:p>
                  </a:txBody>
                  <a:tcPr marL="72000" marR="72000"/>
                </a:tc>
                <a:tc hMerge="1">
                  <a:txBody>
                    <a:bodyPr/>
                    <a:lstStyle/>
                    <a:p>
                      <a:endParaRPr lang="de-DE"/>
                    </a:p>
                  </a:txBody>
                  <a:tcPr/>
                </a:tc>
                <a:tc hMerge="1">
                  <a:txBody>
                    <a:bodyPr/>
                    <a:lstStyle/>
                    <a:p>
                      <a:endParaRPr lang="de-DE"/>
                    </a:p>
                  </a:txBody>
                  <a:tcPr/>
                </a:tc>
                <a:tc vMerge="1">
                  <a:txBody>
                    <a:bodyPr/>
                    <a:lstStyle/>
                    <a:p>
                      <a:endParaRPr lang="de-DE"/>
                    </a:p>
                  </a:txBody>
                  <a:tcPr/>
                </a:tc>
                <a:tc vMerge="1">
                  <a:txBody>
                    <a:bodyPr/>
                    <a:lstStyle/>
                    <a:p>
                      <a:endParaRPr lang="de-DE"/>
                    </a:p>
                  </a:txBody>
                  <a:tcPr/>
                </a:tc>
                <a:extLst>
                  <a:ext uri="{0D108BD9-81ED-4DB2-BD59-A6C34878D82A}">
                    <a16:rowId xmlns:a16="http://schemas.microsoft.com/office/drawing/2014/main" val="3362385264"/>
                  </a:ext>
                </a:extLst>
              </a:tr>
              <a:tr h="0">
                <a:tc vMerge="1">
                  <a:txBody>
                    <a:bodyPr/>
                    <a:lstStyle/>
                    <a:p>
                      <a:endParaRPr lang="de-DE" sz="1200" b="0" i="0" dirty="0">
                        <a:latin typeface="Arial" panose="020B0604020202020204" pitchFamily="34" charset="0"/>
                        <a:ea typeface="Open Sans" panose="020B0606030504020204" pitchFamily="34" charset="0"/>
                        <a:cs typeface="Arial" panose="020B0604020202020204" pitchFamily="34" charset="0"/>
                      </a:endParaRPr>
                    </a:p>
                  </a:txBody>
                  <a:tcPr marL="72000" marR="72000"/>
                </a:tc>
                <a:tc gridSpan="3">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Sturm, Orkan </a:t>
                      </a:r>
                    </a:p>
                  </a:txBody>
                  <a:tcPr marL="72000" marR="72000"/>
                </a:tc>
                <a:tc hMerge="1">
                  <a:txBody>
                    <a:bodyPr/>
                    <a:lstStyle/>
                    <a:p>
                      <a:endParaRPr lang="de-DE"/>
                    </a:p>
                  </a:txBody>
                  <a:tcPr/>
                </a:tc>
                <a:tc hMerge="1">
                  <a:txBody>
                    <a:bodyPr/>
                    <a:lstStyle/>
                    <a:p>
                      <a:endParaRPr lang="de-DE"/>
                    </a:p>
                  </a:txBody>
                  <a:tcPr/>
                </a:tc>
                <a:tc v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72000" marR="72000"/>
                </a:tc>
                <a:tc vMerge="1">
                  <a:txBody>
                    <a:bodyPr/>
                    <a:lstStyle/>
                    <a:p>
                      <a:endParaRPr lang="de-DE"/>
                    </a:p>
                  </a:txBody>
                  <a:tcPr/>
                </a:tc>
                <a:extLst>
                  <a:ext uri="{0D108BD9-81ED-4DB2-BD59-A6C34878D82A}">
                    <a16:rowId xmlns:a16="http://schemas.microsoft.com/office/drawing/2014/main" val="2607966633"/>
                  </a:ext>
                </a:extLst>
              </a:tr>
              <a:tr h="237741">
                <a:tc>
                  <a:txBody>
                    <a:bodyPr/>
                    <a:lstStyle/>
                    <a:p>
                      <a:r>
                        <a:rPr lang="de-DE" sz="1200" b="0" i="0" dirty="0">
                          <a:latin typeface="Arial" panose="020B0604020202020204" pitchFamily="34" charset="0"/>
                          <a:ea typeface="Open Sans" panose="020B0606030504020204" pitchFamily="34" charset="0"/>
                          <a:cs typeface="Arial" panose="020B0604020202020204" pitchFamily="34" charset="0"/>
                        </a:rPr>
                        <a:t>Pegelvorhersagen </a:t>
                      </a:r>
                    </a:p>
                  </a:txBody>
                  <a:tcPr marL="72000" marR="72000"/>
                </a:tc>
                <a:tc gridSpan="3">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Dreisam Ebnet</a:t>
                      </a:r>
                    </a:p>
                  </a:txBody>
                  <a:tcPr marL="72000" marR="72000"/>
                </a:tc>
                <a:tc hMerge="1">
                  <a:txBody>
                    <a:bodyPr/>
                    <a:lstStyle/>
                    <a:p>
                      <a:endParaRPr lang="de-DE"/>
                    </a:p>
                  </a:txBody>
                  <a:tcPr/>
                </a:tc>
                <a:tc hMerge="1">
                  <a:txBody>
                    <a:bodyPr/>
                    <a:lstStyle/>
                    <a:p>
                      <a:endParaRPr lang="de-DE"/>
                    </a:p>
                  </a:txBody>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HVZ</a:t>
                      </a:r>
                    </a:p>
                  </a:txBody>
                  <a:tcPr marL="72000" marR="72000"/>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FLIWAS</a:t>
                      </a: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72000" marR="72000"/>
                </a:tc>
                <a:extLst>
                  <a:ext uri="{0D108BD9-81ED-4DB2-BD59-A6C34878D82A}">
                    <a16:rowId xmlns:a16="http://schemas.microsoft.com/office/drawing/2014/main" val="2046023006"/>
                  </a:ext>
                </a:extLst>
              </a:tr>
              <a:tr h="307601">
                <a:tc rowSpan="3">
                  <a:txBody>
                    <a:bodyPr/>
                    <a:lstStyle/>
                    <a:p>
                      <a:r>
                        <a:rPr lang="de-DE" sz="1200" b="0" i="0" dirty="0">
                          <a:latin typeface="Arial" panose="020B0604020202020204" pitchFamily="34" charset="0"/>
                          <a:ea typeface="Open Sans" panose="020B0606030504020204" pitchFamily="34" charset="0"/>
                          <a:cs typeface="Arial" panose="020B0604020202020204" pitchFamily="34" charset="0"/>
                        </a:rPr>
                        <a:t>Pegelstände</a:t>
                      </a:r>
                    </a:p>
                  </a:txBody>
                  <a:tcPr marL="72000" marR="72000"/>
                </a:tc>
                <a:tc rowSpan="2" grid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Brugga</a:t>
                      </a:r>
                    </a:p>
                  </a:txBody>
                  <a:tcPr marL="72000" marR="72000"/>
                </a:tc>
                <a:tc rowSpan="2" hMerge="1">
                  <a:txBody>
                    <a:bodyPr/>
                    <a:lstStyle/>
                    <a:p>
                      <a:endParaRPr lang="de-DE"/>
                    </a:p>
                  </a:txBody>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Oberried</a:t>
                      </a:r>
                    </a:p>
                  </a:txBody>
                  <a:tcPr marL="72000" marR="72000"/>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HVZ</a:t>
                      </a:r>
                    </a:p>
                  </a:txBody>
                  <a:tcPr marL="72000" marR="72000"/>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FLIWAS</a:t>
                      </a: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72000" marR="72000"/>
                </a:tc>
                <a:extLst>
                  <a:ext uri="{0D108BD9-81ED-4DB2-BD59-A6C34878D82A}">
                    <a16:rowId xmlns:a16="http://schemas.microsoft.com/office/drawing/2014/main" val="4049489168"/>
                  </a:ext>
                </a:extLst>
              </a:tr>
              <a:tr h="307601">
                <a:tc vMerge="1">
                  <a:txBody>
                    <a:bodyPr/>
                    <a:lstStyle/>
                    <a:p>
                      <a:endParaRPr lang="de-DE"/>
                    </a:p>
                  </a:txBody>
                  <a:tcPr/>
                </a:tc>
                <a:tc gridSpan="2" v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72000" marR="72000"/>
                </a:tc>
                <a:tc hMerge="1" vMerge="1">
                  <a:txBody>
                    <a:bodyPr/>
                    <a:lstStyle/>
                    <a:p>
                      <a:endParaRPr lang="de-DE"/>
                    </a:p>
                  </a:txBody>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Rössle </a:t>
                      </a:r>
                    </a:p>
                  </a:txBody>
                  <a:tcPr marL="72000" marR="72000"/>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Pegellatte</a:t>
                      </a:r>
                    </a:p>
                  </a:txBody>
                  <a:tcPr marL="72000" marR="72000"/>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Ablesen </a:t>
                      </a:r>
                    </a:p>
                  </a:txBody>
                  <a:tcPr marL="72000" marR="72000"/>
                </a:tc>
                <a:extLst>
                  <a:ext uri="{0D108BD9-81ED-4DB2-BD59-A6C34878D82A}">
                    <a16:rowId xmlns:a16="http://schemas.microsoft.com/office/drawing/2014/main" val="1201708910"/>
                  </a:ext>
                </a:extLst>
              </a:tr>
              <a:tr h="307601">
                <a:tc vMerge="1">
                  <a:txBody>
                    <a:bodyPr/>
                    <a:lstStyle/>
                    <a:p>
                      <a:endParaRPr lang="de-DE"/>
                    </a:p>
                  </a:txBody>
                  <a:tcPr/>
                </a:tc>
                <a:tc gridSpan="3">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Rotbach Falkensteig </a:t>
                      </a:r>
                    </a:p>
                  </a:txBody>
                  <a:tcPr marL="72000" marR="72000"/>
                </a:tc>
                <a:tc hMerge="1">
                  <a:txBody>
                    <a:bodyPr/>
                    <a:lstStyle/>
                    <a:p>
                      <a:endParaRPr lang="de-DE"/>
                    </a:p>
                  </a:txBody>
                  <a:tcPr/>
                </a:tc>
                <a:tc hMerge="1">
                  <a:txBody>
                    <a:bodyPr/>
                    <a:lstStyle/>
                    <a:p>
                      <a:endParaRPr lang="de-DE"/>
                    </a:p>
                  </a:txBody>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HVZ</a:t>
                      </a:r>
                    </a:p>
                  </a:txBody>
                  <a:tcPr marL="72000" marR="72000"/>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FLIWAS</a:t>
                      </a: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72000" marR="72000"/>
                </a:tc>
                <a:extLst>
                  <a:ext uri="{0D108BD9-81ED-4DB2-BD59-A6C34878D82A}">
                    <a16:rowId xmlns:a16="http://schemas.microsoft.com/office/drawing/2014/main" val="3500516804"/>
                  </a:ext>
                </a:extLst>
              </a:tr>
              <a:tr h="307601">
                <a:tc>
                  <a:txBody>
                    <a:bodyPr/>
                    <a:lstStyle/>
                    <a:p>
                      <a:r>
                        <a:rPr lang="de-DE" sz="1200" b="0" i="0" dirty="0">
                          <a:latin typeface="Arial" panose="020B0604020202020204" pitchFamily="34" charset="0"/>
                          <a:ea typeface="Open Sans" panose="020B0606030504020204" pitchFamily="34" charset="0"/>
                          <a:cs typeface="Arial" panose="020B0604020202020204" pitchFamily="34" charset="0"/>
                        </a:rPr>
                        <a:t>Ereignisse</a:t>
                      </a:r>
                    </a:p>
                  </a:txBody>
                  <a:tcPr marL="72000" marR="72000"/>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Osterbach</a:t>
                      </a:r>
                    </a:p>
                  </a:txBody>
                  <a:tcPr marL="72000" marR="72000"/>
                </a:tc>
                <a:tc grid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Ausuferung</a:t>
                      </a:r>
                    </a:p>
                  </a:txBody>
                  <a:tcPr marL="72000" marR="72000"/>
                </a:tc>
                <a:tc hMerge="1">
                  <a:txBody>
                    <a:bodyPr/>
                    <a:lstStyle/>
                    <a:p>
                      <a:endParaRPr lang="de-DE"/>
                    </a:p>
                  </a:txBody>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Segelflug-gelände </a:t>
                      </a:r>
                    </a:p>
                  </a:txBody>
                  <a:tcPr marL="72000" marR="72000"/>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Augenschein </a:t>
                      </a:r>
                    </a:p>
                  </a:txBody>
                  <a:tcPr marL="72000" marR="72000"/>
                </a:tc>
                <a:extLst>
                  <a:ext uri="{0D108BD9-81ED-4DB2-BD59-A6C34878D82A}">
                    <a16:rowId xmlns:a16="http://schemas.microsoft.com/office/drawing/2014/main" val="18546388"/>
                  </a:ext>
                </a:extLst>
              </a:tr>
              <a:tr h="307601">
                <a:tc>
                  <a:txBody>
                    <a:bodyPr/>
                    <a:lstStyle/>
                    <a:p>
                      <a:endParaRPr lang="de-DE" sz="1200" b="0" i="0" dirty="0">
                        <a:latin typeface="Arial" panose="020B0604020202020204" pitchFamily="34" charset="0"/>
                        <a:ea typeface="Open Sans" panose="020B0606030504020204" pitchFamily="34" charset="0"/>
                        <a:cs typeface="Arial" panose="020B0604020202020204" pitchFamily="34" charset="0"/>
                      </a:endParaRPr>
                    </a:p>
                  </a:txBody>
                  <a:tcPr marL="72000" marR="72000"/>
                </a:tc>
                <a:tc gridSpan="3">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72000" marR="72000"/>
                </a:tc>
                <a:tc hMerge="1">
                  <a:txBody>
                    <a:bodyPr/>
                    <a:lstStyle/>
                    <a:p>
                      <a:endParaRPr lang="de-DE"/>
                    </a:p>
                  </a:txBody>
                  <a:tcPr/>
                </a:tc>
                <a:tc hMerge="1">
                  <a:txBody>
                    <a:bodyPr/>
                    <a:lstStyle/>
                    <a:p>
                      <a:endParaRPr lang="de-DE"/>
                    </a:p>
                  </a:txBody>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72000" marR="72000"/>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72000" marR="72000"/>
                </a:tc>
                <a:extLst>
                  <a:ext uri="{0D108BD9-81ED-4DB2-BD59-A6C34878D82A}">
                    <a16:rowId xmlns:a16="http://schemas.microsoft.com/office/drawing/2014/main" val="2220495184"/>
                  </a:ext>
                </a:extLst>
              </a:tr>
            </a:tbl>
          </a:graphicData>
        </a:graphic>
      </p:graphicFrame>
      <p:sp>
        <p:nvSpPr>
          <p:cNvPr id="4" name="Rechteck 3">
            <a:hlinkClick r:id="rId4" action="ppaction://hlinksldjump"/>
            <a:extLst>
              <a:ext uri="{FF2B5EF4-FFF2-40B4-BE49-F238E27FC236}">
                <a16:creationId xmlns:a16="http://schemas.microsoft.com/office/drawing/2014/main" id="{188E5194-C9B8-304A-2B63-357A3F291E69}"/>
              </a:ext>
            </a:extLst>
          </p:cNvPr>
          <p:cNvSpPr/>
          <p:nvPr/>
        </p:nvSpPr>
        <p:spPr>
          <a:xfrm rot="16200000">
            <a:off x="-185985" y="3851509"/>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Erste Lage </a:t>
            </a:r>
          </a:p>
        </p:txBody>
      </p:sp>
      <p:sp>
        <p:nvSpPr>
          <p:cNvPr id="13" name="Textfeld 12">
            <a:extLst>
              <a:ext uri="{FF2B5EF4-FFF2-40B4-BE49-F238E27FC236}">
                <a16:creationId xmlns:a16="http://schemas.microsoft.com/office/drawing/2014/main" id="{6A3E3E22-46D0-FCF6-5E08-4680E8D1D37E}"/>
              </a:ext>
            </a:extLst>
          </p:cNvPr>
          <p:cNvSpPr txBox="1"/>
          <p:nvPr/>
        </p:nvSpPr>
        <p:spPr>
          <a:xfrm>
            <a:off x="503236" y="1528763"/>
            <a:ext cx="6840537" cy="477054"/>
          </a:xfrm>
          <a:prstGeom prst="rect">
            <a:avLst/>
          </a:prstGeom>
          <a:noFill/>
        </p:spPr>
        <p:txBody>
          <a:bodyPr wrap="square" lIns="0" tIns="0" rtlCol="0">
            <a:spAutoFit/>
          </a:bodyPr>
          <a:lstStyle/>
          <a:p>
            <a:r>
              <a:rPr lang="de-DE" sz="1400" b="1" dirty="0"/>
              <a:t>DWD</a:t>
            </a:r>
            <a:r>
              <a:rPr lang="de-DE" sz="1400" dirty="0"/>
              <a:t> = Deutscher Wetterdienst </a:t>
            </a:r>
          </a:p>
          <a:p>
            <a:r>
              <a:rPr lang="de-DE" sz="1400" b="1" dirty="0"/>
              <a:t>HVZ</a:t>
            </a:r>
            <a:r>
              <a:rPr lang="de-DE" sz="1400" dirty="0"/>
              <a:t> = Hochwasser-Vorhersagezentrale Baden-Württemberg</a:t>
            </a:r>
          </a:p>
        </p:txBody>
      </p:sp>
    </p:spTree>
    <p:extLst>
      <p:ext uri="{BB962C8B-B14F-4D97-AF65-F5344CB8AC3E}">
        <p14:creationId xmlns:p14="http://schemas.microsoft.com/office/powerpoint/2010/main" val="3928887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11508D0F-15E9-C30C-5684-1D8A2EE8049D}"/>
              </a:ext>
            </a:extLst>
          </p:cNvPr>
          <p:cNvSpPr>
            <a:spLocks noGrp="1"/>
          </p:cNvSpPr>
          <p:nvPr>
            <p:ph type="body" sz="quarter" idx="21"/>
          </p:nvPr>
        </p:nvSpPr>
        <p:spPr/>
        <p:txBody>
          <a:bodyPr/>
          <a:lstStyle/>
          <a:p>
            <a:r>
              <a:rPr lang="de-DE" dirty="0"/>
              <a:t>Empfang</a:t>
            </a:r>
          </a:p>
          <a:p>
            <a:r>
              <a:rPr lang="de-DE" dirty="0"/>
              <a:t>Wetter- und Pegelmeldungen</a:t>
            </a:r>
            <a:endParaRPr lang="de-CH" dirty="0"/>
          </a:p>
        </p:txBody>
      </p:sp>
      <p:sp>
        <p:nvSpPr>
          <p:cNvPr id="11" name="Textplatzhalter 10">
            <a:extLst>
              <a:ext uri="{FF2B5EF4-FFF2-40B4-BE49-F238E27FC236}">
                <a16:creationId xmlns:a16="http://schemas.microsoft.com/office/drawing/2014/main" id="{A45F6E5D-AFF4-F6B9-7905-94E37ADB5294}"/>
              </a:ext>
            </a:extLst>
          </p:cNvPr>
          <p:cNvSpPr>
            <a:spLocks noGrp="1"/>
          </p:cNvSpPr>
          <p:nvPr>
            <p:ph type="body" sz="quarter" idx="26"/>
          </p:nvPr>
        </p:nvSpPr>
        <p:spPr>
          <a:solidFill>
            <a:srgbClr val="00FF00"/>
          </a:solidFill>
        </p:spPr>
        <p:txBody>
          <a:bodyPr/>
          <a:lstStyle/>
          <a:p>
            <a:r>
              <a:rPr lang="de-DE" dirty="0"/>
              <a:t>Monitoring</a:t>
            </a:r>
            <a:endParaRPr lang="de-CH" dirty="0"/>
          </a:p>
        </p:txBody>
      </p:sp>
      <p:sp>
        <p:nvSpPr>
          <p:cNvPr id="8" name="Titel 7">
            <a:extLst>
              <a:ext uri="{FF2B5EF4-FFF2-40B4-BE49-F238E27FC236}">
                <a16:creationId xmlns:a16="http://schemas.microsoft.com/office/drawing/2014/main" id="{C83FF72D-D01E-883B-A81F-12018E93A655}"/>
              </a:ext>
            </a:extLst>
          </p:cNvPr>
          <p:cNvSpPr>
            <a:spLocks noGrp="1"/>
          </p:cNvSpPr>
          <p:nvPr>
            <p:ph type="title"/>
          </p:nvPr>
        </p:nvSpPr>
        <p:spPr/>
        <p:txBody>
          <a:bodyPr/>
          <a:lstStyle/>
          <a:p>
            <a:r>
              <a:rPr lang="de-CH" dirty="0"/>
              <a:t>55</a:t>
            </a:r>
          </a:p>
        </p:txBody>
      </p:sp>
      <p:sp>
        <p:nvSpPr>
          <p:cNvPr id="12" name="Textplatzhalter 11">
            <a:extLst>
              <a:ext uri="{FF2B5EF4-FFF2-40B4-BE49-F238E27FC236}">
                <a16:creationId xmlns:a16="http://schemas.microsoft.com/office/drawing/2014/main" id="{9965E474-AE67-E3D1-1A76-F0146EFFEC0F}"/>
              </a:ext>
            </a:extLst>
          </p:cNvPr>
          <p:cNvSpPr>
            <a:spLocks noGrp="1"/>
          </p:cNvSpPr>
          <p:nvPr>
            <p:ph type="body" sz="quarter" idx="32"/>
          </p:nvPr>
        </p:nvSpPr>
        <p:spPr/>
        <p:txBody>
          <a:bodyPr/>
          <a:lstStyle/>
          <a:p>
            <a:endParaRPr lang="de-CH" dirty="0"/>
          </a:p>
        </p:txBody>
      </p:sp>
      <p:sp>
        <p:nvSpPr>
          <p:cNvPr id="7" name="Datumsplatzhalter 6">
            <a:extLst>
              <a:ext uri="{FF2B5EF4-FFF2-40B4-BE49-F238E27FC236}">
                <a16:creationId xmlns:a16="http://schemas.microsoft.com/office/drawing/2014/main" id="{705E2C72-F963-2D33-793B-6A1D6A61BC27}"/>
              </a:ext>
            </a:extLst>
          </p:cNvPr>
          <p:cNvSpPr>
            <a:spLocks noGrp="1"/>
          </p:cNvSpPr>
          <p:nvPr>
            <p:ph type="dt" sz="half" idx="10"/>
          </p:nvPr>
        </p:nvSpPr>
        <p:spPr/>
        <p:txBody>
          <a:bodyPr/>
          <a:lstStyle/>
          <a:p>
            <a:r>
              <a:rPr lang="de-DE" dirty="0"/>
              <a:t>24.04.2025</a:t>
            </a:r>
          </a:p>
        </p:txBody>
      </p:sp>
      <p:graphicFrame>
        <p:nvGraphicFramePr>
          <p:cNvPr id="3" name="Tabelle 2">
            <a:extLst>
              <a:ext uri="{FF2B5EF4-FFF2-40B4-BE49-F238E27FC236}">
                <a16:creationId xmlns:a16="http://schemas.microsoft.com/office/drawing/2014/main" id="{A73919E2-7E4D-D3A6-1357-02854EB3CC70}"/>
              </a:ext>
            </a:extLst>
          </p:cNvPr>
          <p:cNvGraphicFramePr>
            <a:graphicFrameLocks noGrp="1"/>
          </p:cNvGraphicFramePr>
          <p:nvPr>
            <p:extLst>
              <p:ext uri="{D42A27DB-BD31-4B8C-83A1-F6EECF244321}">
                <p14:modId xmlns:p14="http://schemas.microsoft.com/office/powerpoint/2010/main" val="2632847466"/>
              </p:ext>
            </p:extLst>
          </p:nvPr>
        </p:nvGraphicFramePr>
        <p:xfrm>
          <a:off x="503237" y="4087512"/>
          <a:ext cx="6840540" cy="4122086"/>
        </p:xfrm>
        <a:graphic>
          <a:graphicData uri="http://schemas.openxmlformats.org/drawingml/2006/table">
            <a:tbl>
              <a:tblPr firstRow="1" bandRow="1">
                <a:tableStyleId>{5940675A-B579-460E-94D1-54222C63F5DA}</a:tableStyleId>
              </a:tblPr>
              <a:tblGrid>
                <a:gridCol w="1829826">
                  <a:extLst>
                    <a:ext uri="{9D8B030D-6E8A-4147-A177-3AD203B41FA5}">
                      <a16:colId xmlns:a16="http://schemas.microsoft.com/office/drawing/2014/main" val="1657135842"/>
                    </a:ext>
                  </a:extLst>
                </a:gridCol>
                <a:gridCol w="427059">
                  <a:extLst>
                    <a:ext uri="{9D8B030D-6E8A-4147-A177-3AD203B41FA5}">
                      <a16:colId xmlns:a16="http://schemas.microsoft.com/office/drawing/2014/main" val="128657115"/>
                    </a:ext>
                  </a:extLst>
                </a:gridCol>
                <a:gridCol w="427059">
                  <a:extLst>
                    <a:ext uri="{9D8B030D-6E8A-4147-A177-3AD203B41FA5}">
                      <a16:colId xmlns:a16="http://schemas.microsoft.com/office/drawing/2014/main" val="1458147655"/>
                    </a:ext>
                  </a:extLst>
                </a:gridCol>
                <a:gridCol w="427059">
                  <a:extLst>
                    <a:ext uri="{9D8B030D-6E8A-4147-A177-3AD203B41FA5}">
                      <a16:colId xmlns:a16="http://schemas.microsoft.com/office/drawing/2014/main" val="1566134065"/>
                    </a:ext>
                  </a:extLst>
                </a:gridCol>
                <a:gridCol w="427059">
                  <a:extLst>
                    <a:ext uri="{9D8B030D-6E8A-4147-A177-3AD203B41FA5}">
                      <a16:colId xmlns:a16="http://schemas.microsoft.com/office/drawing/2014/main" val="2164804142"/>
                    </a:ext>
                  </a:extLst>
                </a:gridCol>
                <a:gridCol w="427059">
                  <a:extLst>
                    <a:ext uri="{9D8B030D-6E8A-4147-A177-3AD203B41FA5}">
                      <a16:colId xmlns:a16="http://schemas.microsoft.com/office/drawing/2014/main" val="514562180"/>
                    </a:ext>
                  </a:extLst>
                </a:gridCol>
                <a:gridCol w="427059">
                  <a:extLst>
                    <a:ext uri="{9D8B030D-6E8A-4147-A177-3AD203B41FA5}">
                      <a16:colId xmlns:a16="http://schemas.microsoft.com/office/drawing/2014/main" val="1155142196"/>
                    </a:ext>
                  </a:extLst>
                </a:gridCol>
                <a:gridCol w="816120">
                  <a:extLst>
                    <a:ext uri="{9D8B030D-6E8A-4147-A177-3AD203B41FA5}">
                      <a16:colId xmlns:a16="http://schemas.microsoft.com/office/drawing/2014/main" val="555716620"/>
                    </a:ext>
                  </a:extLst>
                </a:gridCol>
                <a:gridCol w="816120">
                  <a:extLst>
                    <a:ext uri="{9D8B030D-6E8A-4147-A177-3AD203B41FA5}">
                      <a16:colId xmlns:a16="http://schemas.microsoft.com/office/drawing/2014/main" val="1774323226"/>
                    </a:ext>
                  </a:extLst>
                </a:gridCol>
                <a:gridCol w="816120">
                  <a:extLst>
                    <a:ext uri="{9D8B030D-6E8A-4147-A177-3AD203B41FA5}">
                      <a16:colId xmlns:a16="http://schemas.microsoft.com/office/drawing/2014/main" val="2728300305"/>
                    </a:ext>
                  </a:extLst>
                </a:gridCol>
              </a:tblGrid>
              <a:tr h="370840">
                <a:tc gridSpan="10">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Empfängerliste für aktuelle Meldungen / Warnungen </a:t>
                      </a:r>
                    </a:p>
                  </a:txBody>
                  <a:tcPr>
                    <a:solidFill>
                      <a:srgbClr val="D9D9D9"/>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2240153518"/>
                  </a:ext>
                </a:extLst>
              </a:tr>
              <a:tr h="294640">
                <a:tc rowSpan="3">
                  <a:txBody>
                    <a:bodyPr/>
                    <a:lstStyle/>
                    <a:p>
                      <a:r>
                        <a:rPr lang="de-DE" sz="1400" b="1" i="0" dirty="0">
                          <a:latin typeface="Arial" panose="020B0604020202020204" pitchFamily="34" charset="0"/>
                          <a:ea typeface="Open Sans" panose="020B0606030504020204" pitchFamily="34" charset="0"/>
                          <a:cs typeface="Arial" panose="020B0604020202020204" pitchFamily="34" charset="0"/>
                        </a:rPr>
                        <a:t>Funktion </a:t>
                      </a:r>
                    </a:p>
                    <a:p>
                      <a:r>
                        <a:rPr lang="de-DE" sz="1400" b="1" i="0" dirty="0">
                          <a:latin typeface="Arial" panose="020B0604020202020204" pitchFamily="34" charset="0"/>
                          <a:ea typeface="Open Sans" panose="020B0606030504020204" pitchFamily="34" charset="0"/>
                          <a:cs typeface="Arial" panose="020B0604020202020204" pitchFamily="34" charset="0"/>
                        </a:rPr>
                        <a:t>Organisation</a:t>
                      </a:r>
                    </a:p>
                  </a:txBody>
                  <a:tcPr marL="72000" marR="72000"/>
                </a:tc>
                <a:tc gridSpan="6">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Deutscher Wetterdienst</a:t>
                      </a:r>
                    </a:p>
                  </a:txBody>
                  <a:tcPr marL="36000" marR="36000"/>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rowSpan="2" gridSpan="3">
                  <a:txBody>
                    <a:bodyPr/>
                    <a:lstStyle/>
                    <a:p>
                      <a:pPr algn="ctr"/>
                      <a:r>
                        <a:rPr lang="de-DE" sz="1400" b="1" i="0" dirty="0">
                          <a:latin typeface="Arial" panose="020B0604020202020204" pitchFamily="34" charset="0"/>
                          <a:ea typeface="Open Sans" panose="020B0606030504020204" pitchFamily="34" charset="0"/>
                          <a:cs typeface="Arial" panose="020B0604020202020204" pitchFamily="34" charset="0"/>
                        </a:rPr>
                        <a:t>Hochwasser-Vorhersagen</a:t>
                      </a:r>
                    </a:p>
                    <a:p>
                      <a:pPr algn="ctr"/>
                      <a:r>
                        <a:rPr lang="de-DE" sz="1400" b="1" i="0" dirty="0">
                          <a:latin typeface="Arial" panose="020B0604020202020204" pitchFamily="34" charset="0"/>
                          <a:ea typeface="Open Sans" panose="020B0606030504020204" pitchFamily="34" charset="0"/>
                          <a:cs typeface="Arial" panose="020B0604020202020204" pitchFamily="34" charset="0"/>
                        </a:rPr>
                        <a:t>Pegelstände</a:t>
                      </a:r>
                    </a:p>
                    <a:p>
                      <a:pPr algn="ctr"/>
                      <a:r>
                        <a:rPr lang="de-DE" sz="1400" b="1" i="0" dirty="0">
                          <a:latin typeface="Arial" panose="020B0604020202020204" pitchFamily="34" charset="0"/>
                          <a:ea typeface="Open Sans" panose="020B0606030504020204" pitchFamily="34" charset="0"/>
                          <a:cs typeface="Arial" panose="020B0604020202020204" pitchFamily="34" charset="0"/>
                        </a:rPr>
                        <a:t>(FLIWAS)</a:t>
                      </a:r>
                    </a:p>
                  </a:txBody>
                  <a:tcPr marL="36000" marR="36000"/>
                </a:tc>
                <a:tc rowSpan="2" hMerge="1">
                  <a:txBody>
                    <a:bodyPr/>
                    <a:lstStyle/>
                    <a:p>
                      <a:endParaRPr lang="de-CH"/>
                    </a:p>
                  </a:txBody>
                  <a:tcPr/>
                </a:tc>
                <a:tc rowSpan="2" hMerge="1">
                  <a:txBody>
                    <a:bodyPr/>
                    <a:lstStyle/>
                    <a:p>
                      <a:endParaRPr lang="de-DE" sz="1400" b="1"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422780657"/>
                  </a:ext>
                </a:extLst>
              </a:tr>
              <a:tr h="294640">
                <a:tc vMerge="1">
                  <a:txBody>
                    <a:bodyPr/>
                    <a:lstStyle/>
                    <a:p>
                      <a:endParaRPr lang="de-DE"/>
                    </a:p>
                  </a:txBody>
                  <a:tcPr/>
                </a:tc>
                <a:tc gridSpan="3">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de-DE" sz="12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Newsletter</a:t>
                      </a:r>
                    </a:p>
                  </a:txBody>
                  <a:tcPr marL="36000" marR="36000"/>
                </a:tc>
                <a:tc hMerge="1">
                  <a:txBody>
                    <a:bodyPr/>
                    <a:lstStyle/>
                    <a:p>
                      <a:endParaRPr lang="de-DE"/>
                    </a:p>
                  </a:txBody>
                  <a:tcPr/>
                </a:tc>
                <a:tc hMerge="1">
                  <a:txBody>
                    <a:bodyPr/>
                    <a:lstStyle/>
                    <a:p>
                      <a:endParaRPr lang="de-DE"/>
                    </a:p>
                  </a:txBody>
                  <a:tcPr/>
                </a:tc>
                <a:tc gridSpan="3">
                  <a:txBody>
                    <a:bodyPr/>
                    <a:lstStyle/>
                    <a:p>
                      <a:r>
                        <a:rPr lang="de-DE" sz="12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WarnWetter-App</a:t>
                      </a:r>
                      <a:endParaRPr lang="de-DE" dirty="0"/>
                    </a:p>
                  </a:txBody>
                  <a:tcPr marL="36000" marR="36000"/>
                </a:tc>
                <a:tc hMerge="1">
                  <a:txBody>
                    <a:bodyPr/>
                    <a:lstStyle/>
                    <a:p>
                      <a:endParaRPr lang="de-DE"/>
                    </a:p>
                  </a:txBody>
                  <a:tcPr/>
                </a:tc>
                <a:tc hMerge="1">
                  <a:txBody>
                    <a:bodyPr/>
                    <a:lstStyle/>
                    <a:p>
                      <a:endParaRPr lang="de-DE"/>
                    </a:p>
                  </a:txBody>
                  <a:tcPr/>
                </a:tc>
                <a:tc gridSpan="3" vMerge="1">
                  <a:txBody>
                    <a:bodyPr/>
                    <a:lstStyle/>
                    <a:p>
                      <a:endParaRPr lang="de-DE"/>
                    </a:p>
                  </a:txBody>
                  <a:tcPr/>
                </a:tc>
                <a:tc hMerge="1" vMerge="1">
                  <a:txBody>
                    <a:bodyPr/>
                    <a:lstStyle/>
                    <a:p>
                      <a:endParaRPr lang="de-DE"/>
                    </a:p>
                  </a:txBody>
                  <a:tcPr/>
                </a:tc>
                <a:tc hMerge="1" vMerge="1">
                  <a:txBody>
                    <a:bodyPr/>
                    <a:lstStyle/>
                    <a:p>
                      <a:endParaRPr lang="de-DE"/>
                    </a:p>
                  </a:txBody>
                  <a:tcPr/>
                </a:tc>
                <a:extLst>
                  <a:ext uri="{0D108BD9-81ED-4DB2-BD59-A6C34878D82A}">
                    <a16:rowId xmlns:a16="http://schemas.microsoft.com/office/drawing/2014/main" val="1429693596"/>
                  </a:ext>
                </a:extLst>
              </a:tr>
              <a:tr h="780320">
                <a:tc vMerge="1">
                  <a:txBody>
                    <a:bodyPr/>
                    <a:lstStyle/>
                    <a:p>
                      <a:endParaRPr lang="de-CH"/>
                    </a:p>
                  </a:txBody>
                  <a:tcPr/>
                </a:tc>
                <a:tc>
                  <a:txBody>
                    <a:bodyPr/>
                    <a:lstStyle/>
                    <a:p>
                      <a:r>
                        <a:rPr lang="de-DE" b="1" dirty="0"/>
                        <a:t>Vorab</a:t>
                      </a:r>
                    </a:p>
                  </a:txBody>
                  <a:tcPr marL="36000" marR="36000" vert="vert270" anchor="ctr"/>
                </a:tc>
                <a:tc>
                  <a:txBody>
                    <a:bodyPr/>
                    <a:lstStyle/>
                    <a:p>
                      <a:r>
                        <a:rPr lang="de-DE" b="1" dirty="0">
                          <a:solidFill>
                            <a:schemeClr val="bg1"/>
                          </a:solidFill>
                        </a:rPr>
                        <a:t>ROT</a:t>
                      </a:r>
                    </a:p>
                  </a:txBody>
                  <a:tcPr marL="36000" marR="36000" vert="vert270" anchor="ctr">
                    <a:solidFill>
                      <a:srgbClr val="FF0000"/>
                    </a:solidFill>
                  </a:tcPr>
                </a:tc>
                <a:tc>
                  <a:txBody>
                    <a:bodyPr/>
                    <a:lstStyle/>
                    <a:p>
                      <a:r>
                        <a:rPr lang="de-DE" b="1" dirty="0">
                          <a:solidFill>
                            <a:schemeClr val="bg1"/>
                          </a:solidFill>
                        </a:rPr>
                        <a:t>LILA</a:t>
                      </a:r>
                    </a:p>
                  </a:txBody>
                  <a:tcPr marL="36000" marR="36000" vert="vert270" anchor="ctr">
                    <a:solidFill>
                      <a:srgbClr val="FF00FF"/>
                    </a:solidFill>
                  </a:tcPr>
                </a:tc>
                <a:tc>
                  <a:txBody>
                    <a:bodyPr/>
                    <a:lstStyle/>
                    <a:p>
                      <a:r>
                        <a:rPr lang="de-DE" b="1" dirty="0"/>
                        <a:t>Vorab</a:t>
                      </a:r>
                    </a:p>
                  </a:txBody>
                  <a:tcPr marL="36000" marR="36000" vert="vert270" anchor="ctr"/>
                </a:tc>
                <a:tc>
                  <a:txBody>
                    <a:bodyPr/>
                    <a:lstStyle/>
                    <a:p>
                      <a:r>
                        <a:rPr lang="de-DE" b="1" dirty="0">
                          <a:solidFill>
                            <a:schemeClr val="bg1"/>
                          </a:solidFill>
                        </a:rPr>
                        <a:t>ROT</a:t>
                      </a:r>
                    </a:p>
                  </a:txBody>
                  <a:tcPr marL="36000" marR="36000" vert="vert270" anchor="ctr">
                    <a:solidFill>
                      <a:srgbClr val="FF0000"/>
                    </a:solidFill>
                  </a:tcPr>
                </a:tc>
                <a:tc>
                  <a:txBody>
                    <a:bodyPr/>
                    <a:lstStyle/>
                    <a:p>
                      <a:r>
                        <a:rPr lang="de-DE" b="1" dirty="0">
                          <a:solidFill>
                            <a:schemeClr val="bg1"/>
                          </a:solidFill>
                        </a:rPr>
                        <a:t>LILA</a:t>
                      </a:r>
                    </a:p>
                  </a:txBody>
                  <a:tcPr marL="36000" marR="36000" vert="vert270" anchor="ctr">
                    <a:solidFill>
                      <a:srgbClr val="FF00FF"/>
                    </a:solidFill>
                  </a:tcPr>
                </a:tc>
                <a:tc>
                  <a:txBody>
                    <a:bodyPr/>
                    <a:lstStyle/>
                    <a:p>
                      <a:pPr algn="ctr"/>
                      <a:r>
                        <a:rPr lang="de-DE" sz="1400" b="1" i="0" dirty="0">
                          <a:latin typeface="Arial" panose="020B0604020202020204" pitchFamily="34" charset="0"/>
                          <a:ea typeface="Open Sans" panose="020B0606030504020204" pitchFamily="34" charset="0"/>
                          <a:cs typeface="Arial" panose="020B0604020202020204" pitchFamily="34" charset="0"/>
                        </a:rPr>
                        <a:t>HMO </a:t>
                      </a:r>
                    </a:p>
                  </a:txBody>
                  <a:tcPr marL="36000" marR="36000" anchor="ctr"/>
                </a:tc>
                <a:tc>
                  <a:txBody>
                    <a:bodyPr/>
                    <a:lstStyle/>
                    <a:p>
                      <a:pPr algn="ctr"/>
                      <a:r>
                        <a:rPr lang="de-DE" sz="1400" b="1" i="0" dirty="0">
                          <a:solidFill>
                            <a:schemeClr val="tx1"/>
                          </a:solidFill>
                          <a:latin typeface="Arial" panose="020B0604020202020204" pitchFamily="34" charset="0"/>
                          <a:ea typeface="Open Sans" panose="020B0606030504020204" pitchFamily="34" charset="0"/>
                          <a:cs typeface="Arial" panose="020B0604020202020204" pitchFamily="34" charset="0"/>
                        </a:rPr>
                        <a:t>Pegel 1</a:t>
                      </a:r>
                    </a:p>
                    <a:p>
                      <a:pPr algn="ctr"/>
                      <a:r>
                        <a:rPr lang="de-DE" sz="1400" b="1" i="0" dirty="0">
                          <a:solidFill>
                            <a:schemeClr val="tx1"/>
                          </a:solidFill>
                          <a:latin typeface="Arial" panose="020B0604020202020204" pitchFamily="34" charset="0"/>
                          <a:ea typeface="Open Sans" panose="020B0606030504020204" pitchFamily="34" charset="0"/>
                          <a:cs typeface="Arial" panose="020B0604020202020204" pitchFamily="34" charset="0"/>
                        </a:rPr>
                        <a:t> &gt; x cm</a:t>
                      </a:r>
                    </a:p>
                  </a:txBody>
                  <a:tcPr marL="36000" marR="36000" anchor="ctr">
                    <a:solidFill>
                      <a:schemeClr val="bg1"/>
                    </a:solidFill>
                  </a:tcPr>
                </a:tc>
                <a:tc>
                  <a:txBody>
                    <a:bodyPr/>
                    <a:lstStyle/>
                    <a:p>
                      <a:pPr algn="ctr"/>
                      <a:r>
                        <a:rPr lang="de-DE" sz="1400" b="1" i="0" dirty="0">
                          <a:solidFill>
                            <a:schemeClr val="tx1"/>
                          </a:solidFill>
                          <a:latin typeface="Arial" panose="020B0604020202020204" pitchFamily="34" charset="0"/>
                          <a:ea typeface="Open Sans" panose="020B0606030504020204" pitchFamily="34" charset="0"/>
                          <a:cs typeface="Arial" panose="020B0604020202020204" pitchFamily="34" charset="0"/>
                        </a:rPr>
                        <a:t>Pegel 2</a:t>
                      </a:r>
                    </a:p>
                    <a:p>
                      <a:pPr algn="ctr"/>
                      <a:r>
                        <a:rPr lang="de-DE" sz="1400" b="1" i="0" dirty="0">
                          <a:solidFill>
                            <a:schemeClr val="tx1"/>
                          </a:solidFill>
                          <a:latin typeface="Arial" panose="020B0604020202020204" pitchFamily="34" charset="0"/>
                          <a:ea typeface="Open Sans" panose="020B0606030504020204" pitchFamily="34" charset="0"/>
                          <a:cs typeface="Arial" panose="020B0604020202020204" pitchFamily="34" charset="0"/>
                        </a:rPr>
                        <a:t>&gt; x cm </a:t>
                      </a:r>
                    </a:p>
                  </a:txBody>
                  <a:tcPr marL="36000" marR="36000" anchor="ctr">
                    <a:solidFill>
                      <a:schemeClr val="bg1"/>
                    </a:solidFill>
                  </a:tcPr>
                </a:tc>
                <a:extLst>
                  <a:ext uri="{0D108BD9-81ED-4DB2-BD59-A6C34878D82A}">
                    <a16:rowId xmlns:a16="http://schemas.microsoft.com/office/drawing/2014/main" val="1379863629"/>
                  </a:ext>
                </a:extLst>
              </a:tr>
              <a:tr h="319166">
                <a:tc>
                  <a:txBody>
                    <a:bodyPr/>
                    <a:lstStyle/>
                    <a:p>
                      <a:r>
                        <a:rPr lang="de-DE" sz="1200" b="0" i="0" dirty="0">
                          <a:latin typeface="Arial" panose="020B0604020202020204" pitchFamily="34" charset="0"/>
                          <a:ea typeface="Open Sans" panose="020B0606030504020204" pitchFamily="34" charset="0"/>
                          <a:cs typeface="Arial" panose="020B0604020202020204" pitchFamily="34" charset="0"/>
                        </a:rPr>
                        <a:t>Bauhof</a:t>
                      </a:r>
                    </a:p>
                  </a:txBody>
                  <a:tcPr marL="72000" marR="72000"/>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x</a:t>
                      </a:r>
                    </a:p>
                  </a:txBody>
                  <a:tcPr marL="36000" marR="36000"/>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x</a:t>
                      </a:r>
                    </a:p>
                  </a:txBody>
                  <a:tcPr marL="36000" marR="36000"/>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x</a:t>
                      </a:r>
                    </a:p>
                  </a:txBody>
                  <a:tcPr marL="36000" marR="36000"/>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x</a:t>
                      </a:r>
                    </a:p>
                  </a:txBody>
                  <a:tcPr marL="36000" marR="36000"/>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x</a:t>
                      </a:r>
                    </a:p>
                  </a:txBody>
                  <a:tcPr marL="36000" marR="36000"/>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x</a:t>
                      </a:r>
                    </a:p>
                  </a:txBody>
                  <a:tcPr marL="36000" marR="36000"/>
                </a:tc>
                <a:tc>
                  <a:txBody>
                    <a:bodyPr/>
                    <a:lstStyle/>
                    <a:p>
                      <a:pPr algn="ctr"/>
                      <a:r>
                        <a:rPr lang="de-DE" sz="1200" b="0" i="0" dirty="0">
                          <a:latin typeface="Arial" panose="020B0604020202020204" pitchFamily="34" charset="0"/>
                          <a:ea typeface="Open Sans" panose="020B0606030504020204" pitchFamily="34" charset="0"/>
                          <a:cs typeface="Arial" panose="020B0604020202020204" pitchFamily="34" charset="0"/>
                        </a:rPr>
                        <a:t>x</a:t>
                      </a:r>
                    </a:p>
                  </a:txBody>
                  <a:tcPr marL="36000" marR="36000"/>
                </a:tc>
                <a:tc>
                  <a:txBody>
                    <a:bodyPr/>
                    <a:lstStyle/>
                    <a:p>
                      <a:pPr algn="ctr"/>
                      <a:endParaRPr lang="de-DE" sz="12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pPr algn="ctr"/>
                      <a:endParaRPr lang="de-DE" sz="12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extLst>
                  <a:ext uri="{0D108BD9-81ED-4DB2-BD59-A6C34878D82A}">
                    <a16:rowId xmlns:a16="http://schemas.microsoft.com/office/drawing/2014/main" val="1210507178"/>
                  </a:ext>
                </a:extLst>
              </a:tr>
              <a:tr h="259080">
                <a:tc>
                  <a:txBody>
                    <a:bodyPr/>
                    <a:lstStyle/>
                    <a:p>
                      <a:r>
                        <a:rPr lang="de-DE" sz="1200" b="0" i="0" dirty="0">
                          <a:latin typeface="Arial" panose="020B0604020202020204" pitchFamily="34" charset="0"/>
                          <a:ea typeface="Open Sans" panose="020B0606030504020204" pitchFamily="34" charset="0"/>
                          <a:cs typeface="Arial" panose="020B0604020202020204" pitchFamily="34" charset="0"/>
                        </a:rPr>
                        <a:t>Ortspolizeibehörde</a:t>
                      </a:r>
                    </a:p>
                  </a:txBody>
                  <a:tcPr marL="72000" marR="72000"/>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x</a:t>
                      </a: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x</a:t>
                      </a: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x</a:t>
                      </a: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x</a:t>
                      </a: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x</a:t>
                      </a:r>
                    </a:p>
                  </a:txBody>
                  <a:tcPr marL="36000" marR="36000" anchor="ctr"/>
                </a:tc>
                <a:tc>
                  <a:txBody>
                    <a:bodyPr/>
                    <a:lstStyle/>
                    <a:p>
                      <a:pPr algn="ctr"/>
                      <a:endParaRPr lang="de-DE" sz="1200" b="0"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algn="ctr"/>
                      <a:endParaRPr lang="de-DE" sz="1200" b="0"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algn="ctr"/>
                      <a:endParaRPr lang="de-DE" sz="1200" b="0"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tc>
                <a:extLst>
                  <a:ext uri="{0D108BD9-81ED-4DB2-BD59-A6C34878D82A}">
                    <a16:rowId xmlns:a16="http://schemas.microsoft.com/office/drawing/2014/main" val="1578044192"/>
                  </a:ext>
                </a:extLst>
              </a:tr>
              <a:tr h="259080">
                <a:tc>
                  <a:txBody>
                    <a:bodyPr/>
                    <a:lstStyle/>
                    <a:p>
                      <a:r>
                        <a:rPr lang="de-DE" sz="1200" b="0" i="0" dirty="0">
                          <a:latin typeface="Arial" panose="020B0604020202020204" pitchFamily="34" charset="0"/>
                          <a:ea typeface="Open Sans" panose="020B0606030504020204" pitchFamily="34" charset="0"/>
                          <a:cs typeface="Arial" panose="020B0604020202020204" pitchFamily="34" charset="0"/>
                        </a:rPr>
                        <a:t>Feuerwehr </a:t>
                      </a:r>
                    </a:p>
                  </a:txBody>
                  <a:tcPr marL="72000" marR="72000"/>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x</a:t>
                      </a: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x</a:t>
                      </a: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x</a:t>
                      </a: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x</a:t>
                      </a:r>
                    </a:p>
                  </a:txBody>
                  <a:tcPr marL="36000" marR="36000" anchor="ctr"/>
                </a:tc>
                <a:tc>
                  <a:txBody>
                    <a:bodyPr/>
                    <a:lstStyle/>
                    <a:p>
                      <a:pPr algn="ctr"/>
                      <a:r>
                        <a:rPr lang="de-DE" sz="1200" b="0" i="0" dirty="0">
                          <a:latin typeface="Arial" panose="020B0604020202020204" pitchFamily="34" charset="0"/>
                          <a:ea typeface="Open Sans" panose="020B0606030504020204" pitchFamily="34" charset="0"/>
                          <a:cs typeface="Arial" panose="020B0604020202020204" pitchFamily="34" charset="0"/>
                        </a:rPr>
                        <a:t>x</a:t>
                      </a:r>
                    </a:p>
                  </a:txBody>
                  <a:tcPr marL="36000" marR="36000" anchor="ctr"/>
                </a:tc>
                <a:tc>
                  <a:txBody>
                    <a:bodyPr/>
                    <a:lstStyle/>
                    <a:p>
                      <a:pPr algn="ctr"/>
                      <a:endParaRPr lang="de-DE" sz="1200" b="0"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algn="ctr"/>
                      <a:endParaRPr lang="de-DE" sz="1200" b="0"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tc>
                <a:extLst>
                  <a:ext uri="{0D108BD9-81ED-4DB2-BD59-A6C34878D82A}">
                    <a16:rowId xmlns:a16="http://schemas.microsoft.com/office/drawing/2014/main" val="2824725685"/>
                  </a:ext>
                </a:extLst>
              </a:tr>
              <a:tr h="259080">
                <a:tc>
                  <a:txBody>
                    <a:bodyPr/>
                    <a:lstStyle/>
                    <a:p>
                      <a:r>
                        <a:rPr lang="de-DE" sz="1200" b="0" i="0" dirty="0">
                          <a:latin typeface="Arial" panose="020B0604020202020204" pitchFamily="34" charset="0"/>
                          <a:ea typeface="Open Sans" panose="020B0606030504020204" pitchFamily="34" charset="0"/>
                          <a:cs typeface="Arial" panose="020B0604020202020204" pitchFamily="34" charset="0"/>
                        </a:rPr>
                        <a:t>Weitere z. B. Klärwärter</a:t>
                      </a:r>
                    </a:p>
                  </a:txBody>
                  <a:tcPr marL="72000" marR="72000"/>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x</a:t>
                      </a: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x</a:t>
                      </a: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x</a:t>
                      </a: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x</a:t>
                      </a:r>
                    </a:p>
                  </a:txBody>
                  <a:tcPr marL="36000" marR="36000" anchor="ctr"/>
                </a:tc>
                <a:tc>
                  <a:txBody>
                    <a:bodyPr/>
                    <a:lstStyle/>
                    <a:p>
                      <a:pPr algn="ctr"/>
                      <a:r>
                        <a:rPr lang="de-DE" sz="1200" b="0" i="0" dirty="0">
                          <a:latin typeface="Arial" panose="020B0604020202020204" pitchFamily="34" charset="0"/>
                          <a:ea typeface="Open Sans" panose="020B0606030504020204" pitchFamily="34" charset="0"/>
                          <a:cs typeface="Arial" panose="020B0604020202020204" pitchFamily="34" charset="0"/>
                        </a:rPr>
                        <a:t>x</a:t>
                      </a:r>
                    </a:p>
                  </a:txBody>
                  <a:tcPr marL="36000" marR="36000" anchor="ctr"/>
                </a:tc>
                <a:tc>
                  <a:txBody>
                    <a:bodyPr/>
                    <a:lstStyle/>
                    <a:p>
                      <a:pPr algn="ctr"/>
                      <a:endParaRPr lang="de-DE" sz="1200" b="0"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algn="ctr"/>
                      <a:endParaRPr lang="de-DE" sz="1200" b="0"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tc>
                <a:extLst>
                  <a:ext uri="{0D108BD9-81ED-4DB2-BD59-A6C34878D82A}">
                    <a16:rowId xmlns:a16="http://schemas.microsoft.com/office/drawing/2014/main" val="2006557850"/>
                  </a:ext>
                </a:extLst>
              </a:tr>
              <a:tr h="259080">
                <a:tc>
                  <a:txBody>
                    <a:bodyPr/>
                    <a:lstStyle/>
                    <a:p>
                      <a:r>
                        <a:rPr lang="de-DE" sz="1200" b="0" i="0" dirty="0">
                          <a:latin typeface="Arial" panose="020B0604020202020204" pitchFamily="34" charset="0"/>
                          <a:ea typeface="Open Sans" panose="020B0606030504020204" pitchFamily="34" charset="0"/>
                          <a:cs typeface="Arial" panose="020B0604020202020204" pitchFamily="34" charset="0"/>
                        </a:rPr>
                        <a:t>Bürgermeister(in) </a:t>
                      </a:r>
                    </a:p>
                  </a:txBody>
                  <a:tcPr marL="72000" marR="72000"/>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x</a:t>
                      </a: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x</a:t>
                      </a: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x</a:t>
                      </a: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x</a:t>
                      </a:r>
                    </a:p>
                  </a:txBody>
                  <a:tcPr marL="36000" marR="36000" anchor="ctr"/>
                </a:tc>
                <a:tc>
                  <a:txBody>
                    <a:bodyPr/>
                    <a:lstStyle/>
                    <a:p>
                      <a:pPr algn="ctr"/>
                      <a:endParaRPr lang="de-DE" sz="1200" b="0"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algn="ctr"/>
                      <a:endParaRPr lang="de-DE" sz="1200" b="0"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algn="ctr"/>
                      <a:endParaRPr lang="de-DE" sz="1200" b="0"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tc>
                <a:extLst>
                  <a:ext uri="{0D108BD9-81ED-4DB2-BD59-A6C34878D82A}">
                    <a16:rowId xmlns:a16="http://schemas.microsoft.com/office/drawing/2014/main" val="201445436"/>
                  </a:ext>
                </a:extLst>
              </a:tr>
              <a:tr h="259080">
                <a:tc>
                  <a:txBody>
                    <a:bodyPr/>
                    <a:lstStyle/>
                    <a:p>
                      <a:endParaRPr lang="de-DE" sz="1200" b="0" i="0" dirty="0">
                        <a:latin typeface="Arial" panose="020B0604020202020204" pitchFamily="34" charset="0"/>
                        <a:ea typeface="Open Sans" panose="020B0606030504020204" pitchFamily="34" charset="0"/>
                        <a:cs typeface="Arial" panose="020B0604020202020204" pitchFamily="34" charset="0"/>
                      </a:endParaRPr>
                    </a:p>
                  </a:txBody>
                  <a:tcPr marL="72000" marR="72000"/>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algn="ctr"/>
                      <a:endParaRPr lang="de-DE" sz="1200" b="0"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algn="ctr"/>
                      <a:endParaRPr lang="de-DE" sz="1200" b="0"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algn="ctr"/>
                      <a:endParaRPr lang="de-DE" sz="1200" b="0"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tc>
                <a:extLst>
                  <a:ext uri="{0D108BD9-81ED-4DB2-BD59-A6C34878D82A}">
                    <a16:rowId xmlns:a16="http://schemas.microsoft.com/office/drawing/2014/main" val="4194439709"/>
                  </a:ext>
                </a:extLst>
              </a:tr>
              <a:tr h="259080">
                <a:tc>
                  <a:txBody>
                    <a:bodyPr/>
                    <a:lstStyle/>
                    <a:p>
                      <a:endParaRPr lang="de-DE" sz="1200" b="0" i="0" dirty="0">
                        <a:latin typeface="Arial" panose="020B0604020202020204" pitchFamily="34" charset="0"/>
                        <a:ea typeface="Open Sans" panose="020B0606030504020204" pitchFamily="34" charset="0"/>
                        <a:cs typeface="Arial" panose="020B0604020202020204" pitchFamily="34" charset="0"/>
                      </a:endParaRPr>
                    </a:p>
                  </a:txBody>
                  <a:tcPr marL="72000" marR="72000"/>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algn="ctr"/>
                      <a:endParaRPr lang="de-DE" sz="1200" b="0"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algn="ctr"/>
                      <a:endParaRPr lang="de-DE" sz="1200" b="0"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algn="ctr"/>
                      <a:endParaRPr lang="de-DE" sz="1200" b="0"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tc>
                <a:extLst>
                  <a:ext uri="{0D108BD9-81ED-4DB2-BD59-A6C34878D82A}">
                    <a16:rowId xmlns:a16="http://schemas.microsoft.com/office/drawing/2014/main" val="2663830862"/>
                  </a:ext>
                </a:extLst>
              </a:tr>
              <a:tr h="259080">
                <a:tc>
                  <a:txBody>
                    <a:bodyPr/>
                    <a:lstStyle/>
                    <a:p>
                      <a:endParaRPr lang="de-DE" sz="1200" b="0" i="0" dirty="0">
                        <a:latin typeface="Arial" panose="020B0604020202020204" pitchFamily="34" charset="0"/>
                        <a:ea typeface="Open Sans" panose="020B0606030504020204" pitchFamily="34" charset="0"/>
                        <a:cs typeface="Arial" panose="020B0604020202020204" pitchFamily="34" charset="0"/>
                      </a:endParaRPr>
                    </a:p>
                  </a:txBody>
                  <a:tcPr marL="72000" marR="72000"/>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algn="ctr"/>
                      <a:endParaRPr lang="de-DE" sz="1200" b="0"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algn="ctr"/>
                      <a:endParaRPr lang="de-DE" sz="1200" b="0"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tc>
                <a:tc>
                  <a:txBody>
                    <a:bodyPr/>
                    <a:lstStyle/>
                    <a:p>
                      <a:pPr algn="ctr"/>
                      <a:endParaRPr lang="de-DE" sz="1200" b="0"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tc>
                <a:extLst>
                  <a:ext uri="{0D108BD9-81ED-4DB2-BD59-A6C34878D82A}">
                    <a16:rowId xmlns:a16="http://schemas.microsoft.com/office/drawing/2014/main" val="1309844380"/>
                  </a:ext>
                </a:extLst>
              </a:tr>
            </a:tbl>
          </a:graphicData>
        </a:graphic>
      </p:graphicFrame>
      <p:sp>
        <p:nvSpPr>
          <p:cNvPr id="5" name="Rechteck 4">
            <a:hlinkClick r:id="rId2" action="ppaction://hlinksldjump"/>
            <a:extLst>
              <a:ext uri="{FF2B5EF4-FFF2-40B4-BE49-F238E27FC236}">
                <a16:creationId xmlns:a16="http://schemas.microsoft.com/office/drawing/2014/main" id="{5715CE62-10B1-A821-3FC8-EBFA9EC5D762}"/>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6" name="Rechteck 5">
            <a:hlinkClick r:id="rId3" action="ppaction://hlinksldjump"/>
            <a:extLst>
              <a:ext uri="{FF2B5EF4-FFF2-40B4-BE49-F238E27FC236}">
                <a16:creationId xmlns:a16="http://schemas.microsoft.com/office/drawing/2014/main" id="{61F49B0E-96F6-0438-3AF4-FE8B8E2EF3E0}"/>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graphicFrame>
        <p:nvGraphicFramePr>
          <p:cNvPr id="2" name="Tabelle 1">
            <a:extLst>
              <a:ext uri="{FF2B5EF4-FFF2-40B4-BE49-F238E27FC236}">
                <a16:creationId xmlns:a16="http://schemas.microsoft.com/office/drawing/2014/main" id="{E00230A6-56A9-60DA-45F0-891CD63A145C}"/>
              </a:ext>
            </a:extLst>
          </p:cNvPr>
          <p:cNvGraphicFramePr>
            <a:graphicFrameLocks noGrp="1"/>
          </p:cNvGraphicFramePr>
          <p:nvPr>
            <p:extLst>
              <p:ext uri="{D42A27DB-BD31-4B8C-83A1-F6EECF244321}">
                <p14:modId xmlns:p14="http://schemas.microsoft.com/office/powerpoint/2010/main" val="2436783188"/>
              </p:ext>
            </p:extLst>
          </p:nvPr>
        </p:nvGraphicFramePr>
        <p:xfrm>
          <a:off x="503237" y="8368181"/>
          <a:ext cx="6840536" cy="1737360"/>
        </p:xfrm>
        <a:graphic>
          <a:graphicData uri="http://schemas.openxmlformats.org/drawingml/2006/table">
            <a:tbl>
              <a:tblPr firstRow="1" bandRow="1">
                <a:tableStyleId>{5940675A-B579-460E-94D1-54222C63F5DA}</a:tableStyleId>
              </a:tblPr>
              <a:tblGrid>
                <a:gridCol w="2364953">
                  <a:extLst>
                    <a:ext uri="{9D8B030D-6E8A-4147-A177-3AD203B41FA5}">
                      <a16:colId xmlns:a16="http://schemas.microsoft.com/office/drawing/2014/main" val="1657135842"/>
                    </a:ext>
                  </a:extLst>
                </a:gridCol>
                <a:gridCol w="4475583">
                  <a:extLst>
                    <a:ext uri="{9D8B030D-6E8A-4147-A177-3AD203B41FA5}">
                      <a16:colId xmlns:a16="http://schemas.microsoft.com/office/drawing/2014/main" val="1282900115"/>
                    </a:ext>
                  </a:extLst>
                </a:gridCol>
              </a:tblGrid>
              <a:tr h="0">
                <a:tc gridSpan="2">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Reaktion auf Meldungen  </a:t>
                      </a:r>
                    </a:p>
                  </a:txBody>
                  <a:tcPr>
                    <a:solidFill>
                      <a:srgbClr val="D9D9D9"/>
                    </a:solidFill>
                  </a:tcPr>
                </a:tc>
                <a:tc hMerge="1">
                  <a:txBody>
                    <a:bodyPr/>
                    <a:lstStyle/>
                    <a:p>
                      <a:r>
                        <a:rPr lang="de-DE" sz="1800" b="1" i="0" dirty="0">
                          <a:latin typeface="Arial" panose="020B0604020202020204" pitchFamily="34" charset="0"/>
                          <a:ea typeface="Open Sans" panose="020B0606030504020204" pitchFamily="34" charset="0"/>
                          <a:cs typeface="Arial" panose="020B0604020202020204" pitchFamily="34" charset="0"/>
                        </a:rPr>
                        <a:t>Pegel Hundersingen 180 cm </a:t>
                      </a:r>
                    </a:p>
                    <a:p>
                      <a:r>
                        <a:rPr lang="de-DE" sz="1800" b="1" i="0" dirty="0">
                          <a:latin typeface="Arial" panose="020B0604020202020204" pitchFamily="34" charset="0"/>
                          <a:ea typeface="Open Sans" panose="020B0606030504020204" pitchFamily="34" charset="0"/>
                          <a:cs typeface="Arial" panose="020B0604020202020204" pitchFamily="34" charset="0"/>
                        </a:rPr>
                        <a:t>oder Pegel Beuron 230 cm </a:t>
                      </a:r>
                    </a:p>
                  </a:txBody>
                  <a:tcPr>
                    <a:solidFill>
                      <a:schemeClr val="accent4">
                        <a:lumMod val="40000"/>
                        <a:lumOff val="60000"/>
                      </a:schemeClr>
                    </a:solidFill>
                  </a:tcPr>
                </a:tc>
                <a:extLst>
                  <a:ext uri="{0D108BD9-81ED-4DB2-BD59-A6C34878D82A}">
                    <a16:rowId xmlns:a16="http://schemas.microsoft.com/office/drawing/2014/main" val="2240153518"/>
                  </a:ext>
                </a:extLst>
              </a:tr>
              <a:tr h="268737">
                <a:tc>
                  <a:txBody>
                    <a:bodyPr/>
                    <a:lstStyle/>
                    <a:p>
                      <a:r>
                        <a:rPr lang="de-DE" sz="1400" b="1" i="0" dirty="0">
                          <a:latin typeface="Arial" panose="020B0604020202020204" pitchFamily="34" charset="0"/>
                          <a:ea typeface="Open Sans" panose="020B0606030504020204" pitchFamily="34" charset="0"/>
                          <a:cs typeface="Arial" panose="020B0604020202020204" pitchFamily="34" charset="0"/>
                        </a:rPr>
                        <a:t>Meldung </a:t>
                      </a:r>
                    </a:p>
                  </a:txBody>
                  <a:tcPr marL="72000" marR="72000"/>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Zuständig Maßnahmen </a:t>
                      </a:r>
                    </a:p>
                  </a:txBody>
                  <a:tcPr marL="72000" marR="72000"/>
                </a:tc>
                <a:extLst>
                  <a:ext uri="{0D108BD9-81ED-4DB2-BD59-A6C34878D82A}">
                    <a16:rowId xmlns:a16="http://schemas.microsoft.com/office/drawing/2014/main" val="1422780657"/>
                  </a:ext>
                </a:extLst>
              </a:tr>
              <a:tr h="259080">
                <a:tc>
                  <a:txBody>
                    <a:bodyPr/>
                    <a:lstStyle/>
                    <a:p>
                      <a:r>
                        <a:rPr lang="de-DE" sz="1200" b="0" i="0" dirty="0">
                          <a:latin typeface="Arial" panose="020B0604020202020204" pitchFamily="34" charset="0"/>
                          <a:ea typeface="Open Sans" panose="020B0606030504020204" pitchFamily="34" charset="0"/>
                          <a:cs typeface="Arial" panose="020B0604020202020204" pitchFamily="34" charset="0"/>
                        </a:rPr>
                        <a:t>Starkes oder extremes Gewitter </a:t>
                      </a:r>
                    </a:p>
                  </a:txBody>
                  <a:tcPr marL="72000" marR="72000"/>
                </a:tc>
                <a:tc rowSpan="4">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Ordnungsamt: Prüfen: Veranstaltungen absagen? </a:t>
                      </a:r>
                    </a:p>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Feuerwehr: Alarmierung laut </a:t>
                      </a: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hlinkClick r:id="" action="ppaction://noaction"/>
                        </a:rPr>
                        <a:t>Plan 7</a:t>
                      </a: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Erste Lagebesprechung Online</a:t>
                      </a:r>
                    </a:p>
                  </a:txBody>
                  <a:tcPr marL="72000" marR="72000"/>
                </a:tc>
                <a:extLst>
                  <a:ext uri="{0D108BD9-81ED-4DB2-BD59-A6C34878D82A}">
                    <a16:rowId xmlns:a16="http://schemas.microsoft.com/office/drawing/2014/main" val="1210507178"/>
                  </a:ext>
                </a:extLst>
              </a:tr>
              <a:tr h="259080">
                <a:tc>
                  <a:txBody>
                    <a:bodyPr/>
                    <a:lstStyle/>
                    <a:p>
                      <a:r>
                        <a:rPr lang="de-DE" sz="1200" b="0" i="0" dirty="0">
                          <a:latin typeface="Arial" panose="020B0604020202020204" pitchFamily="34" charset="0"/>
                          <a:ea typeface="Open Sans" panose="020B0606030504020204" pitchFamily="34" charset="0"/>
                          <a:cs typeface="Arial" panose="020B0604020202020204" pitchFamily="34" charset="0"/>
                        </a:rPr>
                        <a:t>DWD LILA </a:t>
                      </a:r>
                    </a:p>
                  </a:txBody>
                  <a:tcPr marL="72000" marR="72000"/>
                </a:tc>
                <a:tc vMerge="1">
                  <a:txBody>
                    <a:bodyPr/>
                    <a:lstStyle/>
                    <a:p>
                      <a:endParaRPr/>
                    </a:p>
                  </a:txBody>
                  <a:tcPr marL="72000" marR="72000"/>
                </a:tc>
                <a:extLst>
                  <a:ext uri="{0D108BD9-81ED-4DB2-BD59-A6C34878D82A}">
                    <a16:rowId xmlns:a16="http://schemas.microsoft.com/office/drawing/2014/main" val="1578044192"/>
                  </a:ext>
                </a:extLst>
              </a:tr>
              <a:tr h="259080">
                <a:tc>
                  <a:txBody>
                    <a:bodyPr/>
                    <a:lstStyle/>
                    <a:p>
                      <a:r>
                        <a:rPr lang="de-DE" sz="1200" b="0" i="0" dirty="0">
                          <a:latin typeface="Arial" panose="020B0604020202020204" pitchFamily="34" charset="0"/>
                          <a:ea typeface="Open Sans" panose="020B0606030504020204" pitchFamily="34" charset="0"/>
                          <a:cs typeface="Arial" panose="020B0604020202020204" pitchFamily="34" charset="0"/>
                        </a:rPr>
                        <a:t>DWD Vorabinformation</a:t>
                      </a:r>
                    </a:p>
                  </a:txBody>
                  <a:tcPr marL="72000" marR="72000"/>
                </a:tc>
                <a:tc v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72000" marR="72000"/>
                </a:tc>
                <a:extLst>
                  <a:ext uri="{0D108BD9-81ED-4DB2-BD59-A6C34878D82A}">
                    <a16:rowId xmlns:a16="http://schemas.microsoft.com/office/drawing/2014/main" val="1622386870"/>
                  </a:ext>
                </a:extLst>
              </a:tr>
              <a:tr h="259080">
                <a:tc>
                  <a:txBody>
                    <a:bodyPr/>
                    <a:lstStyle/>
                    <a:p>
                      <a:r>
                        <a:rPr lang="de-DE" sz="1200" b="0" i="0" dirty="0">
                          <a:latin typeface="Arial" panose="020B0604020202020204" pitchFamily="34" charset="0"/>
                          <a:ea typeface="Open Sans" panose="020B0606030504020204" pitchFamily="34" charset="0"/>
                          <a:cs typeface="Arial" panose="020B0604020202020204" pitchFamily="34" charset="0"/>
                        </a:rPr>
                        <a:t>Dreisampegel-Ebnet HMO </a:t>
                      </a:r>
                    </a:p>
                  </a:txBody>
                  <a:tcPr marL="72000" marR="72000"/>
                </a:tc>
                <a:tc v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72000" marR="72000"/>
                </a:tc>
                <a:extLst>
                  <a:ext uri="{0D108BD9-81ED-4DB2-BD59-A6C34878D82A}">
                    <a16:rowId xmlns:a16="http://schemas.microsoft.com/office/drawing/2014/main" val="2006557850"/>
                  </a:ext>
                </a:extLst>
              </a:tr>
            </a:tbl>
          </a:graphicData>
        </a:graphic>
      </p:graphicFrame>
      <p:graphicFrame>
        <p:nvGraphicFramePr>
          <p:cNvPr id="9" name="Tabelle 8">
            <a:extLst>
              <a:ext uri="{FF2B5EF4-FFF2-40B4-BE49-F238E27FC236}">
                <a16:creationId xmlns:a16="http://schemas.microsoft.com/office/drawing/2014/main" id="{1B61FE65-CDC3-CC0F-1B17-FDA057AB38BC}"/>
              </a:ext>
            </a:extLst>
          </p:cNvPr>
          <p:cNvGraphicFramePr>
            <a:graphicFrameLocks noGrp="1"/>
          </p:cNvGraphicFramePr>
          <p:nvPr>
            <p:extLst>
              <p:ext uri="{D42A27DB-BD31-4B8C-83A1-F6EECF244321}">
                <p14:modId xmlns:p14="http://schemas.microsoft.com/office/powerpoint/2010/main" val="1788543302"/>
              </p:ext>
            </p:extLst>
          </p:nvPr>
        </p:nvGraphicFramePr>
        <p:xfrm>
          <a:off x="503238" y="1550802"/>
          <a:ext cx="6840537" cy="2443480"/>
        </p:xfrm>
        <a:graphic>
          <a:graphicData uri="http://schemas.openxmlformats.org/drawingml/2006/table">
            <a:tbl>
              <a:tblPr firstRow="1" bandRow="1">
                <a:tableStyleId>{5940675A-B579-460E-94D1-54222C63F5DA}</a:tableStyleId>
              </a:tblPr>
              <a:tblGrid>
                <a:gridCol w="1088739">
                  <a:extLst>
                    <a:ext uri="{9D8B030D-6E8A-4147-A177-3AD203B41FA5}">
                      <a16:colId xmlns:a16="http://schemas.microsoft.com/office/drawing/2014/main" val="1657135842"/>
                    </a:ext>
                  </a:extLst>
                </a:gridCol>
                <a:gridCol w="5751798">
                  <a:extLst>
                    <a:ext uri="{9D8B030D-6E8A-4147-A177-3AD203B41FA5}">
                      <a16:colId xmlns:a16="http://schemas.microsoft.com/office/drawing/2014/main" val="4251215853"/>
                    </a:ext>
                  </a:extLst>
                </a:gridCol>
              </a:tblGrid>
              <a:tr h="370840">
                <a:tc gridSpan="2">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Laufende Beobachtung der Warnlage </a:t>
                      </a:r>
                    </a:p>
                  </a:txBody>
                  <a:tcPr>
                    <a:solidFill>
                      <a:srgbClr val="D9D9D9"/>
                    </a:solidFill>
                  </a:tcPr>
                </a:tc>
                <a:tc hMerge="1">
                  <a:txBody>
                    <a:bodyPr/>
                    <a:lstStyle/>
                    <a:p>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D9D9D9"/>
                    </a:solidFill>
                  </a:tcPr>
                </a:tc>
                <a:extLst>
                  <a:ext uri="{0D108BD9-81ED-4DB2-BD59-A6C34878D82A}">
                    <a16:rowId xmlns:a16="http://schemas.microsoft.com/office/drawing/2014/main" val="2240153518"/>
                  </a:ext>
                </a:extLst>
              </a:tr>
              <a:tr h="269534">
                <a:tc>
                  <a:txBody>
                    <a:bodyPr/>
                    <a:lstStyle/>
                    <a:p>
                      <a:r>
                        <a:rPr lang="de-DE" sz="1400" b="1" i="0" dirty="0">
                          <a:latin typeface="Arial" panose="020B0604020202020204" pitchFamily="34" charset="0"/>
                          <a:ea typeface="Open Sans" panose="020B0606030504020204" pitchFamily="34" charset="0"/>
                          <a:cs typeface="Arial" panose="020B0604020202020204" pitchFamily="34" charset="0"/>
                        </a:rPr>
                        <a:t>Zuständig</a:t>
                      </a:r>
                    </a:p>
                  </a:txBody>
                  <a:tcPr marL="72000" marR="72000"/>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Maßnahmen </a:t>
                      </a:r>
                    </a:p>
                  </a:txBody>
                  <a:tcPr marL="72000" marR="72000"/>
                </a:tc>
                <a:extLst>
                  <a:ext uri="{0D108BD9-81ED-4DB2-BD59-A6C34878D82A}">
                    <a16:rowId xmlns:a16="http://schemas.microsoft.com/office/drawing/2014/main" val="1422780657"/>
                  </a:ext>
                </a:extLst>
              </a:tr>
              <a:tr h="269534">
                <a:tc rowSpan="4">
                  <a:txBody>
                    <a:bodyPr/>
                    <a:lstStyle/>
                    <a:p>
                      <a:r>
                        <a:rPr lang="de-DE" sz="1200" b="0" i="0" dirty="0">
                          <a:latin typeface="Arial" panose="020B0604020202020204" pitchFamily="34" charset="0"/>
                          <a:ea typeface="Open Sans" panose="020B0606030504020204" pitchFamily="34" charset="0"/>
                          <a:cs typeface="Arial" panose="020B0604020202020204" pitchFamily="34" charset="0"/>
                        </a:rPr>
                        <a:t>Ordnungsamt </a:t>
                      </a:r>
                    </a:p>
                  </a:txBody>
                  <a:tcPr marL="72000" marR="72000"/>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hlinkClick r:id="rId4"/>
                        </a:rPr>
                        <a:t>www.dwd.de</a:t>
                      </a:r>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 </a:t>
                      </a:r>
                    </a:p>
                  </a:txBody>
                  <a:tcPr marL="72000" marR="72000"/>
                </a:tc>
                <a:extLst>
                  <a:ext uri="{0D108BD9-81ED-4DB2-BD59-A6C34878D82A}">
                    <a16:rowId xmlns:a16="http://schemas.microsoft.com/office/drawing/2014/main" val="2956476659"/>
                  </a:ext>
                </a:extLst>
              </a:tr>
              <a:tr h="269534">
                <a:tc vMerge="1">
                  <a:txBody>
                    <a:bodyPr/>
                    <a:lstStyle/>
                    <a:p>
                      <a:endParaRPr lang="de-DE"/>
                    </a:p>
                  </a:txBody>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400" dirty="0">
                          <a:hlinkClick r:id="rId5"/>
                        </a:rPr>
                        <a:t>Wetter und Klima - Deutscher Wetterdienst - Wochenvorhersage Wettergefahren</a:t>
                      </a:r>
                      <a:endPar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72000" marR="72000"/>
                </a:tc>
                <a:extLst>
                  <a:ext uri="{0D108BD9-81ED-4DB2-BD59-A6C34878D82A}">
                    <a16:rowId xmlns:a16="http://schemas.microsoft.com/office/drawing/2014/main" val="2185483261"/>
                  </a:ext>
                </a:extLst>
              </a:tr>
              <a:tr h="269534">
                <a:tc vMerge="1">
                  <a:txBody>
                    <a:bodyPr/>
                    <a:lstStyle/>
                    <a:p>
                      <a:endParaRPr lang="de-DE"/>
                    </a:p>
                  </a:txBody>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400" dirty="0">
                          <a:hlinkClick r:id="rId6"/>
                        </a:rPr>
                        <a:t>Hochwasservorhersagezentrale Baden-Württemberg</a:t>
                      </a:r>
                      <a:r>
                        <a:rPr lang="de-DE" sz="1400" dirty="0"/>
                        <a:t>: Pegel XXX</a:t>
                      </a:r>
                      <a:endPar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72000" marR="72000"/>
                </a:tc>
                <a:extLst>
                  <a:ext uri="{0D108BD9-81ED-4DB2-BD59-A6C34878D82A}">
                    <a16:rowId xmlns:a16="http://schemas.microsoft.com/office/drawing/2014/main" val="1180100847"/>
                  </a:ext>
                </a:extLst>
              </a:tr>
              <a:tr h="259080">
                <a:tc vMerge="1">
                  <a:txBody>
                    <a:bodyPr/>
                    <a:lstStyle/>
                    <a:p>
                      <a:endParaRPr dirty="0"/>
                    </a:p>
                  </a:txBody>
                  <a:tcPr marL="72000" marR="72000"/>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Prüfen, ob sich kritische Wetterlage oder sehr hohe Pegelstände abzeichnen. </a:t>
                      </a:r>
                    </a:p>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Ggf. in Absprache mit BM Warndienst einrichten: Sicherstellen, dass Warnungen während Wochenenden/Feiertagen von Kollegen empfangen werden. </a:t>
                      </a:r>
                    </a:p>
                  </a:txBody>
                  <a:tcPr marL="72000" marR="72000"/>
                </a:tc>
                <a:extLst>
                  <a:ext uri="{0D108BD9-81ED-4DB2-BD59-A6C34878D82A}">
                    <a16:rowId xmlns:a16="http://schemas.microsoft.com/office/drawing/2014/main" val="1210507178"/>
                  </a:ext>
                </a:extLst>
              </a:tr>
            </a:tbl>
          </a:graphicData>
        </a:graphic>
      </p:graphicFrame>
      <p:sp>
        <p:nvSpPr>
          <p:cNvPr id="4" name="Rechteck 3">
            <a:hlinkClick r:id="rId7" action="ppaction://hlinksldjump"/>
            <a:extLst>
              <a:ext uri="{FF2B5EF4-FFF2-40B4-BE49-F238E27FC236}">
                <a16:creationId xmlns:a16="http://schemas.microsoft.com/office/drawing/2014/main" id="{D40E77B5-44FC-0941-E648-CD027B6105D6}"/>
              </a:ext>
            </a:extLst>
          </p:cNvPr>
          <p:cNvSpPr/>
          <p:nvPr/>
        </p:nvSpPr>
        <p:spPr>
          <a:xfrm rot="16200000">
            <a:off x="-185985" y="3851509"/>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Erste Lage </a:t>
            </a:r>
          </a:p>
        </p:txBody>
      </p:sp>
      <p:sp>
        <p:nvSpPr>
          <p:cNvPr id="14" name="Rechteck 13">
            <a:hlinkClick r:id="rId8" action="ppaction://hlinksldjump"/>
            <a:extLst>
              <a:ext uri="{FF2B5EF4-FFF2-40B4-BE49-F238E27FC236}">
                <a16:creationId xmlns:a16="http://schemas.microsoft.com/office/drawing/2014/main" id="{99B88E50-75F1-5565-FE0C-DAA20FA56BC8}"/>
              </a:ext>
            </a:extLst>
          </p:cNvPr>
          <p:cNvSpPr/>
          <p:nvPr/>
        </p:nvSpPr>
        <p:spPr>
          <a:xfrm rot="16200000">
            <a:off x="-509823" y="9352182"/>
            <a:ext cx="1557313" cy="252000"/>
          </a:xfrm>
          <a:prstGeom prst="rect">
            <a:avLst/>
          </a:prstGeom>
          <a:solidFill>
            <a:srgbClr val="FFFF00"/>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Monitoring</a:t>
            </a:r>
          </a:p>
        </p:txBody>
      </p:sp>
    </p:spTree>
    <p:extLst>
      <p:ext uri="{BB962C8B-B14F-4D97-AF65-F5344CB8AC3E}">
        <p14:creationId xmlns:p14="http://schemas.microsoft.com/office/powerpoint/2010/main" val="4073649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C3B13B83-51A4-1849-DEA5-BEF4078E3458}"/>
              </a:ext>
            </a:extLst>
          </p:cNvPr>
          <p:cNvSpPr>
            <a:spLocks noGrp="1"/>
          </p:cNvSpPr>
          <p:nvPr>
            <p:ph type="body" sz="quarter" idx="21"/>
          </p:nvPr>
        </p:nvSpPr>
        <p:spPr/>
        <p:txBody>
          <a:bodyPr/>
          <a:lstStyle/>
          <a:p>
            <a:r>
              <a:rPr lang="de-DE" dirty="0"/>
              <a:t>Alarmplan</a:t>
            </a:r>
            <a:endParaRPr lang="de-CH" dirty="0"/>
          </a:p>
        </p:txBody>
      </p:sp>
      <p:sp>
        <p:nvSpPr>
          <p:cNvPr id="5" name="Textplatzhalter 4">
            <a:extLst>
              <a:ext uri="{FF2B5EF4-FFF2-40B4-BE49-F238E27FC236}">
                <a16:creationId xmlns:a16="http://schemas.microsoft.com/office/drawing/2014/main" id="{5FF402F4-A839-0526-8A02-53B9530356B0}"/>
              </a:ext>
            </a:extLst>
          </p:cNvPr>
          <p:cNvSpPr>
            <a:spLocks noGrp="1"/>
          </p:cNvSpPr>
          <p:nvPr>
            <p:ph type="body" sz="quarter" idx="26"/>
          </p:nvPr>
        </p:nvSpPr>
        <p:spPr/>
        <p:txBody>
          <a:bodyPr/>
          <a:lstStyle/>
          <a:p>
            <a:r>
              <a:rPr lang="de-DE" dirty="0"/>
              <a:t>Alarm- und Einsatzplan </a:t>
            </a:r>
            <a:endParaRPr lang="de-CH" dirty="0"/>
          </a:p>
        </p:txBody>
      </p:sp>
      <p:sp>
        <p:nvSpPr>
          <p:cNvPr id="2" name="Titel 1">
            <a:extLst>
              <a:ext uri="{FF2B5EF4-FFF2-40B4-BE49-F238E27FC236}">
                <a16:creationId xmlns:a16="http://schemas.microsoft.com/office/drawing/2014/main" id="{9F2D2E49-4473-0303-A649-3CCDDC7338CD}"/>
              </a:ext>
            </a:extLst>
          </p:cNvPr>
          <p:cNvSpPr>
            <a:spLocks noGrp="1"/>
          </p:cNvSpPr>
          <p:nvPr>
            <p:ph type="title"/>
          </p:nvPr>
        </p:nvSpPr>
        <p:spPr/>
        <p:txBody>
          <a:bodyPr/>
          <a:lstStyle/>
          <a:p>
            <a:r>
              <a:rPr lang="de-DE" dirty="0"/>
              <a:t>60</a:t>
            </a:r>
            <a:endParaRPr lang="de-CH" dirty="0"/>
          </a:p>
        </p:txBody>
      </p:sp>
      <p:sp>
        <p:nvSpPr>
          <p:cNvPr id="3" name="Textplatzhalter 2">
            <a:extLst>
              <a:ext uri="{FF2B5EF4-FFF2-40B4-BE49-F238E27FC236}">
                <a16:creationId xmlns:a16="http://schemas.microsoft.com/office/drawing/2014/main" id="{4634D07A-0142-612E-948D-FCF9E2DA01E7}"/>
              </a:ext>
            </a:extLst>
          </p:cNvPr>
          <p:cNvSpPr>
            <a:spLocks noGrp="1"/>
          </p:cNvSpPr>
          <p:nvPr>
            <p:ph type="body" sz="quarter" idx="32"/>
          </p:nvPr>
        </p:nvSpPr>
        <p:spPr/>
        <p:txBody>
          <a:bodyPr/>
          <a:lstStyle/>
          <a:p>
            <a:endParaRPr lang="de-CH" dirty="0"/>
          </a:p>
        </p:txBody>
      </p:sp>
      <p:sp>
        <p:nvSpPr>
          <p:cNvPr id="19" name="Textfeld 18">
            <a:extLst>
              <a:ext uri="{FF2B5EF4-FFF2-40B4-BE49-F238E27FC236}">
                <a16:creationId xmlns:a16="http://schemas.microsoft.com/office/drawing/2014/main" id="{0FF1BCC5-1FF2-517A-0EDE-7A7F83ED96D8}"/>
              </a:ext>
            </a:extLst>
          </p:cNvPr>
          <p:cNvSpPr txBox="1"/>
          <p:nvPr/>
        </p:nvSpPr>
        <p:spPr>
          <a:xfrm>
            <a:off x="575324" y="2159825"/>
            <a:ext cx="1404000" cy="461665"/>
          </a:xfrm>
          <a:prstGeom prst="rect">
            <a:avLst/>
          </a:prstGeom>
          <a:solidFill>
            <a:srgbClr val="00FF00"/>
          </a:solidFill>
          <a:ln>
            <a:solidFill>
              <a:schemeClr val="tx1"/>
            </a:solidFill>
          </a:ln>
        </p:spPr>
        <p:txBody>
          <a:bodyPr wrap="square" rtlCol="0">
            <a:spAutoFit/>
          </a:bodyPr>
          <a:lstStyle/>
          <a:p>
            <a:pPr algn="ctr"/>
            <a:r>
              <a:rPr lang="de-DE" sz="1200" b="1" dirty="0">
                <a:latin typeface="Arial" panose="020B0604020202020204" pitchFamily="34" charset="0"/>
                <a:ea typeface="Open Sans" panose="020B0606030504020204" pitchFamily="34" charset="0"/>
                <a:cs typeface="Arial" panose="020B0604020202020204" pitchFamily="34" charset="0"/>
              </a:rPr>
              <a:t>Unkritische Warnlage </a:t>
            </a:r>
            <a:endParaRPr lang="de-CH" sz="1200" b="1" dirty="0">
              <a:latin typeface="Arial" panose="020B0604020202020204" pitchFamily="34" charset="0"/>
              <a:ea typeface="Open Sans" panose="020B0606030504020204" pitchFamily="34" charset="0"/>
              <a:cs typeface="Arial" panose="020B0604020202020204" pitchFamily="34" charset="0"/>
            </a:endParaRPr>
          </a:p>
        </p:txBody>
      </p:sp>
      <p:sp>
        <p:nvSpPr>
          <p:cNvPr id="10" name="Rechteck 9">
            <a:hlinkClick r:id="rId2" action="ppaction://hlinksldjump"/>
            <a:extLst>
              <a:ext uri="{FF2B5EF4-FFF2-40B4-BE49-F238E27FC236}">
                <a16:creationId xmlns:a16="http://schemas.microsoft.com/office/drawing/2014/main" id="{273C99E7-7EFE-33EC-137F-64794F97F7C5}"/>
              </a:ext>
            </a:extLst>
          </p:cNvPr>
          <p:cNvSpPr/>
          <p:nvPr/>
        </p:nvSpPr>
        <p:spPr>
          <a:xfrm>
            <a:off x="2043617" y="2168654"/>
            <a:ext cx="3899979" cy="461665"/>
          </a:xfrm>
          <a:prstGeom prst="rect">
            <a:avLst/>
          </a:prstGeom>
          <a:solidFill>
            <a:srgbClr val="00FF00"/>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algn="ctr"/>
            <a:r>
              <a:rPr lang="de-DE" sz="1200" b="1" dirty="0">
                <a:solidFill>
                  <a:schemeClr val="tx1"/>
                </a:solidFill>
                <a:latin typeface="Arial" panose="020B0604020202020204" pitchFamily="34" charset="0"/>
                <a:ea typeface="Open Sans" panose="020B0606030504020204" pitchFamily="34" charset="0"/>
                <a:cs typeface="Arial" panose="020B0604020202020204" pitchFamily="34" charset="0"/>
              </a:rPr>
              <a:t>Empfang Warnungen und Pegelmeldungen Plan 55</a:t>
            </a:r>
          </a:p>
        </p:txBody>
      </p:sp>
      <p:sp>
        <p:nvSpPr>
          <p:cNvPr id="17" name="Rechteck 16">
            <a:hlinkClick r:id="" action="ppaction://noaction"/>
            <a:extLst>
              <a:ext uri="{FF2B5EF4-FFF2-40B4-BE49-F238E27FC236}">
                <a16:creationId xmlns:a16="http://schemas.microsoft.com/office/drawing/2014/main" id="{B60FCE63-F8D8-6D10-F225-ADF18FDEF9A8}"/>
              </a:ext>
            </a:extLst>
          </p:cNvPr>
          <p:cNvSpPr/>
          <p:nvPr/>
        </p:nvSpPr>
        <p:spPr>
          <a:xfrm>
            <a:off x="541937" y="3337894"/>
            <a:ext cx="1404000" cy="432000"/>
          </a:xfrm>
          <a:prstGeom prst="rect">
            <a:avLst/>
          </a:prstGeom>
          <a:solidFill>
            <a:schemeClr val="bg1"/>
          </a:solidFill>
          <a:ln w="9525">
            <a:solidFill>
              <a:schemeClr val="tx1"/>
            </a:solidFill>
          </a:ln>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algn="ctr"/>
            <a:r>
              <a:rPr lang="de-DE" sz="1200" b="1" dirty="0">
                <a:solidFill>
                  <a:schemeClr val="tx1"/>
                </a:solidFill>
                <a:latin typeface="Arial" panose="020B0604020202020204" pitchFamily="34" charset="0"/>
                <a:ea typeface="Open Sans" panose="020B0606030504020204" pitchFamily="34" charset="0"/>
                <a:cs typeface="Arial" panose="020B0604020202020204" pitchFamily="34" charset="0"/>
              </a:rPr>
              <a:t>DWD Vorabinformation</a:t>
            </a:r>
          </a:p>
        </p:txBody>
      </p:sp>
      <p:sp>
        <p:nvSpPr>
          <p:cNvPr id="18" name="Rechteck 17">
            <a:hlinkClick r:id="" action="ppaction://noaction"/>
            <a:extLst>
              <a:ext uri="{FF2B5EF4-FFF2-40B4-BE49-F238E27FC236}">
                <a16:creationId xmlns:a16="http://schemas.microsoft.com/office/drawing/2014/main" id="{2063EF66-A1E0-2E51-536D-FC8A23192CAB}"/>
              </a:ext>
            </a:extLst>
          </p:cNvPr>
          <p:cNvSpPr/>
          <p:nvPr/>
        </p:nvSpPr>
        <p:spPr>
          <a:xfrm>
            <a:off x="575324" y="2711192"/>
            <a:ext cx="1404000" cy="464792"/>
          </a:xfrm>
          <a:prstGeom prst="rect">
            <a:avLst/>
          </a:prstGeom>
          <a:solidFill>
            <a:schemeClr val="bg1"/>
          </a:solidFill>
          <a:ln w="9525">
            <a:solidFill>
              <a:schemeClr val="tx1"/>
            </a:solidFill>
          </a:ln>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algn="ctr"/>
            <a:r>
              <a:rPr lang="de-DE" sz="1200" b="1" dirty="0">
                <a:solidFill>
                  <a:schemeClr val="tx1"/>
                </a:solidFill>
                <a:latin typeface="Arial" panose="020B0604020202020204" pitchFamily="34" charset="0"/>
                <a:ea typeface="Open Sans" panose="020B0606030504020204" pitchFamily="34" charset="0"/>
                <a:cs typeface="Arial" panose="020B0604020202020204" pitchFamily="34" charset="0"/>
              </a:rPr>
              <a:t>DWD </a:t>
            </a:r>
            <a:r>
              <a:rPr lang="de-DE" sz="1200" b="1" dirty="0">
                <a:solidFill>
                  <a:srgbClr val="FF0000"/>
                </a:solidFill>
                <a:latin typeface="Arial" panose="020B0604020202020204" pitchFamily="34" charset="0"/>
                <a:ea typeface="Open Sans" panose="020B0606030504020204" pitchFamily="34" charset="0"/>
                <a:cs typeface="Arial" panose="020B0604020202020204" pitchFamily="34" charset="0"/>
              </a:rPr>
              <a:t>ROT</a:t>
            </a:r>
          </a:p>
          <a:p>
            <a:pPr algn="ctr"/>
            <a:r>
              <a:rPr lang="de-DE" sz="1200" b="1" dirty="0">
                <a:solidFill>
                  <a:schemeClr val="tx1"/>
                </a:solidFill>
                <a:latin typeface="Arial" panose="020B0604020202020204" pitchFamily="34" charset="0"/>
                <a:ea typeface="Open Sans" panose="020B0606030504020204" pitchFamily="34" charset="0"/>
                <a:cs typeface="Arial" panose="020B0604020202020204" pitchFamily="34" charset="0"/>
              </a:rPr>
              <a:t>Stufe 3 von 4 </a:t>
            </a:r>
          </a:p>
        </p:txBody>
      </p:sp>
      <p:sp>
        <p:nvSpPr>
          <p:cNvPr id="24" name="Rechteck 23">
            <a:hlinkClick r:id="" action="ppaction://noaction"/>
            <a:extLst>
              <a:ext uri="{FF2B5EF4-FFF2-40B4-BE49-F238E27FC236}">
                <a16:creationId xmlns:a16="http://schemas.microsoft.com/office/drawing/2014/main" id="{499E3D1D-19BD-098F-FFF3-F561003FEB74}"/>
              </a:ext>
            </a:extLst>
          </p:cNvPr>
          <p:cNvSpPr/>
          <p:nvPr/>
        </p:nvSpPr>
        <p:spPr>
          <a:xfrm>
            <a:off x="541937" y="3807611"/>
            <a:ext cx="1404000" cy="416300"/>
          </a:xfrm>
          <a:prstGeom prst="rect">
            <a:avLst/>
          </a:prstGeom>
          <a:solidFill>
            <a:schemeClr val="bg1"/>
          </a:solidFill>
          <a:ln w="9525">
            <a:solidFill>
              <a:schemeClr val="tx1"/>
            </a:solidFill>
          </a:ln>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algn="ctr"/>
            <a:r>
              <a:rPr lang="de-DE" sz="1200" b="1" dirty="0">
                <a:solidFill>
                  <a:schemeClr val="tx1"/>
                </a:solidFill>
                <a:latin typeface="Arial" panose="020B0604020202020204" pitchFamily="34" charset="0"/>
                <a:ea typeface="Open Sans" panose="020B0606030504020204" pitchFamily="34" charset="0"/>
                <a:cs typeface="Arial" panose="020B0604020202020204" pitchFamily="34" charset="0"/>
              </a:rPr>
              <a:t>DWD </a:t>
            </a:r>
            <a:r>
              <a:rPr lang="de-DE" sz="1200" b="1" dirty="0">
                <a:solidFill>
                  <a:srgbClr val="FF00FF"/>
                </a:solidFill>
                <a:latin typeface="Arial" panose="020B0604020202020204" pitchFamily="34" charset="0"/>
                <a:ea typeface="Open Sans" panose="020B0606030504020204" pitchFamily="34" charset="0"/>
                <a:cs typeface="Arial" panose="020B0604020202020204" pitchFamily="34" charset="0"/>
              </a:rPr>
              <a:t>LILA</a:t>
            </a:r>
          </a:p>
          <a:p>
            <a:pPr algn="ctr"/>
            <a:r>
              <a:rPr lang="de-DE" sz="1200" b="1" dirty="0">
                <a:solidFill>
                  <a:schemeClr val="tx1"/>
                </a:solidFill>
                <a:latin typeface="Arial" panose="020B0604020202020204" pitchFamily="34" charset="0"/>
                <a:ea typeface="Open Sans" panose="020B0606030504020204" pitchFamily="34" charset="0"/>
                <a:cs typeface="Arial" panose="020B0604020202020204" pitchFamily="34" charset="0"/>
              </a:rPr>
              <a:t>Stufe 4 von 4</a:t>
            </a:r>
          </a:p>
        </p:txBody>
      </p:sp>
      <p:sp>
        <p:nvSpPr>
          <p:cNvPr id="6" name="Rechteck 5">
            <a:hlinkClick r:id="rId3" action="ppaction://hlinksldjump"/>
            <a:extLst>
              <a:ext uri="{FF2B5EF4-FFF2-40B4-BE49-F238E27FC236}">
                <a16:creationId xmlns:a16="http://schemas.microsoft.com/office/drawing/2014/main" id="{CC397CA0-DEBC-6578-D7AA-0B700AF409D9}"/>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7" name="Rechteck 6">
            <a:hlinkClick r:id="rId4" action="ppaction://hlinksldjump"/>
            <a:extLst>
              <a:ext uri="{FF2B5EF4-FFF2-40B4-BE49-F238E27FC236}">
                <a16:creationId xmlns:a16="http://schemas.microsoft.com/office/drawing/2014/main" id="{BD1F7D63-E99D-0232-230C-7CA9B9FB3BE8}"/>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5" name="Rechteck 14">
            <a:hlinkClick r:id="" action="ppaction://noaction"/>
            <a:extLst>
              <a:ext uri="{FF2B5EF4-FFF2-40B4-BE49-F238E27FC236}">
                <a16:creationId xmlns:a16="http://schemas.microsoft.com/office/drawing/2014/main" id="{B1BF72AD-D771-599B-B00A-4C21197AE7B6}"/>
              </a:ext>
            </a:extLst>
          </p:cNvPr>
          <p:cNvSpPr/>
          <p:nvPr/>
        </p:nvSpPr>
        <p:spPr>
          <a:xfrm>
            <a:off x="556195" y="4817821"/>
            <a:ext cx="1404000" cy="485639"/>
          </a:xfrm>
          <a:prstGeom prst="rect">
            <a:avLst/>
          </a:prstGeom>
          <a:solidFill>
            <a:srgbClr val="00FFFF"/>
          </a:solidFill>
          <a:ln w="9525">
            <a:solidFill>
              <a:schemeClr val="tx1"/>
            </a:solidFill>
          </a:ln>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algn="ctr"/>
            <a:r>
              <a:rPr lang="de-DE" sz="1200" b="1" dirty="0">
                <a:solidFill>
                  <a:schemeClr val="tx1"/>
                </a:solidFill>
                <a:latin typeface="Arial" panose="020B0604020202020204" pitchFamily="34" charset="0"/>
                <a:ea typeface="Open Sans" panose="020B0606030504020204" pitchFamily="34" charset="0"/>
                <a:cs typeface="Arial" panose="020B0604020202020204" pitchFamily="34" charset="0"/>
              </a:rPr>
              <a:t>Pegel Ebnet Dreisam HMO</a:t>
            </a:r>
          </a:p>
        </p:txBody>
      </p:sp>
      <p:sp>
        <p:nvSpPr>
          <p:cNvPr id="22" name="Rechteck 21">
            <a:hlinkClick r:id="rId5" action="ppaction://hlinksldjump"/>
            <a:extLst>
              <a:ext uri="{FF2B5EF4-FFF2-40B4-BE49-F238E27FC236}">
                <a16:creationId xmlns:a16="http://schemas.microsoft.com/office/drawing/2014/main" id="{08C53E66-291A-7778-BF28-201FBC0179CB}"/>
              </a:ext>
            </a:extLst>
          </p:cNvPr>
          <p:cNvSpPr/>
          <p:nvPr/>
        </p:nvSpPr>
        <p:spPr>
          <a:xfrm>
            <a:off x="2043617" y="2719659"/>
            <a:ext cx="1238202" cy="456325"/>
          </a:xfrm>
          <a:prstGeom prst="rect">
            <a:avLst/>
          </a:prstGeom>
          <a:solidFill>
            <a:srgbClr val="FFC000"/>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algn="ctr"/>
            <a:r>
              <a:rPr lang="de-DE" sz="1200" b="1" dirty="0">
                <a:solidFill>
                  <a:schemeClr val="tx1"/>
                </a:solidFill>
                <a:latin typeface="Arial" panose="020B0604020202020204" pitchFamily="34" charset="0"/>
                <a:ea typeface="Open Sans" panose="020B0606030504020204" pitchFamily="34" charset="0"/>
                <a:cs typeface="Arial" panose="020B0604020202020204" pitchFamily="34" charset="0"/>
              </a:rPr>
              <a:t>Sturmgefahr?</a:t>
            </a:r>
          </a:p>
          <a:p>
            <a:pPr algn="ctr"/>
            <a:r>
              <a:rPr lang="de-DE" sz="1200" b="1" dirty="0">
                <a:solidFill>
                  <a:schemeClr val="tx1"/>
                </a:solidFill>
                <a:latin typeface="Arial" panose="020B0604020202020204" pitchFamily="34" charset="0"/>
                <a:ea typeface="Open Sans" panose="020B0606030504020204" pitchFamily="34" charset="0"/>
                <a:cs typeface="Arial" panose="020B0604020202020204" pitchFamily="34" charset="0"/>
              </a:rPr>
              <a:t>Plan 272</a:t>
            </a:r>
          </a:p>
        </p:txBody>
      </p:sp>
      <p:sp>
        <p:nvSpPr>
          <p:cNvPr id="33" name="Rechteck 32">
            <a:hlinkClick r:id="" action="ppaction://noaction"/>
            <a:extLst>
              <a:ext uri="{FF2B5EF4-FFF2-40B4-BE49-F238E27FC236}">
                <a16:creationId xmlns:a16="http://schemas.microsoft.com/office/drawing/2014/main" id="{A6833B4C-3F57-A676-5B87-8AC5AB927C1C}"/>
              </a:ext>
            </a:extLst>
          </p:cNvPr>
          <p:cNvSpPr/>
          <p:nvPr/>
        </p:nvSpPr>
        <p:spPr>
          <a:xfrm>
            <a:off x="556195" y="4293908"/>
            <a:ext cx="1404000" cy="403215"/>
          </a:xfrm>
          <a:prstGeom prst="rect">
            <a:avLst/>
          </a:prstGeom>
          <a:solidFill>
            <a:srgbClr val="D60093"/>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algn="ctr"/>
            <a:r>
              <a:rPr lang="de-DE" sz="1200" b="1" dirty="0">
                <a:solidFill>
                  <a:schemeClr val="bg1"/>
                </a:solidFill>
                <a:latin typeface="Arial" panose="020B0604020202020204" pitchFamily="34" charset="0"/>
                <a:ea typeface="Open Sans" panose="020B0606030504020204" pitchFamily="34" charset="0"/>
                <a:cs typeface="Arial" panose="020B0604020202020204" pitchFamily="34" charset="0"/>
              </a:rPr>
              <a:t>HVZ LILA</a:t>
            </a:r>
          </a:p>
        </p:txBody>
      </p:sp>
      <p:sp>
        <p:nvSpPr>
          <p:cNvPr id="37" name="Rechteck 36">
            <a:hlinkClick r:id="rId6" action="ppaction://hlinksldjump"/>
            <a:extLst>
              <a:ext uri="{FF2B5EF4-FFF2-40B4-BE49-F238E27FC236}">
                <a16:creationId xmlns:a16="http://schemas.microsoft.com/office/drawing/2014/main" id="{493209B9-18B8-D759-9B7B-0C28A05CED24}"/>
              </a:ext>
            </a:extLst>
          </p:cNvPr>
          <p:cNvSpPr/>
          <p:nvPr/>
        </p:nvSpPr>
        <p:spPr>
          <a:xfrm>
            <a:off x="2043618" y="3337895"/>
            <a:ext cx="3916666" cy="1359228"/>
          </a:xfrm>
          <a:prstGeom prst="rect">
            <a:avLst/>
          </a:prstGeom>
          <a:solidFill>
            <a:srgbClr val="FFFF00"/>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algn="ctr"/>
            <a:r>
              <a:rPr lang="de-DE" sz="1200" b="1" dirty="0">
                <a:solidFill>
                  <a:schemeClr val="tx1"/>
                </a:solidFill>
                <a:latin typeface="Arial" panose="020B0604020202020204" pitchFamily="34" charset="0"/>
                <a:ea typeface="Open Sans" panose="020B0606030504020204" pitchFamily="34" charset="0"/>
                <a:cs typeface="Arial" panose="020B0604020202020204" pitchFamily="34" charset="0"/>
              </a:rPr>
              <a:t>        Erste Lagebesprechung </a:t>
            </a:r>
          </a:p>
          <a:p>
            <a:pPr algn="ctr"/>
            <a:r>
              <a:rPr lang="de-DE" sz="1200" b="1" dirty="0">
                <a:solidFill>
                  <a:schemeClr val="tx1"/>
                </a:solidFill>
                <a:latin typeface="Arial" panose="020B0604020202020204" pitchFamily="34" charset="0"/>
                <a:ea typeface="Open Sans" panose="020B0606030504020204" pitchFamily="34" charset="0"/>
                <a:cs typeface="Arial" panose="020B0604020202020204" pitchFamily="34" charset="0"/>
              </a:rPr>
              <a:t>(Videokonferenz) Plan 70</a:t>
            </a:r>
          </a:p>
        </p:txBody>
      </p:sp>
      <p:sp>
        <p:nvSpPr>
          <p:cNvPr id="12" name="Rechteck 11">
            <a:hlinkClick r:id="rId7" action="ppaction://hlinksldjump"/>
            <a:extLst>
              <a:ext uri="{FF2B5EF4-FFF2-40B4-BE49-F238E27FC236}">
                <a16:creationId xmlns:a16="http://schemas.microsoft.com/office/drawing/2014/main" id="{A3EF7614-A8B0-63BA-5177-0B315839FE87}"/>
              </a:ext>
            </a:extLst>
          </p:cNvPr>
          <p:cNvSpPr/>
          <p:nvPr/>
        </p:nvSpPr>
        <p:spPr>
          <a:xfrm>
            <a:off x="3391193" y="2719659"/>
            <a:ext cx="1238202" cy="456325"/>
          </a:xfrm>
          <a:prstGeom prst="rect">
            <a:avLst/>
          </a:prstGeom>
          <a:solidFill>
            <a:srgbClr val="FFC000"/>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algn="ctr"/>
            <a:r>
              <a:rPr lang="de-DE" sz="1200" b="1" dirty="0">
                <a:solidFill>
                  <a:schemeClr val="tx1"/>
                </a:solidFill>
                <a:latin typeface="Arial" panose="020B0604020202020204" pitchFamily="34" charset="0"/>
                <a:ea typeface="Open Sans" panose="020B0606030504020204" pitchFamily="34" charset="0"/>
                <a:cs typeface="Arial" panose="020B0604020202020204" pitchFamily="34" charset="0"/>
              </a:rPr>
              <a:t>Kontrollen?</a:t>
            </a:r>
          </a:p>
          <a:p>
            <a:pPr algn="ctr"/>
            <a:r>
              <a:rPr lang="de-DE" sz="1200" b="1" dirty="0">
                <a:solidFill>
                  <a:schemeClr val="tx1"/>
                </a:solidFill>
                <a:latin typeface="Arial" panose="020B0604020202020204" pitchFamily="34" charset="0"/>
                <a:ea typeface="Open Sans" panose="020B0606030504020204" pitchFamily="34" charset="0"/>
                <a:cs typeface="Arial" panose="020B0604020202020204" pitchFamily="34" charset="0"/>
              </a:rPr>
              <a:t>Plan 305</a:t>
            </a:r>
          </a:p>
        </p:txBody>
      </p:sp>
      <p:sp>
        <p:nvSpPr>
          <p:cNvPr id="14" name="Rechteck 13">
            <a:hlinkClick r:id="rId8" action="ppaction://hlinksldjump"/>
            <a:extLst>
              <a:ext uri="{FF2B5EF4-FFF2-40B4-BE49-F238E27FC236}">
                <a16:creationId xmlns:a16="http://schemas.microsoft.com/office/drawing/2014/main" id="{39D92260-EE16-5104-D7F2-6D647780D293}"/>
              </a:ext>
            </a:extLst>
          </p:cNvPr>
          <p:cNvSpPr/>
          <p:nvPr/>
        </p:nvSpPr>
        <p:spPr>
          <a:xfrm>
            <a:off x="3391192" y="4817821"/>
            <a:ext cx="2552403" cy="456325"/>
          </a:xfrm>
          <a:prstGeom prst="rect">
            <a:avLst/>
          </a:prstGeom>
          <a:solidFill>
            <a:srgbClr val="FFC000"/>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algn="ctr"/>
            <a:r>
              <a:rPr lang="de-DE" sz="1200" b="1" dirty="0">
                <a:solidFill>
                  <a:schemeClr val="tx1"/>
                </a:solidFill>
                <a:latin typeface="Arial" panose="020B0604020202020204" pitchFamily="34" charset="0"/>
                <a:ea typeface="Open Sans" panose="020B0606030504020204" pitchFamily="34" charset="0"/>
                <a:cs typeface="Arial" panose="020B0604020202020204" pitchFamily="34" charset="0"/>
              </a:rPr>
              <a:t>Kontrolle Gewässer und Kanäle </a:t>
            </a:r>
          </a:p>
          <a:p>
            <a:pPr algn="ctr"/>
            <a:r>
              <a:rPr lang="de-DE" sz="1200" b="1" dirty="0">
                <a:solidFill>
                  <a:schemeClr val="tx1"/>
                </a:solidFill>
                <a:latin typeface="Arial" panose="020B0604020202020204" pitchFamily="34" charset="0"/>
                <a:ea typeface="Open Sans" panose="020B0606030504020204" pitchFamily="34" charset="0"/>
                <a:cs typeface="Arial" panose="020B0604020202020204" pitchFamily="34" charset="0"/>
              </a:rPr>
              <a:t>beginnen Plan 200</a:t>
            </a:r>
          </a:p>
        </p:txBody>
      </p:sp>
      <p:sp>
        <p:nvSpPr>
          <p:cNvPr id="16" name="Rechteck 15">
            <a:hlinkClick r:id="" action="ppaction://noaction"/>
            <a:extLst>
              <a:ext uri="{FF2B5EF4-FFF2-40B4-BE49-F238E27FC236}">
                <a16:creationId xmlns:a16="http://schemas.microsoft.com/office/drawing/2014/main" id="{45244842-295B-D16B-C838-BEE7B787D491}"/>
              </a:ext>
            </a:extLst>
          </p:cNvPr>
          <p:cNvSpPr/>
          <p:nvPr/>
        </p:nvSpPr>
        <p:spPr>
          <a:xfrm>
            <a:off x="556195" y="5502229"/>
            <a:ext cx="1404000" cy="1443068"/>
          </a:xfrm>
          <a:prstGeom prst="rect">
            <a:avLst/>
          </a:prstGeom>
          <a:solidFill>
            <a:srgbClr val="00FFFF"/>
          </a:solidFill>
          <a:ln w="9525">
            <a:solidFill>
              <a:schemeClr val="tx1"/>
            </a:solidFill>
          </a:ln>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algn="ctr"/>
            <a:r>
              <a:rPr lang="de-DE" sz="1200" b="1" dirty="0">
                <a:solidFill>
                  <a:schemeClr val="tx1"/>
                </a:solidFill>
                <a:latin typeface="Arial" panose="020B0604020202020204" pitchFamily="34" charset="0"/>
                <a:ea typeface="Open Sans" panose="020B0606030504020204" pitchFamily="34" charset="0"/>
                <a:cs typeface="Arial" panose="020B0604020202020204" pitchFamily="34" charset="0"/>
              </a:rPr>
              <a:t>Extremes </a:t>
            </a:r>
          </a:p>
          <a:p>
            <a:pPr algn="ctr"/>
            <a:r>
              <a:rPr lang="de-DE" sz="1200" b="1" dirty="0">
                <a:solidFill>
                  <a:schemeClr val="tx1"/>
                </a:solidFill>
                <a:latin typeface="Arial" panose="020B0604020202020204" pitchFamily="34" charset="0"/>
                <a:ea typeface="Open Sans" panose="020B0606030504020204" pitchFamily="34" charset="0"/>
                <a:cs typeface="Arial" panose="020B0604020202020204" pitchFamily="34" charset="0"/>
              </a:rPr>
              <a:t>Starkregenereignis</a:t>
            </a:r>
          </a:p>
          <a:p>
            <a:pPr algn="ctr"/>
            <a:r>
              <a:rPr lang="de-DE" sz="1200" b="1" dirty="0">
                <a:solidFill>
                  <a:schemeClr val="tx1"/>
                </a:solidFill>
                <a:latin typeface="Arial" panose="020B0604020202020204" pitchFamily="34" charset="0"/>
                <a:ea typeface="Open Sans" panose="020B0606030504020204" pitchFamily="34" charset="0"/>
                <a:cs typeface="Arial" panose="020B0604020202020204" pitchFamily="34" charset="0"/>
              </a:rPr>
              <a:t>Gewitter</a:t>
            </a:r>
          </a:p>
          <a:p>
            <a:pPr algn="ctr"/>
            <a:r>
              <a:rPr lang="de-DE" sz="1200" b="1" dirty="0">
                <a:solidFill>
                  <a:schemeClr val="tx1"/>
                </a:solidFill>
                <a:latin typeface="Arial" panose="020B0604020202020204" pitchFamily="34" charset="0"/>
                <a:ea typeface="Open Sans" panose="020B0606030504020204" pitchFamily="34" charset="0"/>
                <a:cs typeface="Arial" panose="020B0604020202020204" pitchFamily="34" charset="0"/>
              </a:rPr>
              <a:t>ist eingetreten</a:t>
            </a:r>
          </a:p>
        </p:txBody>
      </p:sp>
      <p:sp>
        <p:nvSpPr>
          <p:cNvPr id="20" name="Rechteck 19">
            <a:hlinkClick r:id="rId9" action="ppaction://hlinksldjump"/>
            <a:extLst>
              <a:ext uri="{FF2B5EF4-FFF2-40B4-BE49-F238E27FC236}">
                <a16:creationId xmlns:a16="http://schemas.microsoft.com/office/drawing/2014/main" id="{831C49FC-2E1A-CED1-75F3-8D6A2AE95EB5}"/>
              </a:ext>
            </a:extLst>
          </p:cNvPr>
          <p:cNvSpPr/>
          <p:nvPr/>
        </p:nvSpPr>
        <p:spPr>
          <a:xfrm>
            <a:off x="2051961" y="5502228"/>
            <a:ext cx="3916666" cy="771571"/>
          </a:xfrm>
          <a:prstGeom prst="rect">
            <a:avLst/>
          </a:prstGeom>
          <a:solidFill>
            <a:srgbClr val="FF0000"/>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algn="ctr"/>
            <a:r>
              <a:rPr lang="de-DE" sz="1200" b="1" dirty="0">
                <a:solidFill>
                  <a:schemeClr val="bg1"/>
                </a:solidFill>
                <a:latin typeface="Arial" panose="020B0604020202020204" pitchFamily="34" charset="0"/>
                <a:ea typeface="Open Sans" panose="020B0606030504020204" pitchFamily="34" charset="0"/>
                <a:cs typeface="Arial" panose="020B0604020202020204" pitchFamily="34" charset="0"/>
              </a:rPr>
              <a:t>Lagebesprechung in Technischer Einsatzleitung</a:t>
            </a:r>
          </a:p>
          <a:p>
            <a:pPr algn="ctr"/>
            <a:r>
              <a:rPr lang="de-DE" sz="1200" b="1" dirty="0">
                <a:solidFill>
                  <a:schemeClr val="bg1"/>
                </a:solidFill>
                <a:latin typeface="Arial" panose="020B0604020202020204" pitchFamily="34" charset="0"/>
                <a:ea typeface="Open Sans" panose="020B0606030504020204" pitchFamily="34" charset="0"/>
                <a:cs typeface="Arial" panose="020B0604020202020204" pitchFamily="34" charset="0"/>
              </a:rPr>
              <a:t>mit Bürgermeister </a:t>
            </a:r>
          </a:p>
          <a:p>
            <a:pPr algn="ctr"/>
            <a:r>
              <a:rPr lang="de-DE" sz="1200" b="1" dirty="0">
                <a:solidFill>
                  <a:schemeClr val="bg1"/>
                </a:solidFill>
                <a:latin typeface="Arial" panose="020B0604020202020204" pitchFamily="34" charset="0"/>
                <a:ea typeface="Open Sans" panose="020B0606030504020204" pitchFamily="34" charset="0"/>
                <a:cs typeface="Arial" panose="020B0604020202020204" pitchFamily="34" charset="0"/>
              </a:rPr>
              <a:t>Plan 73</a:t>
            </a:r>
          </a:p>
        </p:txBody>
      </p:sp>
      <p:sp>
        <p:nvSpPr>
          <p:cNvPr id="21" name="Rechteck 20">
            <a:hlinkClick r:id="rId10" action="ppaction://hlinksldjump"/>
            <a:extLst>
              <a:ext uri="{FF2B5EF4-FFF2-40B4-BE49-F238E27FC236}">
                <a16:creationId xmlns:a16="http://schemas.microsoft.com/office/drawing/2014/main" id="{F30C2821-785F-E807-FEFE-81C2BA4CFC80}"/>
              </a:ext>
            </a:extLst>
          </p:cNvPr>
          <p:cNvSpPr/>
          <p:nvPr/>
        </p:nvSpPr>
        <p:spPr>
          <a:xfrm>
            <a:off x="4686299" y="6336370"/>
            <a:ext cx="1282327" cy="610530"/>
          </a:xfrm>
          <a:prstGeom prst="rect">
            <a:avLst/>
          </a:prstGeom>
          <a:solidFill>
            <a:srgbClr val="FF0000"/>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algn="ctr"/>
            <a:r>
              <a:rPr lang="de-DE" sz="1200" b="1" dirty="0">
                <a:solidFill>
                  <a:schemeClr val="bg1"/>
                </a:solidFill>
                <a:latin typeface="Arial" panose="020B0604020202020204" pitchFamily="34" charset="0"/>
                <a:ea typeface="Open Sans" panose="020B0606030504020204" pitchFamily="34" charset="0"/>
                <a:cs typeface="Arial" panose="020B0604020202020204" pitchFamily="34" charset="0"/>
              </a:rPr>
              <a:t>Kontrolle Gebäude</a:t>
            </a:r>
          </a:p>
          <a:p>
            <a:pPr algn="ctr"/>
            <a:r>
              <a:rPr lang="de-DE" sz="1200" b="1" dirty="0">
                <a:solidFill>
                  <a:schemeClr val="bg1"/>
                </a:solidFill>
                <a:latin typeface="Arial" panose="020B0604020202020204" pitchFamily="34" charset="0"/>
                <a:ea typeface="Open Sans" panose="020B0606030504020204" pitchFamily="34" charset="0"/>
                <a:cs typeface="Arial" panose="020B0604020202020204" pitchFamily="34" charset="0"/>
              </a:rPr>
              <a:t> Plan 791</a:t>
            </a:r>
          </a:p>
        </p:txBody>
      </p:sp>
    </p:spTree>
    <p:extLst>
      <p:ext uri="{BB962C8B-B14F-4D97-AF65-F5344CB8AC3E}">
        <p14:creationId xmlns:p14="http://schemas.microsoft.com/office/powerpoint/2010/main" val="1177280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E36BB30-F2B9-274F-6D69-314C33ABC4ED}"/>
              </a:ext>
            </a:extLst>
          </p:cNvPr>
          <p:cNvSpPr>
            <a:spLocks noGrp="1"/>
          </p:cNvSpPr>
          <p:nvPr>
            <p:ph type="body" sz="quarter" idx="21"/>
          </p:nvPr>
        </p:nvSpPr>
        <p:spPr/>
        <p:txBody>
          <a:bodyPr/>
          <a:lstStyle/>
          <a:p>
            <a:r>
              <a:rPr lang="de-DE" dirty="0"/>
              <a:t>Erste Lagebesprechung</a:t>
            </a:r>
          </a:p>
        </p:txBody>
      </p:sp>
      <p:sp>
        <p:nvSpPr>
          <p:cNvPr id="9" name="Textplatzhalter 8">
            <a:extLst>
              <a:ext uri="{FF2B5EF4-FFF2-40B4-BE49-F238E27FC236}">
                <a16:creationId xmlns:a16="http://schemas.microsoft.com/office/drawing/2014/main" id="{1CB78A40-2302-9F0D-B2C7-86E0435821D7}"/>
              </a:ext>
            </a:extLst>
          </p:cNvPr>
          <p:cNvSpPr>
            <a:spLocks noGrp="1"/>
          </p:cNvSpPr>
          <p:nvPr>
            <p:ph type="body" sz="quarter" idx="26"/>
          </p:nvPr>
        </p:nvSpPr>
        <p:spPr>
          <a:solidFill>
            <a:srgbClr val="FFFF00"/>
          </a:solidFill>
        </p:spPr>
        <p:txBody>
          <a:bodyPr/>
          <a:lstStyle/>
          <a:p>
            <a:r>
              <a:rPr lang="de-DE" dirty="0"/>
              <a:t>Unwetter / Hochwasser Warnungen</a:t>
            </a:r>
          </a:p>
        </p:txBody>
      </p:sp>
      <p:sp>
        <p:nvSpPr>
          <p:cNvPr id="7" name="Titel 6">
            <a:extLst>
              <a:ext uri="{FF2B5EF4-FFF2-40B4-BE49-F238E27FC236}">
                <a16:creationId xmlns:a16="http://schemas.microsoft.com/office/drawing/2014/main" id="{7482764C-52A8-872D-6C03-7F36B3492E9F}"/>
              </a:ext>
            </a:extLst>
          </p:cNvPr>
          <p:cNvSpPr>
            <a:spLocks noGrp="1"/>
          </p:cNvSpPr>
          <p:nvPr>
            <p:ph type="title"/>
          </p:nvPr>
        </p:nvSpPr>
        <p:spPr/>
        <p:txBody>
          <a:bodyPr/>
          <a:lstStyle/>
          <a:p>
            <a:r>
              <a:rPr lang="de-DE" dirty="0"/>
              <a:t>70</a:t>
            </a:r>
          </a:p>
        </p:txBody>
      </p:sp>
      <p:sp>
        <p:nvSpPr>
          <p:cNvPr id="10" name="Textplatzhalter 9">
            <a:extLst>
              <a:ext uri="{FF2B5EF4-FFF2-40B4-BE49-F238E27FC236}">
                <a16:creationId xmlns:a16="http://schemas.microsoft.com/office/drawing/2014/main" id="{F4F9E8D6-09EF-163E-F14A-92891ACC9718}"/>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FF4BD4DF-5BC5-4FFF-5BD0-C249DAF38453}"/>
              </a:ext>
            </a:extLst>
          </p:cNvPr>
          <p:cNvSpPr>
            <a:spLocks noGrp="1"/>
          </p:cNvSpPr>
          <p:nvPr>
            <p:ph type="dt" sz="half" idx="10"/>
          </p:nvPr>
        </p:nvSpPr>
        <p:spPr/>
        <p:txBody>
          <a:bodyPr/>
          <a:lstStyle/>
          <a:p>
            <a:r>
              <a:rPr lang="de-DE" dirty="0"/>
              <a:t>17.11.2023</a:t>
            </a:r>
          </a:p>
        </p:txBody>
      </p:sp>
      <p:graphicFrame>
        <p:nvGraphicFramePr>
          <p:cNvPr id="11" name="Tabelle 30">
            <a:extLst>
              <a:ext uri="{FF2B5EF4-FFF2-40B4-BE49-F238E27FC236}">
                <a16:creationId xmlns:a16="http://schemas.microsoft.com/office/drawing/2014/main" id="{EF23F2A9-0CF6-FD58-3251-09108438EB4F}"/>
              </a:ext>
            </a:extLst>
          </p:cNvPr>
          <p:cNvGraphicFramePr>
            <a:graphicFrameLocks noGrp="1"/>
          </p:cNvGraphicFramePr>
          <p:nvPr>
            <p:extLst>
              <p:ext uri="{D42A27DB-BD31-4B8C-83A1-F6EECF244321}">
                <p14:modId xmlns:p14="http://schemas.microsoft.com/office/powerpoint/2010/main" val="3699941096"/>
              </p:ext>
            </p:extLst>
          </p:nvPr>
        </p:nvGraphicFramePr>
        <p:xfrm>
          <a:off x="503240" y="1540543"/>
          <a:ext cx="6840537" cy="2798160"/>
        </p:xfrm>
        <a:graphic>
          <a:graphicData uri="http://schemas.openxmlformats.org/drawingml/2006/table">
            <a:tbl>
              <a:tblPr firstRow="1" bandRow="1">
                <a:tableStyleId>{5940675A-B579-460E-94D1-54222C63F5DA}</a:tableStyleId>
              </a:tblPr>
              <a:tblGrid>
                <a:gridCol w="1134279">
                  <a:extLst>
                    <a:ext uri="{9D8B030D-6E8A-4147-A177-3AD203B41FA5}">
                      <a16:colId xmlns:a16="http://schemas.microsoft.com/office/drawing/2014/main" val="3278481393"/>
                    </a:ext>
                  </a:extLst>
                </a:gridCol>
                <a:gridCol w="2559096">
                  <a:extLst>
                    <a:ext uri="{9D8B030D-6E8A-4147-A177-3AD203B41FA5}">
                      <a16:colId xmlns:a16="http://schemas.microsoft.com/office/drawing/2014/main" val="3355933402"/>
                    </a:ext>
                  </a:extLst>
                </a:gridCol>
                <a:gridCol w="3147162">
                  <a:extLst>
                    <a:ext uri="{9D8B030D-6E8A-4147-A177-3AD203B41FA5}">
                      <a16:colId xmlns:a16="http://schemas.microsoft.com/office/drawing/2014/main" val="1948158937"/>
                    </a:ext>
                  </a:extLst>
                </a:gridCol>
              </a:tblGrid>
              <a:tr h="284999">
                <a:tc gridSpan="3">
                  <a:txBody>
                    <a:bodyPr/>
                    <a:lstStyle/>
                    <a:p>
                      <a:pPr marL="0" algn="l" defTabSz="755934" rtl="0" eaLnBrk="1" latinLnBrk="0" hangingPunct="1">
                        <a:lnSpc>
                          <a:spcPct val="100000"/>
                        </a:lnSpc>
                      </a:pPr>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Lagebesprechung Nr. </a:t>
                      </a:r>
                      <a:endParaRPr lang="de-DE" dirty="0"/>
                    </a:p>
                  </a:txBody>
                  <a:tcPr marL="36000" marT="36000" marB="72000" anchor="ctr">
                    <a:solidFill>
                      <a:schemeClr val="bg2"/>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98156381"/>
                  </a:ext>
                </a:extLst>
              </a:tr>
              <a:tr h="0">
                <a:tc gridSpan="3">
                  <a:txBody>
                    <a:bodyPr/>
                    <a:lstStyle/>
                    <a:p>
                      <a:pPr algn="l">
                        <a:lnSpc>
                          <a:spcPct val="100000"/>
                        </a:lnSpc>
                      </a:pPr>
                      <a:r>
                        <a:rPr lang="de-DE" sz="1200" b="0" dirty="0">
                          <a:latin typeface="Arial" panose="020B0604020202020204" pitchFamily="34" charset="0"/>
                          <a:cs typeface="Arial" panose="020B0604020202020204" pitchFamily="34" charset="0"/>
                        </a:rPr>
                        <a:t>Datum, Uhrzeit:                                  </a:t>
                      </a:r>
                      <a:r>
                        <a:rPr lang="de-DE" sz="1200" dirty="0">
                          <a:latin typeface="+mn-lt"/>
                        </a:rPr>
                        <a:t>Ort:                                                </a:t>
                      </a:r>
                      <a:r>
                        <a:rPr lang="de-DE" sz="1200" kern="1200" dirty="0">
                          <a:solidFill>
                            <a:schemeClr val="tx1"/>
                          </a:solidFill>
                          <a:latin typeface="Arial" panose="020B0604020202020204" pitchFamily="34" charset="0"/>
                          <a:ea typeface="+mn-ea"/>
                          <a:cs typeface="Arial" panose="020B0604020202020204" pitchFamily="34" charset="0"/>
                        </a:rPr>
                        <a:t>□ Präsenz             □ Video</a:t>
                      </a:r>
                      <a:endParaRPr lang="de-DE" sz="1200" kern="1200" dirty="0">
                        <a:solidFill>
                          <a:srgbClr val="FF0000"/>
                        </a:solidFill>
                        <a:latin typeface="Arial" panose="020B0604020202020204" pitchFamily="34" charset="0"/>
                        <a:ea typeface="+mn-ea"/>
                        <a:cs typeface="Arial" panose="020B0604020202020204" pitchFamily="34" charset="0"/>
                      </a:endParaRPr>
                    </a:p>
                  </a:txBody>
                  <a:tcPr marL="36000" marT="36000" marB="36000">
                    <a:solidFill>
                      <a:srgbClr val="FFFFFF"/>
                    </a:solidFill>
                  </a:tcPr>
                </a:tc>
                <a:tc hMerge="1">
                  <a:txBody>
                    <a:bodyPr/>
                    <a:lstStyle/>
                    <a:p>
                      <a:endParaRPr dirty="0"/>
                    </a:p>
                  </a:txBody>
                  <a:tcPr marL="36000" marR="0" marT="36000" marB="36000">
                    <a:solidFill>
                      <a:srgbClr val="FFFFFF"/>
                    </a:solidFill>
                  </a:tcPr>
                </a:tc>
                <a:tc hMerge="1">
                  <a:txBody>
                    <a:bodyPr/>
                    <a:lstStyle/>
                    <a:p>
                      <a:endParaRPr lang="de-DE"/>
                    </a:p>
                  </a:txBody>
                  <a:tcPr/>
                </a:tc>
                <a:extLst>
                  <a:ext uri="{0D108BD9-81ED-4DB2-BD59-A6C34878D82A}">
                    <a16:rowId xmlns:a16="http://schemas.microsoft.com/office/drawing/2014/main" val="3459664436"/>
                  </a:ext>
                </a:extLst>
              </a:tr>
              <a:tr h="0">
                <a:tc>
                  <a:txBody>
                    <a:bodyPr/>
                    <a:lstStyle/>
                    <a:p>
                      <a:pPr algn="l">
                        <a:lnSpc>
                          <a:spcPct val="100000"/>
                        </a:lnSpc>
                      </a:pPr>
                      <a:r>
                        <a:rPr lang="de-DE" sz="1200" kern="1200" dirty="0">
                          <a:solidFill>
                            <a:schemeClr val="tx1"/>
                          </a:solidFill>
                          <a:latin typeface="Arial" panose="020B0604020202020204" pitchFamily="34" charset="0"/>
                          <a:ea typeface="+mn-ea"/>
                          <a:cs typeface="Arial" panose="020B0604020202020204" pitchFamily="34" charset="0"/>
                        </a:rPr>
                        <a:t>Teilnehmer </a:t>
                      </a:r>
                    </a:p>
                  </a:txBody>
                  <a:tcPr marL="36000" marT="36000" marB="36000">
                    <a:solidFill>
                      <a:srgbClr val="FFFFFF"/>
                    </a:solidFill>
                  </a:tcPr>
                </a:tc>
                <a:tc gridSpan="2">
                  <a:txBody>
                    <a:bodyPr/>
                    <a:lstStyle/>
                    <a:p>
                      <a:pPr algn="l">
                        <a:lnSpc>
                          <a:spcPct val="100000"/>
                        </a:lnSpc>
                      </a:pPr>
                      <a:r>
                        <a:rPr lang="de-DE" sz="1200" kern="1200" dirty="0">
                          <a:solidFill>
                            <a:schemeClr val="tx1"/>
                          </a:solidFill>
                          <a:latin typeface="Arial" panose="020B0604020202020204" pitchFamily="34" charset="0"/>
                          <a:ea typeface="+mn-ea"/>
                          <a:cs typeface="Arial" panose="020B0604020202020204" pitchFamily="34" charset="0"/>
                        </a:rPr>
                        <a:t>□ BM  □ Ortspolizeibehörde   </a:t>
                      </a:r>
                      <a:r>
                        <a:rPr lang="de-DE" sz="1200" dirty="0">
                          <a:latin typeface="Arial" panose="020B0604020202020204" pitchFamily="34" charset="0"/>
                          <a:cs typeface="Arial" panose="020B0604020202020204" pitchFamily="34" charset="0"/>
                        </a:rPr>
                        <a:t>□ Feuerwehr  □ Bauhof  □</a:t>
                      </a:r>
                      <a:endParaRPr lang="de-DE" sz="1200" kern="1200" dirty="0">
                        <a:solidFill>
                          <a:schemeClr val="tx1"/>
                        </a:solidFill>
                        <a:latin typeface="Arial" panose="020B0604020202020204" pitchFamily="34" charset="0"/>
                        <a:ea typeface="+mn-ea"/>
                        <a:cs typeface="Arial" panose="020B0604020202020204" pitchFamily="34" charset="0"/>
                      </a:endParaRPr>
                    </a:p>
                  </a:txBody>
                  <a:tcPr marL="36000" marR="0" marT="36000" marB="36000">
                    <a:solidFill>
                      <a:srgbClr val="FFFFFF"/>
                    </a:solidFill>
                  </a:tcPr>
                </a:tc>
                <a:tc hMerge="1">
                  <a:txBody>
                    <a:bodyPr/>
                    <a:lstStyle/>
                    <a:p>
                      <a:endParaRPr lang="de-DE"/>
                    </a:p>
                  </a:txBody>
                  <a:tcPr/>
                </a:tc>
                <a:extLst>
                  <a:ext uri="{0D108BD9-81ED-4DB2-BD59-A6C34878D82A}">
                    <a16:rowId xmlns:a16="http://schemas.microsoft.com/office/drawing/2014/main" val="2200794092"/>
                  </a:ext>
                </a:extLst>
              </a:tr>
              <a:tr h="0">
                <a:tc rowSpan="5">
                  <a:txBody>
                    <a:bodyPr/>
                    <a:lstStyle/>
                    <a:p>
                      <a:pPr algn="l" hangingPunct="0">
                        <a:lnSpc>
                          <a:spcPct val="100000"/>
                        </a:lnSpc>
                      </a:pPr>
                      <a:r>
                        <a:rPr lang="de-DE" sz="1200" dirty="0">
                          <a:effectLst/>
                          <a:latin typeface="Arial" panose="020B0604020202020204" pitchFamily="34" charset="0"/>
                          <a:ea typeface="Times New Roman" panose="02020603050405020304" pitchFamily="18" charset="0"/>
                          <a:cs typeface="Arial" panose="020B0604020202020204" pitchFamily="34" charset="0"/>
                        </a:rPr>
                        <a:t>DWD</a:t>
                      </a:r>
                    </a:p>
                  </a:txBody>
                  <a:tcPr marL="36000" marR="68580" marT="36000" marB="36000">
                    <a:solidFill>
                      <a:schemeClr val="bg1"/>
                    </a:solidFill>
                  </a:tcPr>
                </a:tc>
                <a:tc gridSpan="2">
                  <a:txBody>
                    <a:bodyPr/>
                    <a:lstStyle/>
                    <a:p>
                      <a:pPr algn="l" hangingPunct="0">
                        <a:lnSpc>
                          <a:spcPct val="100000"/>
                        </a:lnSpc>
                      </a:pPr>
                      <a:r>
                        <a:rPr lang="de-DE" sz="1200" dirty="0">
                          <a:latin typeface="Arial" panose="020B0604020202020204" pitchFamily="34" charset="0"/>
                          <a:cs typeface="Arial" panose="020B0604020202020204" pitchFamily="34" charset="0"/>
                        </a:rPr>
                        <a:t>□ Vorabinfo DWD  </a:t>
                      </a:r>
                      <a:r>
                        <a:rPr lang="de-DE" sz="1200" kern="1200" dirty="0">
                          <a:solidFill>
                            <a:schemeClr val="tx1"/>
                          </a:solidFill>
                          <a:latin typeface="Arial" panose="020B0604020202020204" pitchFamily="34" charset="0"/>
                          <a:ea typeface="+mn-ea"/>
                          <a:cs typeface="Arial" panose="020B0604020202020204" pitchFamily="34" charset="0"/>
                        </a:rPr>
                        <a:t>□ Niederschlag   □ Gewitter   □ Sturm </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36000" marR="68580" marT="36000" marB="36000">
                    <a:solidFill>
                      <a:schemeClr val="bg1"/>
                    </a:solidFill>
                  </a:tcPr>
                </a:tc>
                <a:tc hMerge="1">
                  <a:txBody>
                    <a:bodyPr/>
                    <a:lstStyle/>
                    <a:p>
                      <a:endParaRPr lang="de-DE"/>
                    </a:p>
                  </a:txBody>
                  <a:tcPr/>
                </a:tc>
                <a:extLst>
                  <a:ext uri="{0D108BD9-81ED-4DB2-BD59-A6C34878D82A}">
                    <a16:rowId xmlns:a16="http://schemas.microsoft.com/office/drawing/2014/main" val="2235762315"/>
                  </a:ext>
                </a:extLst>
              </a:tr>
              <a:tr h="0">
                <a:tc vMerge="1">
                  <a:txBody>
                    <a:bodyPr/>
                    <a:lstStyle/>
                    <a:p>
                      <a:pPr algn="l" hangingPunct="0">
                        <a:lnSpc>
                          <a:spcPct val="100000"/>
                        </a:lnSpc>
                      </a:pP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36000" marR="68580" marT="36000" marB="36000">
                    <a:solidFill>
                      <a:schemeClr val="bg1"/>
                    </a:solidFill>
                  </a:tcPr>
                </a:tc>
                <a:tc>
                  <a:txBody>
                    <a:bodyPr/>
                    <a:lstStyle/>
                    <a:p>
                      <a:r>
                        <a:rPr lang="de-DE" sz="1200" b="1" dirty="0">
                          <a:solidFill>
                            <a:schemeClr val="bg1"/>
                          </a:solidFill>
                          <a:latin typeface="Arial" panose="020B0604020202020204" pitchFamily="34" charset="0"/>
                          <a:cs typeface="Arial" panose="020B0604020202020204" pitchFamily="34" charset="0"/>
                        </a:rPr>
                        <a:t>DWD Rot</a:t>
                      </a:r>
                      <a:endParaRPr lang="de-DE" dirty="0"/>
                    </a:p>
                  </a:txBody>
                  <a:tcPr marL="36000" marR="68580" marT="36000" marB="36000">
                    <a:solidFill>
                      <a:srgbClr val="FF0000"/>
                    </a:solidFill>
                  </a:tcPr>
                </a:tc>
                <a:tc>
                  <a:txBody>
                    <a:bodyPr/>
                    <a:lstStyle/>
                    <a:p>
                      <a:r>
                        <a:rPr lang="de-DE" sz="1200" b="1" dirty="0">
                          <a:solidFill>
                            <a:schemeClr val="bg1"/>
                          </a:solidFill>
                          <a:latin typeface="Arial" panose="020B0604020202020204" pitchFamily="34" charset="0"/>
                          <a:cs typeface="Arial" panose="020B0604020202020204" pitchFamily="34" charset="0"/>
                        </a:rPr>
                        <a:t>DWD Lila </a:t>
                      </a:r>
                      <a:endParaRPr lang="de-DE" dirty="0"/>
                    </a:p>
                  </a:txBody>
                  <a:tcPr marL="36000" marR="68580" marT="36000" marB="36000">
                    <a:solidFill>
                      <a:srgbClr val="7030A0"/>
                    </a:solidFill>
                  </a:tcPr>
                </a:tc>
                <a:extLst>
                  <a:ext uri="{0D108BD9-81ED-4DB2-BD59-A6C34878D82A}">
                    <a16:rowId xmlns:a16="http://schemas.microsoft.com/office/drawing/2014/main" val="4062828159"/>
                  </a:ext>
                </a:extLst>
              </a:tr>
              <a:tr h="0">
                <a:tc vMerge="1">
                  <a:txBody>
                    <a:bodyPr/>
                    <a:lstStyle/>
                    <a:p>
                      <a:endParaRPr/>
                    </a:p>
                  </a:txBody>
                  <a:tcPr marL="36000" marR="68580" marT="36000" marB="36000">
                    <a:solidFill>
                      <a:schemeClr val="bg1"/>
                    </a:solidFill>
                  </a:tcPr>
                </a:tc>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200" dirty="0">
                          <a:solidFill>
                            <a:schemeClr val="tx1"/>
                          </a:solidFill>
                          <a:latin typeface="Arial" panose="020B0604020202020204" pitchFamily="34" charset="0"/>
                          <a:cs typeface="Arial" panose="020B0604020202020204" pitchFamily="34" charset="0"/>
                        </a:rPr>
                        <a:t>„Heftiger Starkregen“ </a:t>
                      </a:r>
                    </a:p>
                    <a:p>
                      <a:pPr marL="0" marR="0" lvl="0" indent="0" algn="l" defTabSz="755934" rtl="0" eaLnBrk="1" fontAlgn="auto" latinLnBrk="0" hangingPunct="0">
                        <a:lnSpc>
                          <a:spcPct val="100000"/>
                        </a:lnSpc>
                        <a:spcBef>
                          <a:spcPts val="0"/>
                        </a:spcBef>
                        <a:spcAft>
                          <a:spcPts val="0"/>
                        </a:spcAft>
                        <a:buClrTx/>
                        <a:buSzTx/>
                        <a:buFontTx/>
                        <a:buNone/>
                        <a:tabLst/>
                        <a:defRPr/>
                      </a:pPr>
                      <a:r>
                        <a:rPr lang="de-DE" sz="1200" dirty="0">
                          <a:solidFill>
                            <a:schemeClr val="tx1"/>
                          </a:solidFill>
                          <a:latin typeface="Arial" panose="020B0604020202020204" pitchFamily="34" charset="0"/>
                          <a:cs typeface="Arial" panose="020B0604020202020204" pitchFamily="34" charset="0"/>
                        </a:rPr>
                        <a:t>□ 25 bis 40 l in 1 h </a:t>
                      </a:r>
                      <a:endParaRPr lang="de-DE" dirty="0"/>
                    </a:p>
                  </a:txBody>
                  <a:tcPr marL="36000" marR="68580" marT="36000" marB="36000">
                    <a:solidFill>
                      <a:schemeClr val="bg1"/>
                    </a:solidFill>
                  </a:tcPr>
                </a:tc>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200" dirty="0">
                          <a:solidFill>
                            <a:schemeClr val="tx1"/>
                          </a:solidFill>
                          <a:latin typeface="Arial" panose="020B0604020202020204" pitchFamily="34" charset="0"/>
                          <a:cs typeface="Arial" panose="020B0604020202020204" pitchFamily="34" charset="0"/>
                        </a:rPr>
                        <a:t>„</a:t>
                      </a:r>
                      <a:r>
                        <a:rPr lang="de-DE" sz="1200" b="1" dirty="0">
                          <a:solidFill>
                            <a:schemeClr val="tx1"/>
                          </a:solidFill>
                          <a:latin typeface="Arial" panose="020B0604020202020204" pitchFamily="34" charset="0"/>
                          <a:cs typeface="Arial" panose="020B0604020202020204" pitchFamily="34" charset="0"/>
                        </a:rPr>
                        <a:t>Extremer</a:t>
                      </a:r>
                      <a:r>
                        <a:rPr lang="de-DE" sz="1200" dirty="0">
                          <a:solidFill>
                            <a:schemeClr val="tx1"/>
                          </a:solidFill>
                          <a:latin typeface="Arial" panose="020B0604020202020204" pitchFamily="34" charset="0"/>
                          <a:cs typeface="Arial" panose="020B0604020202020204" pitchFamily="34" charset="0"/>
                        </a:rPr>
                        <a:t> Starkregen“ </a:t>
                      </a:r>
                    </a:p>
                    <a:p>
                      <a:pPr marL="0" marR="0" lvl="0" indent="0" algn="l" defTabSz="755934" rtl="0" eaLnBrk="1" fontAlgn="auto" latinLnBrk="0" hangingPunct="0">
                        <a:lnSpc>
                          <a:spcPct val="100000"/>
                        </a:lnSpc>
                        <a:spcBef>
                          <a:spcPts val="0"/>
                        </a:spcBef>
                        <a:spcAft>
                          <a:spcPts val="0"/>
                        </a:spcAft>
                        <a:buClrTx/>
                        <a:buSzTx/>
                        <a:buFontTx/>
                        <a:buNone/>
                        <a:tabLst/>
                        <a:defRPr/>
                      </a:pPr>
                      <a:r>
                        <a:rPr lang="de-DE" sz="1200" dirty="0">
                          <a:solidFill>
                            <a:schemeClr val="tx1"/>
                          </a:solidFill>
                          <a:latin typeface="Arial" panose="020B0604020202020204" pitchFamily="34" charset="0"/>
                          <a:cs typeface="Arial" panose="020B0604020202020204" pitchFamily="34" charset="0"/>
                        </a:rPr>
                        <a:t>□ über 40 l in 1 h   □ über 80 l in 1 h </a:t>
                      </a:r>
                      <a:endParaRPr lang="de-DE" dirty="0"/>
                    </a:p>
                  </a:txBody>
                  <a:tcPr marL="36000" marR="68580" marT="36000" marB="36000">
                    <a:solidFill>
                      <a:schemeClr val="bg1"/>
                    </a:solidFill>
                  </a:tcPr>
                </a:tc>
                <a:extLst>
                  <a:ext uri="{0D108BD9-81ED-4DB2-BD59-A6C34878D82A}">
                    <a16:rowId xmlns:a16="http://schemas.microsoft.com/office/drawing/2014/main" val="3033073944"/>
                  </a:ext>
                </a:extLst>
              </a:tr>
              <a:tr h="0">
                <a:tc vMerge="1">
                  <a:txBody>
                    <a:bodyPr/>
                    <a:lstStyle/>
                    <a:p>
                      <a:endParaRPr/>
                    </a:p>
                  </a:txBody>
                  <a:tcPr marL="36000" marR="68580" marT="36000" marB="36000">
                    <a:solidFill>
                      <a:schemeClr val="bg1"/>
                    </a:solidFill>
                  </a:tcPr>
                </a:tc>
                <a:tc>
                  <a:txBody>
                    <a:bodyPr/>
                    <a:lstStyle/>
                    <a:p>
                      <a:r>
                        <a:rPr lang="de-DE" sz="1200" dirty="0">
                          <a:solidFill>
                            <a:schemeClr val="tx1"/>
                          </a:solidFill>
                          <a:latin typeface="Arial" panose="020B0604020202020204" pitchFamily="34" charset="0"/>
                          <a:cs typeface="Arial" panose="020B0604020202020204" pitchFamily="34" charset="0"/>
                        </a:rPr>
                        <a:t>□ Ergiebiger Dauerregen </a:t>
                      </a:r>
                      <a:endParaRPr lang="de-DE" dirty="0"/>
                    </a:p>
                  </a:txBody>
                  <a:tcPr marL="36000" marR="0" marT="36000" marB="36000">
                    <a:solidFill>
                      <a:schemeClr val="bg1"/>
                    </a:solidFill>
                  </a:tcPr>
                </a:tc>
                <a:tc>
                  <a:txBody>
                    <a:bodyPr/>
                    <a:lstStyle/>
                    <a:p>
                      <a:r>
                        <a:rPr lang="de-DE" sz="1200" dirty="0">
                          <a:solidFill>
                            <a:schemeClr val="tx1"/>
                          </a:solidFill>
                          <a:latin typeface="Arial" panose="020B0604020202020204" pitchFamily="34" charset="0"/>
                          <a:cs typeface="Arial" panose="020B0604020202020204" pitchFamily="34" charset="0"/>
                        </a:rPr>
                        <a:t>□ „</a:t>
                      </a:r>
                      <a:r>
                        <a:rPr lang="de-DE" sz="1200" b="1" dirty="0">
                          <a:solidFill>
                            <a:schemeClr val="tx1"/>
                          </a:solidFill>
                          <a:latin typeface="Arial" panose="020B0604020202020204" pitchFamily="34" charset="0"/>
                          <a:cs typeface="Arial" panose="020B0604020202020204" pitchFamily="34" charset="0"/>
                        </a:rPr>
                        <a:t>Extrem</a:t>
                      </a:r>
                      <a:r>
                        <a:rPr lang="de-DE" sz="1200" dirty="0">
                          <a:solidFill>
                            <a:schemeClr val="tx1"/>
                          </a:solidFill>
                          <a:latin typeface="Arial" panose="020B0604020202020204" pitchFamily="34" charset="0"/>
                          <a:cs typeface="Arial" panose="020B0604020202020204" pitchFamily="34" charset="0"/>
                        </a:rPr>
                        <a:t> ergiebiger Dauerregen“</a:t>
                      </a:r>
                      <a:endParaRPr lang="de-DE" dirty="0"/>
                    </a:p>
                  </a:txBody>
                  <a:tcPr marL="36000" marR="0" marT="36000" marB="36000">
                    <a:solidFill>
                      <a:schemeClr val="bg1"/>
                    </a:solidFill>
                  </a:tcPr>
                </a:tc>
                <a:extLst>
                  <a:ext uri="{0D108BD9-81ED-4DB2-BD59-A6C34878D82A}">
                    <a16:rowId xmlns:a16="http://schemas.microsoft.com/office/drawing/2014/main" val="3582219782"/>
                  </a:ext>
                </a:extLst>
              </a:tr>
              <a:tr h="0">
                <a:tc vMerge="1">
                  <a:txBody>
                    <a:bodyPr/>
                    <a:lstStyle/>
                    <a:p>
                      <a:endParaRPr/>
                    </a:p>
                  </a:txBody>
                  <a:tcPr marL="36000" marR="68580" marT="36000" marB="36000">
                    <a:solidFill>
                      <a:schemeClr val="bg1"/>
                    </a:solidFill>
                  </a:tcPr>
                </a:tc>
                <a:tc>
                  <a:txBody>
                    <a:bodyPr/>
                    <a:lstStyle/>
                    <a:p>
                      <a:r>
                        <a:rPr lang="de-DE" sz="1200" dirty="0">
                          <a:solidFill>
                            <a:schemeClr val="tx1"/>
                          </a:solidFill>
                          <a:latin typeface="Arial" panose="020B0604020202020204" pitchFamily="34" charset="0"/>
                          <a:cs typeface="Arial" panose="020B0604020202020204" pitchFamily="34" charset="0"/>
                        </a:rPr>
                        <a:t>□ Sturm &gt;105 km/h</a:t>
                      </a:r>
                      <a:endParaRPr lang="de-DE" dirty="0"/>
                    </a:p>
                  </a:txBody>
                  <a:tcPr marL="36000" marR="0" marT="36000" marB="36000">
                    <a:solidFill>
                      <a:schemeClr val="bg1"/>
                    </a:solidFill>
                  </a:tcPr>
                </a:tc>
                <a:tc>
                  <a:txBody>
                    <a:bodyPr/>
                    <a:lstStyle/>
                    <a:p>
                      <a:r>
                        <a:rPr lang="de-DE" sz="1200" kern="1200" dirty="0">
                          <a:solidFill>
                            <a:schemeClr val="tx1"/>
                          </a:solidFill>
                          <a:latin typeface="Arial" panose="020B0604020202020204" pitchFamily="34" charset="0"/>
                          <a:ea typeface="+mn-ea"/>
                          <a:cs typeface="Arial" panose="020B0604020202020204" pitchFamily="34" charset="0"/>
                        </a:rPr>
                        <a:t>□ Extreme Orkanböen &gt;140km/h</a:t>
                      </a:r>
                      <a:endParaRPr lang="de-DE" dirty="0"/>
                    </a:p>
                  </a:txBody>
                  <a:tcPr marL="36000" marR="0" marT="36000" marB="36000">
                    <a:solidFill>
                      <a:schemeClr val="bg1"/>
                    </a:solidFill>
                  </a:tcPr>
                </a:tc>
                <a:extLst>
                  <a:ext uri="{0D108BD9-81ED-4DB2-BD59-A6C34878D82A}">
                    <a16:rowId xmlns:a16="http://schemas.microsoft.com/office/drawing/2014/main" val="1295236920"/>
                  </a:ext>
                </a:extLst>
              </a:tr>
              <a:tr h="0">
                <a:tc>
                  <a:txBody>
                    <a:bodyPr/>
                    <a:lstStyle/>
                    <a:p>
                      <a:pPr algn="l" hangingPunct="0">
                        <a:lnSpc>
                          <a:spcPct val="100000"/>
                        </a:lnSpc>
                      </a:pPr>
                      <a:r>
                        <a:rPr lang="de-DE" sz="1200" dirty="0">
                          <a:effectLst/>
                          <a:latin typeface="Arial" panose="020B0604020202020204" pitchFamily="34" charset="0"/>
                          <a:ea typeface="Times New Roman" panose="02020603050405020304" pitchFamily="18" charset="0"/>
                          <a:cs typeface="Arial" panose="020B0604020202020204" pitchFamily="34" charset="0"/>
                        </a:rPr>
                        <a:t>Bodenfeuchte</a:t>
                      </a:r>
                    </a:p>
                  </a:txBody>
                  <a:tcPr marL="36000" marR="68580" marT="36000" marB="36000">
                    <a:solidFill>
                      <a:schemeClr val="bg1"/>
                    </a:solidFill>
                  </a:tcPr>
                </a:tc>
                <a:tc gridSpan="2">
                  <a:txBody>
                    <a:bodyPr/>
                    <a:lstStyle/>
                    <a:p>
                      <a:pPr algn="l" hangingPunct="0">
                        <a:lnSpc>
                          <a:spcPct val="100000"/>
                        </a:lnSpc>
                      </a:pPr>
                      <a:r>
                        <a:rPr lang="de-DE" sz="1200" dirty="0">
                          <a:latin typeface="Arial" panose="020B0604020202020204" pitchFamily="34" charset="0"/>
                          <a:cs typeface="Arial" panose="020B0604020202020204" pitchFamily="34" charset="0"/>
                        </a:rPr>
                        <a:t>□ trocken</a:t>
                      </a:r>
                      <a:r>
                        <a:rPr lang="de-DE" sz="1200" kern="1200" dirty="0">
                          <a:solidFill>
                            <a:schemeClr val="tx1"/>
                          </a:solidFill>
                          <a:latin typeface="Arial" panose="020B0604020202020204" pitchFamily="34" charset="0"/>
                          <a:ea typeface="+mn-ea"/>
                          <a:cs typeface="Arial" panose="020B0604020202020204" pitchFamily="34" charset="0"/>
                        </a:rPr>
                        <a:t>	     □ normal      </a:t>
                      </a:r>
                      <a:r>
                        <a:rPr lang="de-DE" sz="1200" dirty="0">
                          <a:latin typeface="Arial" panose="020B0604020202020204" pitchFamily="34" charset="0"/>
                          <a:cs typeface="Arial" panose="020B0604020202020204" pitchFamily="34" charset="0"/>
                        </a:rPr>
                        <a:t>□ gesättigt       □ gefroren </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36000" marR="0" marT="36000" marB="36000">
                    <a:solidFill>
                      <a:schemeClr val="bg1"/>
                    </a:solidFill>
                  </a:tcPr>
                </a:tc>
                <a:tc hMerge="1">
                  <a:txBody>
                    <a:bodyPr/>
                    <a:lstStyle/>
                    <a:p>
                      <a:endParaRPr lang="de-DE"/>
                    </a:p>
                  </a:txBody>
                  <a:tcPr/>
                </a:tc>
                <a:extLst>
                  <a:ext uri="{0D108BD9-81ED-4DB2-BD59-A6C34878D82A}">
                    <a16:rowId xmlns:a16="http://schemas.microsoft.com/office/drawing/2014/main" val="1215097984"/>
                  </a:ext>
                </a:extLst>
              </a:tr>
              <a:tr h="0">
                <a:tc>
                  <a:txBody>
                    <a:bodyPr/>
                    <a:lstStyle/>
                    <a:p>
                      <a:pPr algn="l" hangingPunct="0">
                        <a:lnSpc>
                          <a:spcPct val="100000"/>
                        </a:lnSpc>
                      </a:pPr>
                      <a:r>
                        <a:rPr lang="de-DE" sz="1200" dirty="0">
                          <a:effectLst/>
                          <a:latin typeface="Arial" panose="020B0604020202020204" pitchFamily="34" charset="0"/>
                          <a:ea typeface="Times New Roman" panose="02020603050405020304" pitchFamily="18" charset="0"/>
                          <a:cs typeface="Arial" panose="020B0604020202020204" pitchFamily="34" charset="0"/>
                        </a:rPr>
                        <a:t>Starkregen</a:t>
                      </a:r>
                    </a:p>
                  </a:txBody>
                  <a:tcPr marL="36000" marR="68580" marT="36000" marB="36000">
                    <a:solidFill>
                      <a:schemeClr val="bg1"/>
                    </a:solidFill>
                  </a:tcPr>
                </a:tc>
                <a:tc gridSpan="2">
                  <a:txBody>
                    <a:bodyPr/>
                    <a:lstStyle/>
                    <a:p>
                      <a:pPr algn="l" hangingPunct="0">
                        <a:lnSpc>
                          <a:spcPct val="100000"/>
                        </a:lnSpc>
                      </a:pPr>
                      <a:r>
                        <a:rPr lang="de-DE" sz="1200" dirty="0">
                          <a:latin typeface="Arial" panose="020B0604020202020204" pitchFamily="34" charset="0"/>
                          <a:cs typeface="Arial" panose="020B0604020202020204" pitchFamily="34" charset="0"/>
                        </a:rPr>
                        <a:t>□ mäßig</a:t>
                      </a:r>
                      <a:r>
                        <a:rPr lang="de-DE" sz="1200" kern="1200" dirty="0">
                          <a:solidFill>
                            <a:schemeClr val="tx1"/>
                          </a:solidFill>
                          <a:latin typeface="Arial" panose="020B0604020202020204" pitchFamily="34" charset="0"/>
                          <a:ea typeface="+mn-ea"/>
                          <a:cs typeface="Arial" panose="020B0604020202020204" pitchFamily="34" charset="0"/>
                        </a:rPr>
                        <a:t>	     □ selten         </a:t>
                      </a:r>
                      <a:r>
                        <a:rPr lang="de-DE" sz="1200" dirty="0">
                          <a:latin typeface="Arial" panose="020B0604020202020204" pitchFamily="34" charset="0"/>
                          <a:cs typeface="Arial" panose="020B0604020202020204" pitchFamily="34" charset="0"/>
                        </a:rPr>
                        <a:t>□ außergewöhnlich      □ extrem</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36000" marR="0" marT="36000" marB="36000">
                    <a:solidFill>
                      <a:schemeClr val="bg1"/>
                    </a:solidFill>
                  </a:tcPr>
                </a:tc>
                <a:tc hMerge="1">
                  <a:txBody>
                    <a:bodyPr/>
                    <a:lstStyle/>
                    <a:p>
                      <a:endParaRPr lang="de-DE"/>
                    </a:p>
                  </a:txBody>
                  <a:tcPr/>
                </a:tc>
                <a:extLst>
                  <a:ext uri="{0D108BD9-81ED-4DB2-BD59-A6C34878D82A}">
                    <a16:rowId xmlns:a16="http://schemas.microsoft.com/office/drawing/2014/main" val="3160674501"/>
                  </a:ext>
                </a:extLst>
              </a:tr>
            </a:tbl>
          </a:graphicData>
        </a:graphic>
      </p:graphicFrame>
      <p:sp>
        <p:nvSpPr>
          <p:cNvPr id="2" name="Rechteck 1">
            <a:hlinkClick r:id="rId2" action="ppaction://hlinksldjump"/>
            <a:extLst>
              <a:ext uri="{FF2B5EF4-FFF2-40B4-BE49-F238E27FC236}">
                <a16:creationId xmlns:a16="http://schemas.microsoft.com/office/drawing/2014/main" id="{A8E2224C-B1AA-0B82-BEC4-904A98DB8C5F}"/>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3" name="Rechteck 2">
            <a:hlinkClick r:id="rId3" action="ppaction://hlinksldjump"/>
            <a:extLst>
              <a:ext uri="{FF2B5EF4-FFF2-40B4-BE49-F238E27FC236}">
                <a16:creationId xmlns:a16="http://schemas.microsoft.com/office/drawing/2014/main" id="{B59B8654-8886-B5E7-5186-CB1413D30A4C}"/>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graphicFrame>
        <p:nvGraphicFramePr>
          <p:cNvPr id="5" name="Tabelle 30">
            <a:extLst>
              <a:ext uri="{FF2B5EF4-FFF2-40B4-BE49-F238E27FC236}">
                <a16:creationId xmlns:a16="http://schemas.microsoft.com/office/drawing/2014/main" id="{2DF64049-32B9-2401-068C-DB0985AB4C03}"/>
              </a:ext>
            </a:extLst>
          </p:cNvPr>
          <p:cNvGraphicFramePr>
            <a:graphicFrameLocks noGrp="1"/>
          </p:cNvGraphicFramePr>
          <p:nvPr>
            <p:extLst>
              <p:ext uri="{D42A27DB-BD31-4B8C-83A1-F6EECF244321}">
                <p14:modId xmlns:p14="http://schemas.microsoft.com/office/powerpoint/2010/main" val="1964235801"/>
              </p:ext>
            </p:extLst>
          </p:nvPr>
        </p:nvGraphicFramePr>
        <p:xfrm>
          <a:off x="503238" y="5904279"/>
          <a:ext cx="6840537" cy="1568160"/>
        </p:xfrm>
        <a:graphic>
          <a:graphicData uri="http://schemas.openxmlformats.org/drawingml/2006/table">
            <a:tbl>
              <a:tblPr firstRow="1" bandRow="1">
                <a:tableStyleId>{5940675A-B579-460E-94D1-54222C63F5DA}</a:tableStyleId>
              </a:tblPr>
              <a:tblGrid>
                <a:gridCol w="1134279">
                  <a:extLst>
                    <a:ext uri="{9D8B030D-6E8A-4147-A177-3AD203B41FA5}">
                      <a16:colId xmlns:a16="http://schemas.microsoft.com/office/drawing/2014/main" val="3278481393"/>
                    </a:ext>
                  </a:extLst>
                </a:gridCol>
                <a:gridCol w="5706258">
                  <a:extLst>
                    <a:ext uri="{9D8B030D-6E8A-4147-A177-3AD203B41FA5}">
                      <a16:colId xmlns:a16="http://schemas.microsoft.com/office/drawing/2014/main" val="3355933402"/>
                    </a:ext>
                  </a:extLst>
                </a:gridCol>
              </a:tblGrid>
              <a:tr h="0">
                <a:tc>
                  <a:txBody>
                    <a:bodyPr/>
                    <a:lstStyle/>
                    <a:p>
                      <a:pPr algn="l" hangingPunct="0">
                        <a:lnSpc>
                          <a:spcPct val="100000"/>
                        </a:lnSpc>
                      </a:pPr>
                      <a:r>
                        <a:rPr lang="de-DE" sz="1200" dirty="0">
                          <a:effectLst/>
                          <a:latin typeface="Arial" panose="020B0604020202020204" pitchFamily="34" charset="0"/>
                          <a:ea typeface="Times New Roman" panose="02020603050405020304" pitchFamily="18" charset="0"/>
                          <a:cs typeface="Arial" panose="020B0604020202020204" pitchFamily="34" charset="0"/>
                        </a:rPr>
                        <a:t>Gefahren </a:t>
                      </a:r>
                    </a:p>
                  </a:txBody>
                  <a:tcPr marL="36000" marR="68580" marT="36000" marB="36000">
                    <a:solidFill>
                      <a:schemeClr val="bg1"/>
                    </a:solidFill>
                  </a:tcPr>
                </a:tc>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200" dirty="0">
                          <a:latin typeface="Arial" panose="020B0604020202020204" pitchFamily="34" charset="0"/>
                          <a:cs typeface="Arial" panose="020B0604020202020204" pitchFamily="34" charset="0"/>
                        </a:rPr>
                        <a:t>□ Überflutung Straßen, Wege  □ Überflutung Gebäude </a:t>
                      </a:r>
                    </a:p>
                    <a:p>
                      <a:pPr marL="0" marR="0" lvl="0" indent="0" algn="l" defTabSz="755934" rtl="0" eaLnBrk="1" fontAlgn="auto" latinLnBrk="0" hangingPunct="0">
                        <a:lnSpc>
                          <a:spcPct val="100000"/>
                        </a:lnSpc>
                        <a:spcBef>
                          <a:spcPts val="0"/>
                        </a:spcBef>
                        <a:spcAft>
                          <a:spcPts val="0"/>
                        </a:spcAft>
                        <a:buClrTx/>
                        <a:buSzTx/>
                        <a:buFontTx/>
                        <a:buNone/>
                        <a:tabLst/>
                        <a:defRPr/>
                      </a:pPr>
                      <a:r>
                        <a:rPr lang="de-DE" sz="1200" dirty="0">
                          <a:latin typeface="Arial" panose="020B0604020202020204" pitchFamily="34" charset="0"/>
                          <a:cs typeface="Arial" panose="020B0604020202020204" pitchFamily="34" charset="0"/>
                        </a:rPr>
                        <a:t>□ Lebensgefahr □ Aufenthalt im Freien lebensgefährlich </a:t>
                      </a:r>
                    </a:p>
                    <a:p>
                      <a:pPr marL="0" marR="0" lvl="0" indent="0" algn="l" defTabSz="755934" rtl="0" eaLnBrk="1" fontAlgn="auto" latinLnBrk="0" hangingPunct="0">
                        <a:lnSpc>
                          <a:spcPct val="100000"/>
                        </a:lnSpc>
                        <a:spcBef>
                          <a:spcPts val="0"/>
                        </a:spcBef>
                        <a:spcAft>
                          <a:spcPts val="0"/>
                        </a:spcAft>
                        <a:buClrTx/>
                        <a:buSzTx/>
                        <a:buFontTx/>
                        <a:buNone/>
                        <a:tabLst/>
                        <a:defRPr/>
                      </a:pPr>
                      <a:r>
                        <a:rPr lang="de-DE" sz="1200" dirty="0">
                          <a:latin typeface="Arial" panose="020B0604020202020204" pitchFamily="34" charset="0"/>
                          <a:cs typeface="Arial" panose="020B0604020202020204" pitchFamily="34" charset="0"/>
                        </a:rPr>
                        <a:t>□ Öffentliche Sicherheit und Ordnung gefährdet </a:t>
                      </a:r>
                    </a:p>
                    <a:p>
                      <a:pPr marL="0" marR="0" lvl="0" indent="0" algn="l" defTabSz="755934" rtl="0" eaLnBrk="1" fontAlgn="auto" latinLnBrk="0" hangingPunct="0">
                        <a:lnSpc>
                          <a:spcPct val="100000"/>
                        </a:lnSpc>
                        <a:spcBef>
                          <a:spcPts val="0"/>
                        </a:spcBef>
                        <a:spcAft>
                          <a:spcPts val="0"/>
                        </a:spcAft>
                        <a:buClrTx/>
                        <a:buSzTx/>
                        <a:buFontTx/>
                        <a:buNone/>
                        <a:tabLst/>
                        <a:defRPr/>
                      </a:pPr>
                      <a:r>
                        <a:rPr lang="de-DE" sz="1200" dirty="0">
                          <a:latin typeface="Arial" panose="020B0604020202020204" pitchFamily="34" charset="0"/>
                          <a:cs typeface="Arial" panose="020B0604020202020204" pitchFamily="34" charset="0"/>
                        </a:rPr>
                        <a:t>Verwaltung: □ Gefahr für Mitarbeiter □ Betrieb gestört / gefährdet</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36000" marR="0" marT="36000" marB="36000">
                    <a:solidFill>
                      <a:schemeClr val="bg1"/>
                    </a:solidFill>
                  </a:tcPr>
                </a:tc>
                <a:extLst>
                  <a:ext uri="{0D108BD9-81ED-4DB2-BD59-A6C34878D82A}">
                    <a16:rowId xmlns:a16="http://schemas.microsoft.com/office/drawing/2014/main" val="614165107"/>
                  </a:ext>
                </a:extLst>
              </a:tr>
              <a:tr h="0">
                <a:tc>
                  <a:txBody>
                    <a:bodyPr/>
                    <a:lstStyle/>
                    <a:p>
                      <a:pPr algn="l" hangingPunct="0">
                        <a:lnSpc>
                          <a:spcPct val="100000"/>
                        </a:lnSpc>
                      </a:pPr>
                      <a:r>
                        <a:rPr lang="de-DE" sz="1200" dirty="0">
                          <a:effectLst/>
                          <a:latin typeface="Arial" panose="020B0604020202020204" pitchFamily="34" charset="0"/>
                          <a:ea typeface="Times New Roman" panose="02020603050405020304" pitchFamily="18" charset="0"/>
                          <a:cs typeface="Arial" panose="020B0604020202020204" pitchFamily="34" charset="0"/>
                        </a:rPr>
                        <a:t>Sonderlagen </a:t>
                      </a:r>
                    </a:p>
                  </a:txBody>
                  <a:tcPr marL="36000" marR="68580" marT="36000" marB="36000">
                    <a:solidFill>
                      <a:schemeClr val="bg1"/>
                    </a:solidFill>
                  </a:tcPr>
                </a:tc>
                <a:tc>
                  <a:txBody>
                    <a:bodyPr/>
                    <a:lstStyle/>
                    <a:p>
                      <a:pPr algn="l" hangingPunct="0">
                        <a:lnSpc>
                          <a:spcPct val="100000"/>
                        </a:lnSpc>
                      </a:pPr>
                      <a:r>
                        <a:rPr lang="de-DE" sz="1200" dirty="0">
                          <a:latin typeface="Arial" panose="020B0604020202020204" pitchFamily="34" charset="0"/>
                          <a:cs typeface="Arial" panose="020B0604020202020204" pitchFamily="34" charset="0"/>
                        </a:rPr>
                        <a:t>□ Baumaßnahmen      </a:t>
                      </a:r>
                      <a:r>
                        <a:rPr lang="de-DE" sz="1200" kern="1200" dirty="0">
                          <a:solidFill>
                            <a:schemeClr val="tx1"/>
                          </a:solidFill>
                          <a:latin typeface="Arial" panose="020B0604020202020204" pitchFamily="34" charset="0"/>
                          <a:ea typeface="+mn-ea"/>
                          <a:cs typeface="Arial" panose="020B0604020202020204" pitchFamily="34" charset="0"/>
                        </a:rPr>
                        <a:t>□ Veranstaltungen     □ Sonstige</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36000" marR="0" marT="36000" marB="36000">
                    <a:solidFill>
                      <a:schemeClr val="bg1"/>
                    </a:solidFill>
                  </a:tcPr>
                </a:tc>
                <a:extLst>
                  <a:ext uri="{0D108BD9-81ED-4DB2-BD59-A6C34878D82A}">
                    <a16:rowId xmlns:a16="http://schemas.microsoft.com/office/drawing/2014/main" val="4166850377"/>
                  </a:ext>
                </a:extLst>
              </a:tr>
              <a:tr h="0">
                <a:tc>
                  <a:txBody>
                    <a:bodyPr/>
                    <a:lstStyle/>
                    <a:p>
                      <a:pPr algn="l">
                        <a:lnSpc>
                          <a:spcPct val="100000"/>
                        </a:lnSpc>
                      </a:pPr>
                      <a:r>
                        <a:rPr lang="de-DE" sz="1200" dirty="0">
                          <a:latin typeface="Arial" panose="020B0604020202020204" pitchFamily="34" charset="0"/>
                          <a:cs typeface="Arial" panose="020B0604020202020204" pitchFamily="34" charset="0"/>
                        </a:rPr>
                        <a:t>Ressourcen</a:t>
                      </a:r>
                    </a:p>
                  </a:txBody>
                  <a:tcPr marL="36000" marT="36000" marB="36000">
                    <a:solidFill>
                      <a:schemeClr val="bg1"/>
                    </a:solidFill>
                  </a:tcPr>
                </a:tc>
                <a:tc>
                  <a:txBody>
                    <a:bodyPr/>
                    <a:lstStyle/>
                    <a:p>
                      <a:pPr algn="l">
                        <a:lnSpc>
                          <a:spcPct val="100000"/>
                        </a:lnSpc>
                      </a:pPr>
                      <a:r>
                        <a:rPr lang="de-DE" sz="1200" dirty="0">
                          <a:latin typeface="Arial" panose="020B0604020202020204" pitchFamily="34" charset="0"/>
                          <a:cs typeface="Arial" panose="020B0604020202020204" pitchFamily="34" charset="0"/>
                        </a:rPr>
                        <a:t>□ normal 	</a:t>
                      </a:r>
                      <a:r>
                        <a:rPr lang="de-DE" sz="1200" kern="1200" dirty="0">
                          <a:solidFill>
                            <a:schemeClr val="tx1"/>
                          </a:solidFill>
                          <a:latin typeface="Arial" panose="020B0604020202020204" pitchFamily="34" charset="0"/>
                          <a:ea typeface="+mn-ea"/>
                          <a:cs typeface="Arial" panose="020B0604020202020204" pitchFamily="34" charset="0"/>
                        </a:rPr>
                        <a:t>□ aktueller Engpass</a:t>
                      </a:r>
                      <a:endParaRPr lang="de-DE" sz="1200" dirty="0">
                        <a:latin typeface="Arial" panose="020B0604020202020204" pitchFamily="34" charset="0"/>
                        <a:cs typeface="Arial" panose="020B0604020202020204" pitchFamily="34" charset="0"/>
                      </a:endParaRPr>
                    </a:p>
                  </a:txBody>
                  <a:tcPr marL="36000" marR="68580" marT="36000" marB="36000">
                    <a:solidFill>
                      <a:schemeClr val="bg1"/>
                    </a:solidFill>
                  </a:tcPr>
                </a:tc>
                <a:extLst>
                  <a:ext uri="{0D108BD9-81ED-4DB2-BD59-A6C34878D82A}">
                    <a16:rowId xmlns:a16="http://schemas.microsoft.com/office/drawing/2014/main" val="4064034958"/>
                  </a:ext>
                </a:extLst>
              </a:tr>
              <a:tr h="0">
                <a:tc>
                  <a:txBody>
                    <a:bodyPr/>
                    <a:lstStyle/>
                    <a:p>
                      <a:pPr algn="l">
                        <a:lnSpc>
                          <a:spcPct val="100000"/>
                        </a:lnSpc>
                      </a:pPr>
                      <a:r>
                        <a:rPr lang="de-DE" sz="1200" b="1" dirty="0">
                          <a:solidFill>
                            <a:srgbClr val="FF0000"/>
                          </a:solidFill>
                          <a:latin typeface="Arial" panose="020B0604020202020204" pitchFamily="34" charset="0"/>
                          <a:cs typeface="Arial" panose="020B0604020202020204" pitchFamily="34" charset="0"/>
                        </a:rPr>
                        <a:t>Einschätzung </a:t>
                      </a:r>
                    </a:p>
                  </a:txBody>
                  <a:tcPr marL="36000" marT="36000" marB="36000">
                    <a:solidFill>
                      <a:schemeClr val="bg1"/>
                    </a:solidFill>
                  </a:tcPr>
                </a:tc>
                <a:tc>
                  <a:txBody>
                    <a:bodyPr/>
                    <a:lstStyle/>
                    <a:p>
                      <a:pPr algn="l">
                        <a:lnSpc>
                          <a:spcPct val="100000"/>
                        </a:lnSpc>
                      </a:pPr>
                      <a:r>
                        <a:rPr lang="de-DE" sz="1200" b="1" dirty="0">
                          <a:solidFill>
                            <a:srgbClr val="FF0000"/>
                          </a:solidFill>
                          <a:latin typeface="Arial" panose="020B0604020202020204" pitchFamily="34" charset="0"/>
                          <a:cs typeface="Arial" panose="020B0604020202020204" pitchFamily="34" charset="0"/>
                        </a:rPr>
                        <a:t>□ </a:t>
                      </a:r>
                      <a:r>
                        <a:rPr lang="de-DE" sz="1200" b="1" kern="1200" dirty="0">
                          <a:solidFill>
                            <a:srgbClr val="FF0000"/>
                          </a:solidFill>
                          <a:latin typeface="Arial" panose="020B0604020202020204" pitchFamily="34" charset="0"/>
                          <a:ea typeface="+mn-ea"/>
                          <a:cs typeface="Arial" panose="020B0604020202020204" pitchFamily="34" charset="0"/>
                        </a:rPr>
                        <a:t>unkritisch 	          □ kritisch   	               □ extrem kritisch</a:t>
                      </a:r>
                      <a:endParaRPr lang="de-DE" sz="1200" b="1" dirty="0">
                        <a:solidFill>
                          <a:srgbClr val="FF0000"/>
                        </a:solidFill>
                        <a:latin typeface="Arial" panose="020B0604020202020204" pitchFamily="34" charset="0"/>
                        <a:cs typeface="Arial" panose="020B0604020202020204" pitchFamily="34" charset="0"/>
                      </a:endParaRPr>
                    </a:p>
                  </a:txBody>
                  <a:tcPr marL="36000" marR="68580" marT="36000" marB="36000">
                    <a:solidFill>
                      <a:schemeClr val="bg1"/>
                    </a:solidFill>
                  </a:tcPr>
                </a:tc>
                <a:extLst>
                  <a:ext uri="{0D108BD9-81ED-4DB2-BD59-A6C34878D82A}">
                    <a16:rowId xmlns:a16="http://schemas.microsoft.com/office/drawing/2014/main" val="19164574"/>
                  </a:ext>
                </a:extLst>
              </a:tr>
            </a:tbl>
          </a:graphicData>
        </a:graphic>
      </p:graphicFrame>
      <p:graphicFrame>
        <p:nvGraphicFramePr>
          <p:cNvPr id="12" name="Tabelle 30">
            <a:extLst>
              <a:ext uri="{FF2B5EF4-FFF2-40B4-BE49-F238E27FC236}">
                <a16:creationId xmlns:a16="http://schemas.microsoft.com/office/drawing/2014/main" id="{57CF8B9C-D39C-A9DD-3696-35D553008B43}"/>
              </a:ext>
            </a:extLst>
          </p:cNvPr>
          <p:cNvGraphicFramePr>
            <a:graphicFrameLocks noGrp="1"/>
          </p:cNvGraphicFramePr>
          <p:nvPr>
            <p:extLst>
              <p:ext uri="{D42A27DB-BD31-4B8C-83A1-F6EECF244321}">
                <p14:modId xmlns:p14="http://schemas.microsoft.com/office/powerpoint/2010/main" val="2738512136"/>
              </p:ext>
            </p:extLst>
          </p:nvPr>
        </p:nvGraphicFramePr>
        <p:xfrm>
          <a:off x="503236" y="4444681"/>
          <a:ext cx="6840539" cy="509760"/>
        </p:xfrm>
        <a:graphic>
          <a:graphicData uri="http://schemas.openxmlformats.org/drawingml/2006/table">
            <a:tbl>
              <a:tblPr firstRow="1" bandRow="1">
                <a:tableStyleId>{5940675A-B579-460E-94D1-54222C63F5DA}</a:tableStyleId>
              </a:tblPr>
              <a:tblGrid>
                <a:gridCol w="1134279">
                  <a:extLst>
                    <a:ext uri="{9D8B030D-6E8A-4147-A177-3AD203B41FA5}">
                      <a16:colId xmlns:a16="http://schemas.microsoft.com/office/drawing/2014/main" val="3278481393"/>
                    </a:ext>
                  </a:extLst>
                </a:gridCol>
                <a:gridCol w="1141252">
                  <a:extLst>
                    <a:ext uri="{9D8B030D-6E8A-4147-A177-3AD203B41FA5}">
                      <a16:colId xmlns:a16="http://schemas.microsoft.com/office/drawing/2014/main" val="3355933402"/>
                    </a:ext>
                  </a:extLst>
                </a:gridCol>
                <a:gridCol w="1141252">
                  <a:extLst>
                    <a:ext uri="{9D8B030D-6E8A-4147-A177-3AD203B41FA5}">
                      <a16:colId xmlns:a16="http://schemas.microsoft.com/office/drawing/2014/main" val="853545698"/>
                    </a:ext>
                  </a:extLst>
                </a:gridCol>
                <a:gridCol w="1141252">
                  <a:extLst>
                    <a:ext uri="{9D8B030D-6E8A-4147-A177-3AD203B41FA5}">
                      <a16:colId xmlns:a16="http://schemas.microsoft.com/office/drawing/2014/main" val="972054088"/>
                    </a:ext>
                  </a:extLst>
                </a:gridCol>
                <a:gridCol w="1141252">
                  <a:extLst>
                    <a:ext uri="{9D8B030D-6E8A-4147-A177-3AD203B41FA5}">
                      <a16:colId xmlns:a16="http://schemas.microsoft.com/office/drawing/2014/main" val="1513559407"/>
                    </a:ext>
                  </a:extLst>
                </a:gridCol>
                <a:gridCol w="1141252">
                  <a:extLst>
                    <a:ext uri="{9D8B030D-6E8A-4147-A177-3AD203B41FA5}">
                      <a16:colId xmlns:a16="http://schemas.microsoft.com/office/drawing/2014/main" val="1931606089"/>
                    </a:ext>
                  </a:extLst>
                </a:gridCol>
              </a:tblGrid>
              <a:tr h="0">
                <a:tc rowSpan="2">
                  <a:txBody>
                    <a:bodyPr/>
                    <a:lstStyle/>
                    <a:p>
                      <a:pPr algn="l" hangingPunct="0">
                        <a:lnSpc>
                          <a:spcPct val="100000"/>
                        </a:lnSpc>
                      </a:pPr>
                      <a:r>
                        <a:rPr lang="de-DE" sz="1200" dirty="0">
                          <a:effectLst/>
                          <a:latin typeface="Arial" panose="020B0604020202020204" pitchFamily="34" charset="0"/>
                          <a:ea typeface="Times New Roman" panose="02020603050405020304" pitchFamily="18" charset="0"/>
                          <a:cs typeface="Arial" panose="020B0604020202020204" pitchFamily="34" charset="0"/>
                        </a:rPr>
                        <a:t>Hochwasser-</a:t>
                      </a:r>
                      <a:r>
                        <a:rPr lang="de-DE" sz="1200" b="1" dirty="0">
                          <a:effectLst/>
                          <a:latin typeface="Arial" panose="020B0604020202020204" pitchFamily="34" charset="0"/>
                          <a:ea typeface="Times New Roman" panose="02020603050405020304" pitchFamily="18" charset="0"/>
                          <a:cs typeface="Arial" panose="020B0604020202020204" pitchFamily="34" charset="0"/>
                        </a:rPr>
                        <a:t>vorhersage</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36000" marR="68580" marT="36000" marB="36000">
                    <a:solidFill>
                      <a:schemeClr val="bg1"/>
                    </a:solidFill>
                  </a:tcPr>
                </a:tc>
                <a:tc>
                  <a:txBody>
                    <a:bodyPr/>
                    <a:lstStyle/>
                    <a:p>
                      <a:pPr algn="l" hangingPunct="0">
                        <a:lnSpc>
                          <a:spcPct val="100000"/>
                        </a:lnSpc>
                      </a:pPr>
                      <a:r>
                        <a:rPr lang="de-DE" sz="1200" dirty="0">
                          <a:latin typeface="Arial" panose="020B0604020202020204" pitchFamily="34" charset="0"/>
                          <a:cs typeface="Arial" panose="020B0604020202020204" pitchFamily="34" charset="0"/>
                        </a:rPr>
                        <a:t>□</a:t>
                      </a:r>
                      <a:r>
                        <a:rPr lang="de-DE" sz="1200" baseline="0" dirty="0">
                          <a:latin typeface="Arial" panose="020B0604020202020204" pitchFamily="34" charset="0"/>
                          <a:cs typeface="Arial" panose="020B0604020202020204" pitchFamily="34" charset="0"/>
                        </a:rPr>
                        <a:t>HQ</a:t>
                      </a:r>
                      <a:r>
                        <a:rPr lang="de-DE" sz="1200" baseline="-25000" dirty="0">
                          <a:latin typeface="Arial" panose="020B0604020202020204" pitchFamily="34" charset="0"/>
                          <a:cs typeface="Arial" panose="020B0604020202020204" pitchFamily="34" charset="0"/>
                        </a:rPr>
                        <a:t>10 </a:t>
                      </a:r>
                      <a:r>
                        <a:rPr lang="de-DE" sz="1200" baseline="0" dirty="0">
                          <a:latin typeface="Arial" panose="020B0604020202020204" pitchFamily="34" charset="0"/>
                          <a:cs typeface="Arial" panose="020B0604020202020204" pitchFamily="34" charset="0"/>
                        </a:rPr>
                        <a:t>199 cm </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36000" marR="68580" marT="36000" marB="36000">
                    <a:solidFill>
                      <a:schemeClr val="bg1"/>
                    </a:solidFill>
                  </a:tcPr>
                </a:tc>
                <a:tc>
                  <a:txBody>
                    <a:bodyPr/>
                    <a:lstStyle/>
                    <a:p>
                      <a:pPr algn="l" hangingPunct="0">
                        <a:lnSpc>
                          <a:spcPct val="100000"/>
                        </a:lnSpc>
                      </a:pPr>
                      <a:r>
                        <a:rPr lang="de-DE" sz="1200" dirty="0">
                          <a:latin typeface="Arial" panose="020B0604020202020204" pitchFamily="34" charset="0"/>
                          <a:cs typeface="Arial" panose="020B0604020202020204" pitchFamily="34" charset="0"/>
                        </a:rPr>
                        <a:t>□HQ</a:t>
                      </a:r>
                      <a:r>
                        <a:rPr lang="de-DE" sz="1200" baseline="-25000" dirty="0">
                          <a:latin typeface="Arial" panose="020B0604020202020204" pitchFamily="34" charset="0"/>
                          <a:cs typeface="Arial" panose="020B0604020202020204" pitchFamily="34" charset="0"/>
                        </a:rPr>
                        <a:t>20</a:t>
                      </a:r>
                      <a:r>
                        <a:rPr lang="de-DE" sz="1200" baseline="0" dirty="0">
                          <a:latin typeface="Arial" panose="020B0604020202020204" pitchFamily="34" charset="0"/>
                          <a:cs typeface="Arial" panose="020B0604020202020204" pitchFamily="34" charset="0"/>
                        </a:rPr>
                        <a:t> 222 cm</a:t>
                      </a:r>
                      <a:endParaRPr lang="de-DE" dirty="0"/>
                    </a:p>
                  </a:txBody>
                  <a:tcPr marL="36000" marR="68580" marT="36000" marB="36000">
                    <a:solidFill>
                      <a:schemeClr val="bg1"/>
                    </a:solidFill>
                  </a:tcPr>
                </a:tc>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200" dirty="0">
                          <a:latin typeface="Arial" panose="020B0604020202020204" pitchFamily="34" charset="0"/>
                          <a:cs typeface="Arial" panose="020B0604020202020204" pitchFamily="34" charset="0"/>
                        </a:rPr>
                        <a:t>□HQ</a:t>
                      </a:r>
                      <a:r>
                        <a:rPr lang="de-DE" sz="1200" baseline="-25000" dirty="0">
                          <a:latin typeface="Arial" panose="020B0604020202020204" pitchFamily="34" charset="0"/>
                          <a:cs typeface="Arial" panose="020B0604020202020204" pitchFamily="34" charset="0"/>
                        </a:rPr>
                        <a:t>50 </a:t>
                      </a:r>
                      <a:r>
                        <a:rPr lang="de-DE" sz="1200" baseline="0" dirty="0">
                          <a:latin typeface="Arial" panose="020B0604020202020204" pitchFamily="34" charset="0"/>
                          <a:cs typeface="Arial" panose="020B0604020202020204" pitchFamily="34" charset="0"/>
                        </a:rPr>
                        <a:t>253 cm </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36000" marR="68580" marT="36000" marB="36000"/>
                </a:tc>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200" dirty="0">
                          <a:latin typeface="Arial" panose="020B0604020202020204" pitchFamily="34" charset="0"/>
                          <a:cs typeface="Arial" panose="020B0604020202020204" pitchFamily="34" charset="0"/>
                        </a:rPr>
                        <a:t>□HQ</a:t>
                      </a:r>
                      <a:r>
                        <a:rPr lang="de-DE" sz="1200" baseline="-25000" dirty="0">
                          <a:latin typeface="Arial" panose="020B0604020202020204" pitchFamily="34" charset="0"/>
                          <a:cs typeface="Arial" panose="020B0604020202020204" pitchFamily="34" charset="0"/>
                        </a:rPr>
                        <a:t>100 </a:t>
                      </a:r>
                      <a:r>
                        <a:rPr lang="de-DE" sz="1200" baseline="0" dirty="0">
                          <a:latin typeface="Arial" panose="020B0604020202020204" pitchFamily="34" charset="0"/>
                          <a:cs typeface="Arial" panose="020B0604020202020204" pitchFamily="34" charset="0"/>
                        </a:rPr>
                        <a:t>274 cm</a:t>
                      </a:r>
                    </a:p>
                  </a:txBody>
                  <a:tcPr marL="36000" marR="68580" marT="36000" marB="36000"/>
                </a:tc>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200" dirty="0">
                          <a:latin typeface="Arial" panose="020B0604020202020204" pitchFamily="34" charset="0"/>
                          <a:cs typeface="Arial" panose="020B0604020202020204" pitchFamily="34" charset="0"/>
                        </a:rPr>
                        <a:t>HQ</a:t>
                      </a:r>
                      <a:r>
                        <a:rPr lang="de-DE" sz="1200" baseline="-25000" dirty="0">
                          <a:latin typeface="Arial" panose="020B0604020202020204" pitchFamily="34" charset="0"/>
                          <a:cs typeface="Arial" panose="020B0604020202020204" pitchFamily="34" charset="0"/>
                        </a:rPr>
                        <a:t>EXTREM</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36000" marR="68580" marT="36000" marB="36000"/>
                </a:tc>
                <a:extLst>
                  <a:ext uri="{0D108BD9-81ED-4DB2-BD59-A6C34878D82A}">
                    <a16:rowId xmlns:a16="http://schemas.microsoft.com/office/drawing/2014/main" val="2004668406"/>
                  </a:ext>
                </a:extLst>
              </a:tr>
              <a:tr h="0">
                <a:tc vMerge="1">
                  <a:txBody>
                    <a:bodyPr/>
                    <a:lstStyle/>
                    <a:p>
                      <a:pPr algn="l" hangingPunct="0">
                        <a:lnSpc>
                          <a:spcPct val="100000"/>
                        </a:lnSpc>
                      </a:pP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36000" marR="68580" marT="36000" marB="36000">
                    <a:solidFill>
                      <a:schemeClr val="bg1"/>
                    </a:solidFill>
                  </a:tcPr>
                </a:tc>
                <a:tc>
                  <a:txBody>
                    <a:bodyPr/>
                    <a:lstStyle/>
                    <a:p>
                      <a:pPr algn="l" hangingPunct="0">
                        <a:lnSpc>
                          <a:spcPct val="100000"/>
                        </a:lnSpc>
                      </a:pPr>
                      <a:r>
                        <a:rPr lang="de-DE" sz="1200" dirty="0">
                          <a:latin typeface="Arial" panose="020B0604020202020204" pitchFamily="34" charset="0"/>
                          <a:cs typeface="Arial" panose="020B0604020202020204" pitchFamily="34" charset="0"/>
                        </a:rPr>
                        <a:t>Zeit:</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36000" marR="0" marT="36000" marB="36000">
                    <a:solidFill>
                      <a:schemeClr val="bg1"/>
                    </a:solidFill>
                  </a:tcPr>
                </a:tc>
                <a:tc>
                  <a:txBody>
                    <a:bodyPr/>
                    <a:lstStyle/>
                    <a:p>
                      <a:r>
                        <a:rPr lang="de-DE" sz="1200" dirty="0">
                          <a:latin typeface="Arial" panose="020B0604020202020204" pitchFamily="34" charset="0"/>
                          <a:cs typeface="Arial" panose="020B0604020202020204" pitchFamily="34" charset="0"/>
                        </a:rPr>
                        <a:t>Zeit:</a:t>
                      </a:r>
                      <a:endParaRPr lang="de-DE" dirty="0"/>
                    </a:p>
                  </a:txBody>
                  <a:tcPr marL="36000" marR="0" marT="36000" marB="36000">
                    <a:solidFill>
                      <a:schemeClr val="bg1"/>
                    </a:solidFill>
                  </a:tcPr>
                </a:tc>
                <a:tc>
                  <a:txBody>
                    <a:bodyPr/>
                    <a:lstStyle/>
                    <a:p>
                      <a:r>
                        <a:rPr lang="de-DE" sz="1200" dirty="0">
                          <a:latin typeface="Arial" panose="020B0604020202020204" pitchFamily="34" charset="0"/>
                          <a:cs typeface="Arial" panose="020B0604020202020204" pitchFamily="34" charset="0"/>
                        </a:rPr>
                        <a:t>Zeit:</a:t>
                      </a:r>
                      <a:endParaRPr lang="de-DE" sz="1200" dirty="0"/>
                    </a:p>
                  </a:txBody>
                  <a:tcPr marL="36000" marR="0" marT="36000" marB="36000"/>
                </a:tc>
                <a:tc>
                  <a:txBody>
                    <a:bodyPr/>
                    <a:lstStyle/>
                    <a:p>
                      <a:r>
                        <a:rPr lang="de-DE" sz="1200" dirty="0">
                          <a:latin typeface="Arial" panose="020B0604020202020204" pitchFamily="34" charset="0"/>
                          <a:cs typeface="Arial" panose="020B0604020202020204" pitchFamily="34" charset="0"/>
                        </a:rPr>
                        <a:t>Zeit:</a:t>
                      </a:r>
                      <a:endParaRPr lang="de-DE" sz="1200" dirty="0"/>
                    </a:p>
                  </a:txBody>
                  <a:tcPr marL="36000" marR="0" marT="36000" marB="36000"/>
                </a:tc>
                <a:tc>
                  <a:txBody>
                    <a:bodyPr/>
                    <a:lstStyle/>
                    <a:p>
                      <a:r>
                        <a:rPr lang="de-DE" sz="1200" dirty="0">
                          <a:latin typeface="Arial" panose="020B0604020202020204" pitchFamily="34" charset="0"/>
                          <a:cs typeface="Arial" panose="020B0604020202020204" pitchFamily="34" charset="0"/>
                        </a:rPr>
                        <a:t>Zeit:</a:t>
                      </a:r>
                      <a:endParaRPr lang="de-DE" sz="1200" dirty="0"/>
                    </a:p>
                  </a:txBody>
                  <a:tcPr marL="36000" marR="0" marT="36000" marB="36000"/>
                </a:tc>
                <a:extLst>
                  <a:ext uri="{0D108BD9-81ED-4DB2-BD59-A6C34878D82A}">
                    <a16:rowId xmlns:a16="http://schemas.microsoft.com/office/drawing/2014/main" val="3987036376"/>
                  </a:ext>
                </a:extLst>
              </a:tr>
            </a:tbl>
          </a:graphicData>
        </a:graphic>
      </p:graphicFrame>
      <p:graphicFrame>
        <p:nvGraphicFramePr>
          <p:cNvPr id="14" name="Tabelle 30">
            <a:extLst>
              <a:ext uri="{FF2B5EF4-FFF2-40B4-BE49-F238E27FC236}">
                <a16:creationId xmlns:a16="http://schemas.microsoft.com/office/drawing/2014/main" id="{C7EFEE8F-FFBE-EBD4-98E3-3C433EE9FD38}"/>
              </a:ext>
            </a:extLst>
          </p:cNvPr>
          <p:cNvGraphicFramePr>
            <a:graphicFrameLocks noGrp="1"/>
          </p:cNvGraphicFramePr>
          <p:nvPr>
            <p:extLst>
              <p:ext uri="{D42A27DB-BD31-4B8C-83A1-F6EECF244321}">
                <p14:modId xmlns:p14="http://schemas.microsoft.com/office/powerpoint/2010/main" val="1371695767"/>
              </p:ext>
            </p:extLst>
          </p:nvPr>
        </p:nvGraphicFramePr>
        <p:xfrm>
          <a:off x="503238" y="5142086"/>
          <a:ext cx="6840539" cy="509760"/>
        </p:xfrm>
        <a:graphic>
          <a:graphicData uri="http://schemas.openxmlformats.org/drawingml/2006/table">
            <a:tbl>
              <a:tblPr firstRow="1" bandRow="1">
                <a:tableStyleId>{5940675A-B579-460E-94D1-54222C63F5DA}</a:tableStyleId>
              </a:tblPr>
              <a:tblGrid>
                <a:gridCol w="1134279">
                  <a:extLst>
                    <a:ext uri="{9D8B030D-6E8A-4147-A177-3AD203B41FA5}">
                      <a16:colId xmlns:a16="http://schemas.microsoft.com/office/drawing/2014/main" val="3278481393"/>
                    </a:ext>
                  </a:extLst>
                </a:gridCol>
                <a:gridCol w="1141252">
                  <a:extLst>
                    <a:ext uri="{9D8B030D-6E8A-4147-A177-3AD203B41FA5}">
                      <a16:colId xmlns:a16="http://schemas.microsoft.com/office/drawing/2014/main" val="3355933402"/>
                    </a:ext>
                  </a:extLst>
                </a:gridCol>
                <a:gridCol w="1141252">
                  <a:extLst>
                    <a:ext uri="{9D8B030D-6E8A-4147-A177-3AD203B41FA5}">
                      <a16:colId xmlns:a16="http://schemas.microsoft.com/office/drawing/2014/main" val="853545698"/>
                    </a:ext>
                  </a:extLst>
                </a:gridCol>
                <a:gridCol w="1141252">
                  <a:extLst>
                    <a:ext uri="{9D8B030D-6E8A-4147-A177-3AD203B41FA5}">
                      <a16:colId xmlns:a16="http://schemas.microsoft.com/office/drawing/2014/main" val="972054088"/>
                    </a:ext>
                  </a:extLst>
                </a:gridCol>
                <a:gridCol w="1141252">
                  <a:extLst>
                    <a:ext uri="{9D8B030D-6E8A-4147-A177-3AD203B41FA5}">
                      <a16:colId xmlns:a16="http://schemas.microsoft.com/office/drawing/2014/main" val="1513559407"/>
                    </a:ext>
                  </a:extLst>
                </a:gridCol>
                <a:gridCol w="1141252">
                  <a:extLst>
                    <a:ext uri="{9D8B030D-6E8A-4147-A177-3AD203B41FA5}">
                      <a16:colId xmlns:a16="http://schemas.microsoft.com/office/drawing/2014/main" val="1931606089"/>
                    </a:ext>
                  </a:extLst>
                </a:gridCol>
              </a:tblGrid>
              <a:tr h="0">
                <a:tc rowSpan="2">
                  <a:txBody>
                    <a:bodyPr/>
                    <a:lstStyle/>
                    <a:p>
                      <a:pPr algn="l" hangingPunct="0">
                        <a:lnSpc>
                          <a:spcPct val="100000"/>
                        </a:lnSpc>
                      </a:pPr>
                      <a:r>
                        <a:rPr lang="de-DE" sz="1200" dirty="0">
                          <a:effectLst/>
                          <a:latin typeface="Arial" panose="020B0604020202020204" pitchFamily="34" charset="0"/>
                          <a:ea typeface="Times New Roman" panose="02020603050405020304" pitchFamily="18" charset="0"/>
                          <a:cs typeface="Arial" panose="020B0604020202020204" pitchFamily="34" charset="0"/>
                        </a:rPr>
                        <a:t>Lokale Pegel </a:t>
                      </a:r>
                    </a:p>
                    <a:p>
                      <a:pPr algn="l" hangingPunct="0">
                        <a:lnSpc>
                          <a:spcPct val="100000"/>
                        </a:lnSpc>
                      </a:pPr>
                      <a:r>
                        <a:rPr lang="de-DE" sz="1200" dirty="0">
                          <a:effectLst/>
                          <a:latin typeface="Arial" panose="020B0604020202020204" pitchFamily="34" charset="0"/>
                          <a:ea typeface="Times New Roman" panose="02020603050405020304" pitchFamily="18" charset="0"/>
                          <a:cs typeface="Arial" panose="020B0604020202020204" pitchFamily="34" charset="0"/>
                        </a:rPr>
                        <a:t>Ist-Stand</a:t>
                      </a:r>
                    </a:p>
                  </a:txBody>
                  <a:tcPr marL="36000" marR="68580" marT="36000" marB="36000">
                    <a:solidFill>
                      <a:schemeClr val="bg1"/>
                    </a:solidFill>
                  </a:tcPr>
                </a:tc>
                <a:tc>
                  <a:txBody>
                    <a:bodyPr/>
                    <a:lstStyle/>
                    <a:p>
                      <a:pPr algn="l" hangingPunct="0">
                        <a:lnSpc>
                          <a:spcPct val="100000"/>
                        </a:lnSpc>
                      </a:pPr>
                      <a:r>
                        <a:rPr lang="de-DE" sz="1200" baseline="0" dirty="0">
                          <a:latin typeface="Arial" panose="020B0604020202020204" pitchFamily="34" charset="0"/>
                          <a:cs typeface="Arial" panose="020B0604020202020204" pitchFamily="34" charset="0"/>
                        </a:rPr>
                        <a:t>HQ</a:t>
                      </a:r>
                      <a:r>
                        <a:rPr lang="de-DE" sz="1200" baseline="-25000" dirty="0">
                          <a:latin typeface="Arial" panose="020B0604020202020204" pitchFamily="34" charset="0"/>
                          <a:cs typeface="Arial" panose="020B0604020202020204" pitchFamily="34" charset="0"/>
                        </a:rPr>
                        <a:t>10 </a:t>
                      </a:r>
                    </a:p>
                  </a:txBody>
                  <a:tcPr marL="36000" marR="68580" marT="36000" marB="36000">
                    <a:solidFill>
                      <a:schemeClr val="bg1"/>
                    </a:solidFill>
                  </a:tcPr>
                </a:tc>
                <a:tc>
                  <a:txBody>
                    <a:bodyPr/>
                    <a:lstStyle/>
                    <a:p>
                      <a:pPr algn="l" hangingPunct="0">
                        <a:lnSpc>
                          <a:spcPct val="100000"/>
                        </a:lnSpc>
                      </a:pPr>
                      <a:r>
                        <a:rPr lang="de-DE" sz="1200" dirty="0">
                          <a:latin typeface="Arial" panose="020B0604020202020204" pitchFamily="34" charset="0"/>
                          <a:cs typeface="Arial" panose="020B0604020202020204" pitchFamily="34" charset="0"/>
                        </a:rPr>
                        <a:t>□ HQ</a:t>
                      </a:r>
                      <a:r>
                        <a:rPr lang="de-DE" sz="1200" baseline="-25000" dirty="0">
                          <a:latin typeface="Arial" panose="020B0604020202020204" pitchFamily="34" charset="0"/>
                          <a:cs typeface="Arial" panose="020B0604020202020204" pitchFamily="34" charset="0"/>
                        </a:rPr>
                        <a:t>20</a:t>
                      </a:r>
                      <a:endParaRPr lang="de-DE" dirty="0"/>
                    </a:p>
                  </a:txBody>
                  <a:tcPr marL="36000" marR="68580" marT="36000" marB="36000">
                    <a:solidFill>
                      <a:schemeClr val="bg1"/>
                    </a:solidFill>
                  </a:tcPr>
                </a:tc>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200" dirty="0">
                          <a:latin typeface="Arial" panose="020B0604020202020204" pitchFamily="34" charset="0"/>
                          <a:cs typeface="Arial" panose="020B0604020202020204" pitchFamily="34" charset="0"/>
                        </a:rPr>
                        <a:t>□ HQ</a:t>
                      </a:r>
                      <a:r>
                        <a:rPr lang="de-DE" sz="1200" baseline="-25000" dirty="0">
                          <a:latin typeface="Arial" panose="020B0604020202020204" pitchFamily="34" charset="0"/>
                          <a:cs typeface="Arial" panose="020B0604020202020204" pitchFamily="34" charset="0"/>
                        </a:rPr>
                        <a:t>50 </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36000" marR="68580" marT="36000" marB="36000"/>
                </a:tc>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200" dirty="0">
                          <a:latin typeface="Arial" panose="020B0604020202020204" pitchFamily="34" charset="0"/>
                          <a:cs typeface="Arial" panose="020B0604020202020204" pitchFamily="34" charset="0"/>
                        </a:rPr>
                        <a:t>□ HQ</a:t>
                      </a:r>
                      <a:r>
                        <a:rPr lang="de-DE" sz="1200" baseline="-25000" dirty="0">
                          <a:latin typeface="Arial" panose="020B0604020202020204" pitchFamily="34" charset="0"/>
                          <a:cs typeface="Arial" panose="020B0604020202020204" pitchFamily="34" charset="0"/>
                        </a:rPr>
                        <a:t>100 </a:t>
                      </a:r>
                      <a:endParaRPr lang="de-DE" sz="1200" baseline="0" dirty="0">
                        <a:latin typeface="Arial" panose="020B0604020202020204" pitchFamily="34" charset="0"/>
                        <a:cs typeface="Arial" panose="020B0604020202020204" pitchFamily="34" charset="0"/>
                      </a:endParaRPr>
                    </a:p>
                  </a:txBody>
                  <a:tcPr marL="36000" marR="68580" marT="36000" marB="36000"/>
                </a:tc>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200" dirty="0">
                          <a:latin typeface="Arial" panose="020B0604020202020204" pitchFamily="34" charset="0"/>
                          <a:cs typeface="Arial" panose="020B0604020202020204" pitchFamily="34" charset="0"/>
                        </a:rPr>
                        <a:t>HQ</a:t>
                      </a:r>
                      <a:r>
                        <a:rPr lang="de-DE" sz="1200" baseline="-25000" dirty="0">
                          <a:latin typeface="Arial" panose="020B0604020202020204" pitchFamily="34" charset="0"/>
                          <a:cs typeface="Arial" panose="020B0604020202020204" pitchFamily="34" charset="0"/>
                        </a:rPr>
                        <a:t>EXTREM</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36000" marR="68580" marT="36000" marB="36000"/>
                </a:tc>
                <a:extLst>
                  <a:ext uri="{0D108BD9-81ED-4DB2-BD59-A6C34878D82A}">
                    <a16:rowId xmlns:a16="http://schemas.microsoft.com/office/drawing/2014/main" val="2004668406"/>
                  </a:ext>
                </a:extLst>
              </a:tr>
              <a:tr h="0">
                <a:tc vMerge="1">
                  <a:txBody>
                    <a:bodyPr/>
                    <a:lstStyle/>
                    <a:p>
                      <a:pPr algn="l" hangingPunct="0">
                        <a:lnSpc>
                          <a:spcPct val="100000"/>
                        </a:lnSpc>
                      </a:pP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36000" marR="68580" marT="36000" marB="36000">
                    <a:solidFill>
                      <a:schemeClr val="bg1"/>
                    </a:solidFill>
                  </a:tcPr>
                </a:tc>
                <a:tc>
                  <a:txBody>
                    <a:bodyPr/>
                    <a:lstStyle/>
                    <a:p>
                      <a:pPr algn="l" hangingPunct="0">
                        <a:lnSpc>
                          <a:spcPct val="100000"/>
                        </a:lnSpc>
                      </a:pPr>
                      <a:r>
                        <a:rPr lang="de-DE" sz="1200" dirty="0">
                          <a:latin typeface="Arial" panose="020B0604020202020204" pitchFamily="34" charset="0"/>
                          <a:cs typeface="Arial" panose="020B0604020202020204" pitchFamily="34" charset="0"/>
                        </a:rPr>
                        <a:t>Zeit:</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36000" marR="0" marT="36000" marB="36000">
                    <a:solidFill>
                      <a:schemeClr val="bg1"/>
                    </a:solidFill>
                  </a:tcPr>
                </a:tc>
                <a:tc>
                  <a:txBody>
                    <a:bodyPr/>
                    <a:lstStyle/>
                    <a:p>
                      <a:r>
                        <a:rPr lang="de-DE" sz="1200" dirty="0">
                          <a:latin typeface="Arial" panose="020B0604020202020204" pitchFamily="34" charset="0"/>
                          <a:cs typeface="Arial" panose="020B0604020202020204" pitchFamily="34" charset="0"/>
                        </a:rPr>
                        <a:t>Zeit:</a:t>
                      </a:r>
                      <a:endParaRPr lang="de-DE" dirty="0"/>
                    </a:p>
                  </a:txBody>
                  <a:tcPr marL="36000" marR="0" marT="36000" marB="36000">
                    <a:solidFill>
                      <a:schemeClr val="bg1"/>
                    </a:solidFill>
                  </a:tcPr>
                </a:tc>
                <a:tc>
                  <a:txBody>
                    <a:bodyPr/>
                    <a:lstStyle/>
                    <a:p>
                      <a:r>
                        <a:rPr lang="de-DE" sz="1200" dirty="0">
                          <a:latin typeface="Arial" panose="020B0604020202020204" pitchFamily="34" charset="0"/>
                          <a:cs typeface="Arial" panose="020B0604020202020204" pitchFamily="34" charset="0"/>
                        </a:rPr>
                        <a:t>Zeit:</a:t>
                      </a:r>
                      <a:endParaRPr lang="de-DE" sz="1200" dirty="0"/>
                    </a:p>
                  </a:txBody>
                  <a:tcPr marL="36000" marR="0" marT="36000" marB="36000"/>
                </a:tc>
                <a:tc>
                  <a:txBody>
                    <a:bodyPr/>
                    <a:lstStyle/>
                    <a:p>
                      <a:r>
                        <a:rPr lang="de-DE" sz="1200" dirty="0">
                          <a:latin typeface="Arial" panose="020B0604020202020204" pitchFamily="34" charset="0"/>
                          <a:cs typeface="Arial" panose="020B0604020202020204" pitchFamily="34" charset="0"/>
                        </a:rPr>
                        <a:t>Zeit:</a:t>
                      </a:r>
                      <a:endParaRPr lang="de-DE" sz="1200" dirty="0"/>
                    </a:p>
                  </a:txBody>
                  <a:tcPr marL="36000" marR="0" marT="36000" marB="36000"/>
                </a:tc>
                <a:tc>
                  <a:txBody>
                    <a:bodyPr/>
                    <a:lstStyle/>
                    <a:p>
                      <a:r>
                        <a:rPr lang="de-DE" sz="1200" dirty="0">
                          <a:latin typeface="Arial" panose="020B0604020202020204" pitchFamily="34" charset="0"/>
                          <a:cs typeface="Arial" panose="020B0604020202020204" pitchFamily="34" charset="0"/>
                        </a:rPr>
                        <a:t>Zeit:</a:t>
                      </a:r>
                      <a:endParaRPr lang="de-DE" sz="1200" dirty="0"/>
                    </a:p>
                  </a:txBody>
                  <a:tcPr marL="36000" marR="0" marT="36000" marB="36000"/>
                </a:tc>
                <a:extLst>
                  <a:ext uri="{0D108BD9-81ED-4DB2-BD59-A6C34878D82A}">
                    <a16:rowId xmlns:a16="http://schemas.microsoft.com/office/drawing/2014/main" val="3987036376"/>
                  </a:ext>
                </a:extLst>
              </a:tr>
            </a:tbl>
          </a:graphicData>
        </a:graphic>
      </p:graphicFrame>
      <p:graphicFrame>
        <p:nvGraphicFramePr>
          <p:cNvPr id="15" name="Tabelle 30">
            <a:extLst>
              <a:ext uri="{FF2B5EF4-FFF2-40B4-BE49-F238E27FC236}">
                <a16:creationId xmlns:a16="http://schemas.microsoft.com/office/drawing/2014/main" id="{1B192D9B-1CA3-F85C-561C-3C5EE164CDC4}"/>
              </a:ext>
            </a:extLst>
          </p:cNvPr>
          <p:cNvGraphicFramePr>
            <a:graphicFrameLocks noGrp="1"/>
          </p:cNvGraphicFramePr>
          <p:nvPr>
            <p:extLst>
              <p:ext uri="{D42A27DB-BD31-4B8C-83A1-F6EECF244321}">
                <p14:modId xmlns:p14="http://schemas.microsoft.com/office/powerpoint/2010/main" val="4041258036"/>
              </p:ext>
            </p:extLst>
          </p:nvPr>
        </p:nvGraphicFramePr>
        <p:xfrm>
          <a:off x="503241" y="7597361"/>
          <a:ext cx="6840534" cy="2293920"/>
        </p:xfrm>
        <a:graphic>
          <a:graphicData uri="http://schemas.openxmlformats.org/drawingml/2006/table">
            <a:tbl>
              <a:tblPr firstRow="1" bandRow="1">
                <a:tableStyleId>{5940675A-B579-460E-94D1-54222C63F5DA}</a:tableStyleId>
              </a:tblPr>
              <a:tblGrid>
                <a:gridCol w="1989438">
                  <a:extLst>
                    <a:ext uri="{9D8B030D-6E8A-4147-A177-3AD203B41FA5}">
                      <a16:colId xmlns:a16="http://schemas.microsoft.com/office/drawing/2014/main" val="3278481393"/>
                    </a:ext>
                  </a:extLst>
                </a:gridCol>
                <a:gridCol w="1941535">
                  <a:extLst>
                    <a:ext uri="{9D8B030D-6E8A-4147-A177-3AD203B41FA5}">
                      <a16:colId xmlns:a16="http://schemas.microsoft.com/office/drawing/2014/main" val="3102099133"/>
                    </a:ext>
                  </a:extLst>
                </a:gridCol>
                <a:gridCol w="884763">
                  <a:extLst>
                    <a:ext uri="{9D8B030D-6E8A-4147-A177-3AD203B41FA5}">
                      <a16:colId xmlns:a16="http://schemas.microsoft.com/office/drawing/2014/main" val="1513559407"/>
                    </a:ext>
                  </a:extLst>
                </a:gridCol>
                <a:gridCol w="467864">
                  <a:extLst>
                    <a:ext uri="{9D8B030D-6E8A-4147-A177-3AD203B41FA5}">
                      <a16:colId xmlns:a16="http://schemas.microsoft.com/office/drawing/2014/main" val="1720921395"/>
                    </a:ext>
                  </a:extLst>
                </a:gridCol>
                <a:gridCol w="467864">
                  <a:extLst>
                    <a:ext uri="{9D8B030D-6E8A-4147-A177-3AD203B41FA5}">
                      <a16:colId xmlns:a16="http://schemas.microsoft.com/office/drawing/2014/main" val="4157133041"/>
                    </a:ext>
                  </a:extLst>
                </a:gridCol>
                <a:gridCol w="771172">
                  <a:extLst>
                    <a:ext uri="{9D8B030D-6E8A-4147-A177-3AD203B41FA5}">
                      <a16:colId xmlns:a16="http://schemas.microsoft.com/office/drawing/2014/main" val="2609771094"/>
                    </a:ext>
                  </a:extLst>
                </a:gridCol>
                <a:gridCol w="317898">
                  <a:extLst>
                    <a:ext uri="{9D8B030D-6E8A-4147-A177-3AD203B41FA5}">
                      <a16:colId xmlns:a16="http://schemas.microsoft.com/office/drawing/2014/main" val="2441748023"/>
                    </a:ext>
                  </a:extLst>
                </a:gridCol>
              </a:tblGrid>
              <a:tr h="0">
                <a:tc gridSpan="3">
                  <a:txBody>
                    <a:bodyPr/>
                    <a:lstStyle/>
                    <a:p>
                      <a:pPr algn="l">
                        <a:lnSpc>
                          <a:spcPct val="100000"/>
                        </a:lnSpc>
                      </a:pPr>
                      <a:r>
                        <a:rPr lang="de-DE" sz="1200" b="1" dirty="0">
                          <a:latin typeface="Arial" panose="020B0604020202020204" pitchFamily="34" charset="0"/>
                          <a:cs typeface="Arial" panose="020B0604020202020204" pitchFamily="34" charset="0"/>
                        </a:rPr>
                        <a:t>Maßnahmen </a:t>
                      </a:r>
                    </a:p>
                  </a:txBody>
                  <a:tcPr marL="36000" marT="36000" marB="36000">
                    <a:solidFill>
                      <a:schemeClr val="bg1"/>
                    </a:solidFill>
                  </a:tcPr>
                </a:tc>
                <a:tc hMerge="1">
                  <a:txBody>
                    <a:bodyPr/>
                    <a:lstStyle/>
                    <a:p>
                      <a:pPr algn="l">
                        <a:lnSpc>
                          <a:spcPct val="100000"/>
                        </a:lnSpc>
                      </a:pPr>
                      <a:endParaRPr lang="de-DE" sz="1400" dirty="0">
                        <a:latin typeface="Arial" panose="020B0604020202020204" pitchFamily="34" charset="0"/>
                        <a:cs typeface="Arial" panose="020B0604020202020204" pitchFamily="34" charset="0"/>
                      </a:endParaRPr>
                    </a:p>
                  </a:txBody>
                  <a:tcPr marL="36000" marR="68580" marT="36000" marB="36000">
                    <a:solidFill>
                      <a:schemeClr val="bg1"/>
                    </a:solidFill>
                  </a:tcPr>
                </a:tc>
                <a:tc hMerge="1">
                  <a:txBody>
                    <a:bodyPr/>
                    <a:lstStyle/>
                    <a:p>
                      <a:endParaRPr lang="de-DE"/>
                    </a:p>
                  </a:txBody>
                  <a:tcPr/>
                </a:tc>
                <a:tc>
                  <a:txBody>
                    <a:bodyPr/>
                    <a:lstStyle/>
                    <a:p>
                      <a:r>
                        <a:rPr lang="de-DE" sz="1200" b="1" dirty="0">
                          <a:latin typeface="Arial" panose="020B0604020202020204" pitchFamily="34" charset="0"/>
                          <a:cs typeface="Arial" panose="020B0604020202020204" pitchFamily="34" charset="0"/>
                        </a:rPr>
                        <a:t>Ja</a:t>
                      </a:r>
                      <a:endParaRPr lang="de-DE" sz="1200" dirty="0"/>
                    </a:p>
                  </a:txBody>
                  <a:tcPr marL="36000" marT="36000" marB="36000" anchor="ctr">
                    <a:solidFill>
                      <a:schemeClr val="bg1"/>
                    </a:solidFill>
                  </a:tcPr>
                </a:tc>
                <a:tc>
                  <a:txBody>
                    <a:bodyPr/>
                    <a:lstStyle/>
                    <a:p>
                      <a:r>
                        <a:rPr lang="de-DE" sz="1200" b="1" dirty="0">
                          <a:latin typeface="Arial" panose="020B0604020202020204" pitchFamily="34" charset="0"/>
                          <a:cs typeface="Arial" panose="020B0604020202020204" pitchFamily="34" charset="0"/>
                        </a:rPr>
                        <a:t>Nein</a:t>
                      </a:r>
                      <a:endParaRPr lang="de-DE" sz="1200" dirty="0"/>
                    </a:p>
                  </a:txBody>
                  <a:tcPr marL="36000" marT="36000" marB="36000" anchor="ctr">
                    <a:solidFill>
                      <a:schemeClr val="bg1"/>
                    </a:solidFill>
                  </a:tcPr>
                </a:tc>
                <a:tc>
                  <a:txBody>
                    <a:bodyPr/>
                    <a:lstStyle/>
                    <a:p>
                      <a:pPr algn="ctr">
                        <a:lnSpc>
                          <a:spcPct val="100000"/>
                        </a:lnSpc>
                      </a:pPr>
                      <a:r>
                        <a:rPr lang="de-DE" sz="1200" b="1" dirty="0">
                          <a:latin typeface="Arial" panose="020B0604020202020204" pitchFamily="34" charset="0"/>
                          <a:cs typeface="Arial" panose="020B0604020202020204" pitchFamily="34" charset="0"/>
                        </a:rPr>
                        <a:t>Plan Nr. </a:t>
                      </a:r>
                    </a:p>
                  </a:txBody>
                  <a:tcPr marL="36000" marT="36000" marB="36000" anchor="ctr">
                    <a:solidFill>
                      <a:schemeClr val="bg1"/>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de-DE" sz="1200" b="1" i="0" dirty="0">
                          <a:latin typeface="Arial" panose="020B0604020202020204" pitchFamily="34" charset="0"/>
                          <a:ea typeface="Open Sans" panose="020B0606030504020204" pitchFamily="34" charset="0"/>
                          <a:cs typeface="Arial" panose="020B0604020202020204" pitchFamily="34" charset="0"/>
                          <a:sym typeface="Wingdings" panose="05000000000000000000" pitchFamily="2" charset="2"/>
                        </a:rPr>
                        <a:t></a:t>
                      </a:r>
                      <a:endParaRPr lang="de-DE" sz="1200" b="1" i="0" dirty="0">
                        <a:latin typeface="Arial" panose="020B0604020202020204" pitchFamily="34" charset="0"/>
                        <a:ea typeface="Open Sans" panose="020B0606030504020204" pitchFamily="34" charset="0"/>
                        <a:cs typeface="Arial" panose="020B0604020202020204" pitchFamily="34" charset="0"/>
                      </a:endParaRPr>
                    </a:p>
                  </a:txBody>
                  <a:tcPr marL="36000" marT="36000" marB="36000" anchor="ctr">
                    <a:solidFill>
                      <a:schemeClr val="bg1"/>
                    </a:solidFill>
                  </a:tcPr>
                </a:tc>
                <a:extLst>
                  <a:ext uri="{0D108BD9-81ED-4DB2-BD59-A6C34878D82A}">
                    <a16:rowId xmlns:a16="http://schemas.microsoft.com/office/drawing/2014/main" val="2567152912"/>
                  </a:ext>
                </a:extLst>
              </a:tr>
              <a:tr h="0">
                <a:tc gridSpan="3">
                  <a:txBody>
                    <a:bodyPr/>
                    <a:lstStyle/>
                    <a:p>
                      <a:pPr algn="l">
                        <a:lnSpc>
                          <a:spcPct val="100000"/>
                        </a:lnSpc>
                      </a:pPr>
                      <a:r>
                        <a:rPr lang="de-DE" sz="1200" b="0" dirty="0">
                          <a:latin typeface="Arial" panose="020B0604020202020204" pitchFamily="34" charset="0"/>
                          <a:cs typeface="Arial" panose="020B0604020202020204" pitchFamily="34" charset="0"/>
                        </a:rPr>
                        <a:t>Warndienst definieren und Warnlage aktiv beobachten lassen </a:t>
                      </a:r>
                    </a:p>
                  </a:txBody>
                  <a:tcPr marL="36000" marT="36000" marB="36000">
                    <a:solidFill>
                      <a:schemeClr val="bg1"/>
                    </a:solidFill>
                  </a:tcPr>
                </a:tc>
                <a:tc hMerge="1">
                  <a:txBody>
                    <a:bodyPr/>
                    <a:lstStyle/>
                    <a:p>
                      <a:endParaRPr lang="de-DE"/>
                    </a:p>
                  </a:txBody>
                  <a:tcPr/>
                </a:tc>
                <a:tc hMerge="1">
                  <a:txBody>
                    <a:bodyPr/>
                    <a:lstStyle/>
                    <a:p>
                      <a:endParaRPr lang="de-DE"/>
                    </a:p>
                  </a:txBody>
                  <a:tcPr/>
                </a:tc>
                <a:tc>
                  <a:txBody>
                    <a:bodyPr/>
                    <a:lstStyle/>
                    <a:p>
                      <a:endParaRPr lang="de-DE" sz="1200" dirty="0"/>
                    </a:p>
                  </a:txBody>
                  <a:tcPr marL="36000" marT="36000" marB="36000" anchor="ctr">
                    <a:solidFill>
                      <a:schemeClr val="bg1"/>
                    </a:solidFill>
                  </a:tcPr>
                </a:tc>
                <a:tc>
                  <a:txBody>
                    <a:bodyPr/>
                    <a:lstStyle/>
                    <a:p>
                      <a:endParaRPr lang="de-DE" sz="1200" dirty="0"/>
                    </a:p>
                  </a:txBody>
                  <a:tcPr marL="36000" marT="36000" marB="36000" anchor="ctr">
                    <a:solidFill>
                      <a:schemeClr val="bg1"/>
                    </a:solidFill>
                  </a:tcPr>
                </a:tc>
                <a:tc>
                  <a:txBody>
                    <a:bodyPr/>
                    <a:lstStyle/>
                    <a:p>
                      <a:pPr algn="ctr">
                        <a:lnSpc>
                          <a:spcPct val="100000"/>
                        </a:lnSpc>
                      </a:pPr>
                      <a:r>
                        <a:rPr lang="de-DE" sz="1200" b="1" dirty="0">
                          <a:latin typeface="Arial" panose="020B0604020202020204" pitchFamily="34" charset="0"/>
                          <a:cs typeface="Arial" panose="020B0604020202020204" pitchFamily="34" charset="0"/>
                          <a:hlinkClick r:id="rId4" action="ppaction://hlinksldjump"/>
                        </a:rPr>
                        <a:t>80</a:t>
                      </a:r>
                      <a:endParaRPr lang="de-DE" sz="1200" b="1" dirty="0">
                        <a:latin typeface="Arial" panose="020B0604020202020204" pitchFamily="34" charset="0"/>
                        <a:cs typeface="Arial" panose="020B0604020202020204" pitchFamily="34" charset="0"/>
                      </a:endParaRPr>
                    </a:p>
                  </a:txBody>
                  <a:tcPr marL="36000" marT="36000" marB="36000" anchor="ctr">
                    <a:solidFill>
                      <a:schemeClr val="bg1"/>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1" i="0" dirty="0">
                        <a:latin typeface="Arial" panose="020B0604020202020204" pitchFamily="34" charset="0"/>
                        <a:ea typeface="Open Sans" panose="020B0606030504020204" pitchFamily="34" charset="0"/>
                        <a:cs typeface="Arial" panose="020B0604020202020204" pitchFamily="34" charset="0"/>
                      </a:endParaRPr>
                    </a:p>
                  </a:txBody>
                  <a:tcPr marL="36000" marT="36000" marB="36000" anchor="ctr">
                    <a:solidFill>
                      <a:schemeClr val="bg1"/>
                    </a:solidFill>
                  </a:tcPr>
                </a:tc>
                <a:extLst>
                  <a:ext uri="{0D108BD9-81ED-4DB2-BD59-A6C34878D82A}">
                    <a16:rowId xmlns:a16="http://schemas.microsoft.com/office/drawing/2014/main" val="1522898145"/>
                  </a:ext>
                </a:extLst>
              </a:tr>
              <a:tr h="0">
                <a:tc gridSpan="3">
                  <a:txBody>
                    <a:bodyPr/>
                    <a:lstStyle/>
                    <a:p>
                      <a:pPr algn="l">
                        <a:lnSpc>
                          <a:spcPct val="100000"/>
                        </a:lnSpc>
                      </a:pPr>
                      <a:r>
                        <a:rPr lang="de-DE" sz="1200" b="0" dirty="0">
                          <a:latin typeface="Arial" panose="020B0604020202020204" pitchFamily="34" charset="0"/>
                          <a:cs typeface="Arial" panose="020B0604020202020204" pitchFamily="34" charset="0"/>
                        </a:rPr>
                        <a:t>Technische Einsatzleitung aktivieren (Führungshaus) </a:t>
                      </a:r>
                    </a:p>
                  </a:txBody>
                  <a:tcPr marL="36000" marT="36000" marB="36000">
                    <a:solidFill>
                      <a:schemeClr val="bg1"/>
                    </a:solidFill>
                  </a:tcPr>
                </a:tc>
                <a:tc hMerge="1">
                  <a:txBody>
                    <a:bodyPr/>
                    <a:lstStyle/>
                    <a:p>
                      <a:endParaRPr lang="de-DE"/>
                    </a:p>
                  </a:txBody>
                  <a:tcPr/>
                </a:tc>
                <a:tc hMerge="1">
                  <a:txBody>
                    <a:bodyPr/>
                    <a:lstStyle/>
                    <a:p>
                      <a:endParaRPr lang="de-DE"/>
                    </a:p>
                  </a:txBody>
                  <a:tcPr/>
                </a:tc>
                <a:tc>
                  <a:txBody>
                    <a:bodyPr/>
                    <a:lstStyle/>
                    <a:p>
                      <a:endParaRPr lang="de-DE" sz="1200" dirty="0"/>
                    </a:p>
                  </a:txBody>
                  <a:tcPr marL="36000" marT="36000" marB="36000" anchor="ctr">
                    <a:solidFill>
                      <a:schemeClr val="bg1"/>
                    </a:solidFill>
                  </a:tcPr>
                </a:tc>
                <a:tc>
                  <a:txBody>
                    <a:bodyPr/>
                    <a:lstStyle/>
                    <a:p>
                      <a:endParaRPr lang="de-DE" sz="1200" dirty="0"/>
                    </a:p>
                  </a:txBody>
                  <a:tcPr marL="36000" marT="36000" marB="36000" anchor="ctr">
                    <a:solidFill>
                      <a:schemeClr val="bg1"/>
                    </a:solidFill>
                  </a:tcPr>
                </a:tc>
                <a:tc>
                  <a:txBody>
                    <a:bodyPr/>
                    <a:lstStyle/>
                    <a:p>
                      <a:pPr algn="ctr">
                        <a:lnSpc>
                          <a:spcPct val="100000"/>
                        </a:lnSpc>
                      </a:pPr>
                      <a:r>
                        <a:rPr lang="de-DE" sz="1200" b="1" dirty="0">
                          <a:latin typeface="Arial" panose="020B0604020202020204" pitchFamily="34" charset="0"/>
                          <a:cs typeface="Arial" panose="020B0604020202020204" pitchFamily="34" charset="0"/>
                          <a:hlinkClick r:id="rId5" action="ppaction://hlinksldjump"/>
                        </a:rPr>
                        <a:t>105</a:t>
                      </a:r>
                      <a:endParaRPr lang="de-DE" sz="1200" b="1" dirty="0">
                        <a:latin typeface="Arial" panose="020B0604020202020204" pitchFamily="34" charset="0"/>
                        <a:cs typeface="Arial" panose="020B0604020202020204" pitchFamily="34" charset="0"/>
                      </a:endParaRPr>
                    </a:p>
                  </a:txBody>
                  <a:tcPr marL="36000" marT="36000" marB="36000" anchor="ctr">
                    <a:solidFill>
                      <a:schemeClr val="bg1"/>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1" i="0" dirty="0">
                        <a:latin typeface="Arial" panose="020B0604020202020204" pitchFamily="34" charset="0"/>
                        <a:ea typeface="Open Sans" panose="020B0606030504020204" pitchFamily="34" charset="0"/>
                        <a:cs typeface="Arial" panose="020B0604020202020204" pitchFamily="34" charset="0"/>
                      </a:endParaRPr>
                    </a:p>
                  </a:txBody>
                  <a:tcPr marL="36000" marT="36000" marB="36000" anchor="ctr">
                    <a:solidFill>
                      <a:schemeClr val="bg1"/>
                    </a:solidFill>
                  </a:tcPr>
                </a:tc>
                <a:extLst>
                  <a:ext uri="{0D108BD9-81ED-4DB2-BD59-A6C34878D82A}">
                    <a16:rowId xmlns:a16="http://schemas.microsoft.com/office/drawing/2014/main" val="1194994296"/>
                  </a:ext>
                </a:extLst>
              </a:tr>
              <a:tr h="0">
                <a:tc gridSpan="3">
                  <a:txBody>
                    <a:bodyPr/>
                    <a:lstStyle/>
                    <a:p>
                      <a:pPr algn="l">
                        <a:lnSpc>
                          <a:spcPct val="100000"/>
                        </a:lnSpc>
                      </a:pPr>
                      <a:r>
                        <a:rPr lang="de-DE" sz="1200" b="0" dirty="0">
                          <a:latin typeface="Arial" panose="020B0604020202020204" pitchFamily="34" charset="0"/>
                          <a:cs typeface="Arial" panose="020B0604020202020204" pitchFamily="34" charset="0"/>
                        </a:rPr>
                        <a:t>Verwaltungsstab einberufen </a:t>
                      </a:r>
                    </a:p>
                  </a:txBody>
                  <a:tcPr marL="36000" marT="36000" marB="36000">
                    <a:solidFill>
                      <a:schemeClr val="bg1"/>
                    </a:solidFill>
                  </a:tcPr>
                </a:tc>
                <a:tc hMerge="1">
                  <a:txBody>
                    <a:bodyPr/>
                    <a:lstStyle/>
                    <a:p>
                      <a:endParaRPr lang="de-DE"/>
                    </a:p>
                  </a:txBody>
                  <a:tcPr/>
                </a:tc>
                <a:tc hMerge="1">
                  <a:txBody>
                    <a:bodyPr/>
                    <a:lstStyle/>
                    <a:p>
                      <a:endParaRPr lang="de-DE"/>
                    </a:p>
                  </a:txBody>
                  <a:tcPr/>
                </a:tc>
                <a:tc>
                  <a:txBody>
                    <a:bodyPr/>
                    <a:lstStyle/>
                    <a:p>
                      <a:endParaRPr lang="de-DE" sz="1200" dirty="0"/>
                    </a:p>
                  </a:txBody>
                  <a:tcPr marL="36000" marT="36000" marB="36000" anchor="ctr">
                    <a:solidFill>
                      <a:schemeClr val="bg1"/>
                    </a:solidFill>
                  </a:tcPr>
                </a:tc>
                <a:tc>
                  <a:txBody>
                    <a:bodyPr/>
                    <a:lstStyle/>
                    <a:p>
                      <a:endParaRPr lang="de-DE" sz="1200" dirty="0"/>
                    </a:p>
                  </a:txBody>
                  <a:tcPr marL="36000" marT="36000" marB="36000" anchor="ctr">
                    <a:solidFill>
                      <a:schemeClr val="bg1"/>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de-DE" sz="1200" b="1" dirty="0">
                          <a:latin typeface="Arial" panose="020B0604020202020204" pitchFamily="34" charset="0"/>
                          <a:cs typeface="Arial" panose="020B0604020202020204" pitchFamily="34" charset="0"/>
                          <a:hlinkClick r:id="rId6" action="ppaction://hlinksldjump"/>
                        </a:rPr>
                        <a:t>110</a:t>
                      </a:r>
                      <a:endParaRPr lang="de-DE" sz="1200" b="1" dirty="0">
                        <a:latin typeface="Arial" panose="020B0604020202020204" pitchFamily="34" charset="0"/>
                        <a:cs typeface="Arial" panose="020B0604020202020204" pitchFamily="34" charset="0"/>
                      </a:endParaRPr>
                    </a:p>
                  </a:txBody>
                  <a:tcPr marL="36000" marT="36000" marB="36000" anchor="ctr">
                    <a:solidFill>
                      <a:schemeClr val="bg1"/>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1" i="0" dirty="0">
                        <a:latin typeface="Arial" panose="020B0604020202020204" pitchFamily="34" charset="0"/>
                        <a:ea typeface="Open Sans" panose="020B0606030504020204" pitchFamily="34" charset="0"/>
                        <a:cs typeface="Arial" panose="020B0604020202020204" pitchFamily="34" charset="0"/>
                      </a:endParaRPr>
                    </a:p>
                  </a:txBody>
                  <a:tcPr marL="36000" marT="36000" marB="36000" anchor="ctr">
                    <a:solidFill>
                      <a:schemeClr val="bg1"/>
                    </a:solidFill>
                  </a:tcPr>
                </a:tc>
                <a:extLst>
                  <a:ext uri="{0D108BD9-81ED-4DB2-BD59-A6C34878D82A}">
                    <a16:rowId xmlns:a16="http://schemas.microsoft.com/office/drawing/2014/main" val="1171967216"/>
                  </a:ext>
                </a:extLst>
              </a:tr>
              <a:tr h="0">
                <a:tc gridSpan="3">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dirty="0">
                          <a:latin typeface="Arial" panose="020B0604020202020204" pitchFamily="34" charset="0"/>
                          <a:cs typeface="Arial" panose="020B0604020202020204" pitchFamily="34" charset="0"/>
                        </a:rPr>
                        <a:t>Schutzmaßnahmen Starkregen / Hochwasser</a:t>
                      </a:r>
                    </a:p>
                  </a:txBody>
                  <a:tcPr marL="36000" marT="36000" marB="36000">
                    <a:solidFill>
                      <a:schemeClr val="bg1"/>
                    </a:solidFill>
                  </a:tcPr>
                </a:tc>
                <a:tc hMerge="1">
                  <a:txBody>
                    <a:bodyPr/>
                    <a:lstStyle/>
                    <a:p>
                      <a:endParaRPr lang="de-DE"/>
                    </a:p>
                  </a:txBody>
                  <a:tcPr/>
                </a:tc>
                <a:tc hMerge="1">
                  <a:txBody>
                    <a:bodyPr/>
                    <a:lstStyle/>
                    <a:p>
                      <a:endParaRPr lang="de-DE"/>
                    </a:p>
                  </a:txBody>
                  <a:tcPr/>
                </a:tc>
                <a:tc>
                  <a:txBody>
                    <a:bodyPr/>
                    <a:lstStyle/>
                    <a:p>
                      <a:endParaRPr lang="de-DE" sz="1200" dirty="0"/>
                    </a:p>
                  </a:txBody>
                  <a:tcPr marL="36000" marT="36000" marB="36000" anchor="ctr">
                    <a:solidFill>
                      <a:schemeClr val="bg1"/>
                    </a:solidFill>
                  </a:tcPr>
                </a:tc>
                <a:tc>
                  <a:txBody>
                    <a:bodyPr/>
                    <a:lstStyle/>
                    <a:p>
                      <a:endParaRPr lang="de-DE" sz="1200" dirty="0"/>
                    </a:p>
                  </a:txBody>
                  <a:tcPr marL="36000" marT="36000" marB="36000" anchor="ctr">
                    <a:solidFill>
                      <a:schemeClr val="bg1"/>
                    </a:solidFill>
                  </a:tcPr>
                </a:tc>
                <a:tc>
                  <a:txBody>
                    <a:bodyPr/>
                    <a:lstStyle/>
                    <a:p>
                      <a:pPr algn="ctr">
                        <a:lnSpc>
                          <a:spcPct val="100000"/>
                        </a:lnSpc>
                      </a:pPr>
                      <a:r>
                        <a:rPr lang="de-DE" sz="1200" b="1" dirty="0">
                          <a:solidFill>
                            <a:srgbClr val="0563C1"/>
                          </a:solidFill>
                          <a:latin typeface="Arial" panose="020B0604020202020204" pitchFamily="34" charset="0"/>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200</a:t>
                      </a:r>
                      <a:endParaRPr lang="de-DE" sz="1200" b="1" dirty="0">
                        <a:solidFill>
                          <a:srgbClr val="0563C1"/>
                        </a:solidFill>
                        <a:latin typeface="Arial" panose="020B0604020202020204" pitchFamily="34" charset="0"/>
                        <a:cs typeface="Arial" panose="020B0604020202020204" pitchFamily="34" charset="0"/>
                      </a:endParaRPr>
                    </a:p>
                  </a:txBody>
                  <a:tcPr marL="36000" marT="36000" marB="36000" anchor="ctr">
                    <a:solidFill>
                      <a:schemeClr val="bg1"/>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1" i="0" dirty="0">
                        <a:latin typeface="Arial" panose="020B0604020202020204" pitchFamily="34" charset="0"/>
                        <a:ea typeface="Open Sans" panose="020B0606030504020204" pitchFamily="34" charset="0"/>
                        <a:cs typeface="Arial" panose="020B0604020202020204" pitchFamily="34" charset="0"/>
                      </a:endParaRPr>
                    </a:p>
                  </a:txBody>
                  <a:tcPr marL="36000" marT="36000" marB="36000" anchor="ctr">
                    <a:solidFill>
                      <a:schemeClr val="bg1"/>
                    </a:solidFill>
                  </a:tcPr>
                </a:tc>
                <a:extLst>
                  <a:ext uri="{0D108BD9-81ED-4DB2-BD59-A6C34878D82A}">
                    <a16:rowId xmlns:a16="http://schemas.microsoft.com/office/drawing/2014/main" val="1783581148"/>
                  </a:ext>
                </a:extLst>
              </a:tr>
              <a:tr h="0">
                <a:tc gridSpan="3">
                  <a:txBody>
                    <a:bodyPr/>
                    <a:lstStyle/>
                    <a:p>
                      <a:pPr algn="l">
                        <a:lnSpc>
                          <a:spcPct val="100000"/>
                        </a:lnSpc>
                      </a:pPr>
                      <a:r>
                        <a:rPr lang="de-DE" sz="1200" b="0" dirty="0">
                          <a:latin typeface="Arial" panose="020B0604020202020204" pitchFamily="34" charset="0"/>
                          <a:cs typeface="Arial" panose="020B0604020202020204" pitchFamily="34" charset="0"/>
                        </a:rPr>
                        <a:t>Schutzmaßnahmen Sturm / Orkan </a:t>
                      </a:r>
                    </a:p>
                  </a:txBody>
                  <a:tcPr marL="36000" marT="36000" marB="36000">
                    <a:solidFill>
                      <a:schemeClr val="bg1"/>
                    </a:solidFill>
                  </a:tcPr>
                </a:tc>
                <a:tc hMerge="1">
                  <a:txBody>
                    <a:bodyPr/>
                    <a:lstStyle/>
                    <a:p>
                      <a:endParaRPr lang="de-DE"/>
                    </a:p>
                  </a:txBody>
                  <a:tcPr/>
                </a:tc>
                <a:tc hMerge="1">
                  <a:txBody>
                    <a:bodyPr/>
                    <a:lstStyle/>
                    <a:p>
                      <a:endParaRPr lang="de-DE"/>
                    </a:p>
                  </a:txBody>
                  <a:tcPr/>
                </a:tc>
                <a:tc>
                  <a:txBody>
                    <a:bodyPr/>
                    <a:lstStyle/>
                    <a:p>
                      <a:endParaRPr lang="de-DE" sz="1200" dirty="0"/>
                    </a:p>
                  </a:txBody>
                  <a:tcPr marL="36000" marT="36000" marB="36000" anchor="ctr">
                    <a:solidFill>
                      <a:schemeClr val="bg1"/>
                    </a:solidFill>
                  </a:tcPr>
                </a:tc>
                <a:tc>
                  <a:txBody>
                    <a:bodyPr/>
                    <a:lstStyle/>
                    <a:p>
                      <a:endParaRPr lang="de-DE" sz="1200" dirty="0"/>
                    </a:p>
                  </a:txBody>
                  <a:tcPr marL="36000" marT="36000" marB="36000" anchor="ctr">
                    <a:solidFill>
                      <a:schemeClr val="bg1"/>
                    </a:solidFill>
                  </a:tcPr>
                </a:tc>
                <a:tc>
                  <a:txBody>
                    <a:bodyPr/>
                    <a:lstStyle/>
                    <a:p>
                      <a:pPr algn="ctr">
                        <a:lnSpc>
                          <a:spcPct val="100000"/>
                        </a:lnSpc>
                      </a:pPr>
                      <a:r>
                        <a:rPr lang="de-DE" sz="1200" b="1" dirty="0">
                          <a:latin typeface="Arial" panose="020B0604020202020204" pitchFamily="34" charset="0"/>
                          <a:cs typeface="Arial" panose="020B0604020202020204" pitchFamily="34" charset="0"/>
                          <a:hlinkClick r:id="rId8" action="ppaction://hlinksldjump"/>
                        </a:rPr>
                        <a:t>805</a:t>
                      </a:r>
                      <a:endParaRPr lang="de-DE" sz="1200" b="1" dirty="0">
                        <a:latin typeface="Arial" panose="020B0604020202020204" pitchFamily="34" charset="0"/>
                        <a:cs typeface="Arial" panose="020B0604020202020204" pitchFamily="34" charset="0"/>
                      </a:endParaRPr>
                    </a:p>
                  </a:txBody>
                  <a:tcPr marL="36000" marT="36000" marB="36000" anchor="ctr">
                    <a:solidFill>
                      <a:schemeClr val="bg1"/>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1" i="0" dirty="0">
                        <a:latin typeface="Arial" panose="020B0604020202020204" pitchFamily="34" charset="0"/>
                        <a:ea typeface="Open Sans" panose="020B0606030504020204" pitchFamily="34" charset="0"/>
                        <a:cs typeface="Arial" panose="020B0604020202020204" pitchFamily="34" charset="0"/>
                      </a:endParaRPr>
                    </a:p>
                  </a:txBody>
                  <a:tcPr marL="36000" marT="36000" marB="36000" anchor="ctr">
                    <a:solidFill>
                      <a:schemeClr val="bg1"/>
                    </a:solidFill>
                  </a:tcPr>
                </a:tc>
                <a:extLst>
                  <a:ext uri="{0D108BD9-81ED-4DB2-BD59-A6C34878D82A}">
                    <a16:rowId xmlns:a16="http://schemas.microsoft.com/office/drawing/2014/main" val="1365073211"/>
                  </a:ext>
                </a:extLst>
              </a:tr>
              <a:tr h="0">
                <a:tc gridSpan="3">
                  <a:txBody>
                    <a:bodyPr/>
                    <a:lstStyle/>
                    <a:p>
                      <a:pPr algn="l">
                        <a:lnSpc>
                          <a:spcPct val="100000"/>
                        </a:lnSpc>
                      </a:pPr>
                      <a:endParaRPr lang="de-DE" sz="1200" b="0" dirty="0">
                        <a:latin typeface="Arial" panose="020B0604020202020204" pitchFamily="34" charset="0"/>
                        <a:cs typeface="Arial" panose="020B0604020202020204" pitchFamily="34" charset="0"/>
                      </a:endParaRPr>
                    </a:p>
                  </a:txBody>
                  <a:tcPr marL="36000" marT="36000" marB="36000">
                    <a:solidFill>
                      <a:schemeClr val="bg1"/>
                    </a:solidFill>
                  </a:tcPr>
                </a:tc>
                <a:tc hMerge="1">
                  <a:txBody>
                    <a:bodyPr/>
                    <a:lstStyle/>
                    <a:p>
                      <a:endParaRPr lang="de-DE"/>
                    </a:p>
                  </a:txBody>
                  <a:tcPr/>
                </a:tc>
                <a:tc hMerge="1">
                  <a:txBody>
                    <a:bodyPr/>
                    <a:lstStyle/>
                    <a:p>
                      <a:endParaRPr lang="de-DE"/>
                    </a:p>
                  </a:txBody>
                  <a:tcPr/>
                </a:tc>
                <a:tc>
                  <a:txBody>
                    <a:bodyPr/>
                    <a:lstStyle/>
                    <a:p>
                      <a:endParaRPr lang="de-DE" sz="1200" dirty="0"/>
                    </a:p>
                  </a:txBody>
                  <a:tcPr marL="36000" marT="36000" marB="36000" anchor="ctr">
                    <a:solidFill>
                      <a:schemeClr val="bg1"/>
                    </a:solidFill>
                  </a:tcPr>
                </a:tc>
                <a:tc>
                  <a:txBody>
                    <a:bodyPr/>
                    <a:lstStyle/>
                    <a:p>
                      <a:endParaRPr lang="de-DE" sz="1200" dirty="0"/>
                    </a:p>
                  </a:txBody>
                  <a:tcPr marL="36000" marT="36000" marB="36000" anchor="ctr">
                    <a:solidFill>
                      <a:schemeClr val="bg1"/>
                    </a:solidFill>
                  </a:tcPr>
                </a:tc>
                <a:tc>
                  <a:txBody>
                    <a:bodyPr/>
                    <a:lstStyle/>
                    <a:p>
                      <a:pPr algn="ctr">
                        <a:lnSpc>
                          <a:spcPct val="100000"/>
                        </a:lnSpc>
                      </a:pPr>
                      <a:endParaRPr lang="de-DE" sz="1200" b="1" dirty="0">
                        <a:latin typeface="Arial" panose="020B0604020202020204" pitchFamily="34" charset="0"/>
                        <a:cs typeface="Arial" panose="020B0604020202020204" pitchFamily="34" charset="0"/>
                      </a:endParaRPr>
                    </a:p>
                  </a:txBody>
                  <a:tcPr marL="36000" marT="36000" marB="36000" anchor="ctr">
                    <a:solidFill>
                      <a:schemeClr val="bg1"/>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1" i="0" dirty="0">
                        <a:latin typeface="Arial" panose="020B0604020202020204" pitchFamily="34" charset="0"/>
                        <a:ea typeface="Open Sans" panose="020B0606030504020204" pitchFamily="34" charset="0"/>
                        <a:cs typeface="Arial" panose="020B0604020202020204" pitchFamily="34" charset="0"/>
                      </a:endParaRPr>
                    </a:p>
                  </a:txBody>
                  <a:tcPr marL="36000" marT="36000" marB="36000" anchor="ctr">
                    <a:solidFill>
                      <a:schemeClr val="bg1"/>
                    </a:solidFill>
                  </a:tcPr>
                </a:tc>
                <a:extLst>
                  <a:ext uri="{0D108BD9-81ED-4DB2-BD59-A6C34878D82A}">
                    <a16:rowId xmlns:a16="http://schemas.microsoft.com/office/drawing/2014/main" val="3863741580"/>
                  </a:ext>
                </a:extLst>
              </a:tr>
              <a:tr h="0">
                <a:tc gridSpan="3">
                  <a:txBody>
                    <a:bodyPr/>
                    <a:lstStyle/>
                    <a:p>
                      <a:pPr algn="l">
                        <a:lnSpc>
                          <a:spcPct val="100000"/>
                        </a:lnSpc>
                      </a:pPr>
                      <a:endParaRPr lang="de-DE" sz="1200" b="0" dirty="0">
                        <a:latin typeface="Arial" panose="020B0604020202020204" pitchFamily="34" charset="0"/>
                        <a:cs typeface="Arial" panose="020B0604020202020204" pitchFamily="34" charset="0"/>
                      </a:endParaRPr>
                    </a:p>
                  </a:txBody>
                  <a:tcPr marL="36000" marT="36000" marB="36000">
                    <a:solidFill>
                      <a:schemeClr val="bg1"/>
                    </a:solidFill>
                  </a:tcPr>
                </a:tc>
                <a:tc hMerge="1">
                  <a:txBody>
                    <a:bodyPr/>
                    <a:lstStyle/>
                    <a:p>
                      <a:endParaRPr lang="de-DE"/>
                    </a:p>
                  </a:txBody>
                  <a:tcPr/>
                </a:tc>
                <a:tc hMerge="1">
                  <a:txBody>
                    <a:bodyPr/>
                    <a:lstStyle/>
                    <a:p>
                      <a:endParaRPr lang="de-DE"/>
                    </a:p>
                  </a:txBody>
                  <a:tcPr/>
                </a:tc>
                <a:tc>
                  <a:txBody>
                    <a:bodyPr/>
                    <a:lstStyle/>
                    <a:p>
                      <a:endParaRPr lang="de-DE" sz="1200" dirty="0"/>
                    </a:p>
                  </a:txBody>
                  <a:tcPr marL="36000" marT="36000" marB="36000" anchor="ctr">
                    <a:solidFill>
                      <a:schemeClr val="bg1"/>
                    </a:solidFill>
                  </a:tcPr>
                </a:tc>
                <a:tc>
                  <a:txBody>
                    <a:bodyPr/>
                    <a:lstStyle/>
                    <a:p>
                      <a:endParaRPr lang="de-DE" sz="1200" dirty="0"/>
                    </a:p>
                  </a:txBody>
                  <a:tcPr marL="36000" marT="36000" marB="36000" anchor="ctr">
                    <a:solidFill>
                      <a:schemeClr val="bg1"/>
                    </a:solidFill>
                  </a:tcPr>
                </a:tc>
                <a:tc>
                  <a:txBody>
                    <a:bodyPr/>
                    <a:lstStyle/>
                    <a:p>
                      <a:pPr algn="ctr">
                        <a:lnSpc>
                          <a:spcPct val="100000"/>
                        </a:lnSpc>
                      </a:pPr>
                      <a:endParaRPr lang="de-DE" sz="1200" b="1" dirty="0">
                        <a:latin typeface="Arial" panose="020B0604020202020204" pitchFamily="34" charset="0"/>
                        <a:cs typeface="Arial" panose="020B0604020202020204" pitchFamily="34" charset="0"/>
                      </a:endParaRPr>
                    </a:p>
                  </a:txBody>
                  <a:tcPr marL="36000" marT="36000" marB="36000" anchor="ctr">
                    <a:solidFill>
                      <a:schemeClr val="bg1"/>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1" i="0" dirty="0">
                        <a:latin typeface="Arial" panose="020B0604020202020204" pitchFamily="34" charset="0"/>
                        <a:ea typeface="Open Sans" panose="020B0606030504020204" pitchFamily="34" charset="0"/>
                        <a:cs typeface="Arial" panose="020B0604020202020204" pitchFamily="34" charset="0"/>
                      </a:endParaRPr>
                    </a:p>
                  </a:txBody>
                  <a:tcPr marL="36000" marT="36000" marB="36000" anchor="ctr">
                    <a:solidFill>
                      <a:schemeClr val="bg1"/>
                    </a:solidFill>
                  </a:tcPr>
                </a:tc>
                <a:extLst>
                  <a:ext uri="{0D108BD9-81ED-4DB2-BD59-A6C34878D82A}">
                    <a16:rowId xmlns:a16="http://schemas.microsoft.com/office/drawing/2014/main" val="591393180"/>
                  </a:ext>
                </a:extLst>
              </a:tr>
              <a:tr h="0">
                <a:tc>
                  <a:txBody>
                    <a:bodyPr/>
                    <a:lstStyle/>
                    <a:p>
                      <a:pPr marL="0" algn="l" defTabSz="755934" rtl="0" eaLnBrk="1" latinLnBrk="0" hangingPunct="1">
                        <a:lnSpc>
                          <a:spcPct val="100000"/>
                        </a:lnSpc>
                      </a:pPr>
                      <a:r>
                        <a:rPr lang="de-DE" sz="1200" kern="1200" dirty="0">
                          <a:solidFill>
                            <a:schemeClr val="tx1"/>
                          </a:solidFill>
                          <a:latin typeface="Arial" panose="020B0604020202020204" pitchFamily="34" charset="0"/>
                          <a:ea typeface="+mn-ea"/>
                          <a:cs typeface="Arial" panose="020B0604020202020204" pitchFamily="34" charset="0"/>
                        </a:rPr>
                        <a:t>Nächste Lagebesprechung</a:t>
                      </a:r>
                    </a:p>
                  </a:txBody>
                  <a:tcPr marL="36000" marT="36000" marB="36000">
                    <a:solidFill>
                      <a:schemeClr val="bg1"/>
                    </a:solidFill>
                  </a:tcPr>
                </a:tc>
                <a:tc>
                  <a:txBody>
                    <a:bodyPr/>
                    <a:lstStyle/>
                    <a:p>
                      <a:pPr marL="0" algn="l" defTabSz="755934" rtl="0" eaLnBrk="1" latinLnBrk="0" hangingPunct="1">
                        <a:lnSpc>
                          <a:spcPct val="100000"/>
                        </a:lnSpc>
                      </a:pPr>
                      <a:r>
                        <a:rPr lang="de-DE" sz="1200" kern="1200" dirty="0">
                          <a:solidFill>
                            <a:schemeClr val="tx1"/>
                          </a:solidFill>
                          <a:latin typeface="Arial" panose="020B0604020202020204" pitchFamily="34" charset="0"/>
                          <a:ea typeface="+mn-ea"/>
                          <a:cs typeface="Arial" panose="020B0604020202020204" pitchFamily="34" charset="0"/>
                        </a:rPr>
                        <a:t>Ort, Uhrzeit </a:t>
                      </a:r>
                    </a:p>
                  </a:txBody>
                  <a:tcPr marL="36000" marT="36000" marB="36000">
                    <a:solidFill>
                      <a:schemeClr val="bg1"/>
                    </a:solidFill>
                  </a:tcPr>
                </a:tc>
                <a:tc gridSpan="5">
                  <a:txBody>
                    <a:bodyPr/>
                    <a:lstStyle/>
                    <a:p>
                      <a:pPr marL="0" algn="l" defTabSz="755934" rtl="0" eaLnBrk="1" latinLnBrk="0" hangingPunct="1">
                        <a:lnSpc>
                          <a:spcPct val="100000"/>
                        </a:lnSpc>
                      </a:pPr>
                      <a:r>
                        <a:rPr lang="de-DE" sz="800" kern="1200" dirty="0">
                          <a:solidFill>
                            <a:schemeClr val="tx1"/>
                          </a:solidFill>
                          <a:latin typeface="Arial" panose="020B0604020202020204" pitchFamily="34" charset="0"/>
                          <a:ea typeface="+mn-ea"/>
                          <a:cs typeface="Arial" panose="020B0604020202020204" pitchFamily="34" charset="0"/>
                        </a:rPr>
                        <a:t>Teilnehmer (zusätzlich) </a:t>
                      </a:r>
                    </a:p>
                  </a:txBody>
                  <a:tcPr marL="36000" marT="36000" marB="36000">
                    <a:solidFill>
                      <a:schemeClr val="bg1"/>
                    </a:solidFill>
                  </a:tcPr>
                </a:tc>
                <a:tc hMerge="1">
                  <a:txBody>
                    <a:bodyPr/>
                    <a:lstStyle/>
                    <a:p>
                      <a:endParaRPr lang="de-DE"/>
                    </a:p>
                  </a:txBody>
                  <a:tcPr/>
                </a:tc>
                <a:tc hMerge="1">
                  <a:txBody>
                    <a:bodyPr/>
                    <a:lstStyle/>
                    <a:p>
                      <a:endParaRPr dirty="0"/>
                    </a:p>
                  </a:txBody>
                  <a:tcPr marL="36000" marT="36000" marB="36000">
                    <a:solidFill>
                      <a:schemeClr val="bg1"/>
                    </a:solidFill>
                  </a:tcPr>
                </a:tc>
                <a:tc hMerge="1">
                  <a:txBody>
                    <a:bodyPr/>
                    <a:lstStyle/>
                    <a:p>
                      <a:endParaRPr lang="de-DE"/>
                    </a:p>
                  </a:txBody>
                  <a:tcPr/>
                </a:tc>
                <a:tc hMerge="1">
                  <a:txBody>
                    <a:bodyPr/>
                    <a:lstStyle/>
                    <a:p>
                      <a:pPr marL="0" algn="l" defTabSz="755934" rtl="0" eaLnBrk="1" latinLnBrk="0" hangingPunct="1">
                        <a:lnSpc>
                          <a:spcPct val="100000"/>
                        </a:lnSpc>
                      </a:pPr>
                      <a:endParaRPr lang="de-DE" sz="1400" kern="1200" dirty="0">
                        <a:solidFill>
                          <a:schemeClr val="tx1"/>
                        </a:solidFill>
                        <a:latin typeface="Arial" panose="020B0604020202020204" pitchFamily="34" charset="0"/>
                        <a:ea typeface="+mn-ea"/>
                        <a:cs typeface="Arial" panose="020B0604020202020204" pitchFamily="34" charset="0"/>
                      </a:endParaRPr>
                    </a:p>
                  </a:txBody>
                  <a:tcPr marL="36000" marT="36000" marB="36000">
                    <a:solidFill>
                      <a:schemeClr val="bg1"/>
                    </a:solidFill>
                  </a:tcPr>
                </a:tc>
                <a:extLst>
                  <a:ext uri="{0D108BD9-81ED-4DB2-BD59-A6C34878D82A}">
                    <a16:rowId xmlns:a16="http://schemas.microsoft.com/office/drawing/2014/main" val="2599005007"/>
                  </a:ext>
                </a:extLst>
              </a:tr>
            </a:tbl>
          </a:graphicData>
        </a:graphic>
      </p:graphicFrame>
      <p:sp>
        <p:nvSpPr>
          <p:cNvPr id="4" name="Rechteck 3">
            <a:hlinkClick r:id="rId9" action="ppaction://hlinksldjump"/>
            <a:extLst>
              <a:ext uri="{FF2B5EF4-FFF2-40B4-BE49-F238E27FC236}">
                <a16:creationId xmlns:a16="http://schemas.microsoft.com/office/drawing/2014/main" id="{7E089DFB-D744-8319-DA91-455B4CC86B45}"/>
              </a:ext>
            </a:extLst>
          </p:cNvPr>
          <p:cNvSpPr/>
          <p:nvPr/>
        </p:nvSpPr>
        <p:spPr>
          <a:xfrm>
            <a:off x="503775" y="9951702"/>
            <a:ext cx="6840000" cy="252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1400" b="1" dirty="0">
                <a:solidFill>
                  <a:schemeClr val="tx1"/>
                </a:solidFill>
              </a:rPr>
              <a:t>Checkliste für weitere Lagebesprechungen Plan 72</a:t>
            </a:r>
          </a:p>
        </p:txBody>
      </p:sp>
      <p:sp>
        <p:nvSpPr>
          <p:cNvPr id="13" name="Rechteck 12">
            <a:hlinkClick r:id="rId10" action="ppaction://hlinksldjump"/>
            <a:extLst>
              <a:ext uri="{FF2B5EF4-FFF2-40B4-BE49-F238E27FC236}">
                <a16:creationId xmlns:a16="http://schemas.microsoft.com/office/drawing/2014/main" id="{AC864DB4-380C-BDAD-F124-C977D8851D87}"/>
              </a:ext>
            </a:extLst>
          </p:cNvPr>
          <p:cNvSpPr/>
          <p:nvPr/>
        </p:nvSpPr>
        <p:spPr>
          <a:xfrm rot="16200000">
            <a:off x="-509823" y="9352182"/>
            <a:ext cx="1557313" cy="252000"/>
          </a:xfrm>
          <a:prstGeom prst="rect">
            <a:avLst/>
          </a:prstGeom>
          <a:solidFill>
            <a:srgbClr val="FFFF00"/>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Monitoring</a:t>
            </a:r>
          </a:p>
        </p:txBody>
      </p:sp>
    </p:spTree>
    <p:extLst>
      <p:ext uri="{BB962C8B-B14F-4D97-AF65-F5344CB8AC3E}">
        <p14:creationId xmlns:p14="http://schemas.microsoft.com/office/powerpoint/2010/main" val="22803641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E36BB30-F2B9-274F-6D69-314C33ABC4ED}"/>
              </a:ext>
            </a:extLst>
          </p:cNvPr>
          <p:cNvSpPr>
            <a:spLocks noGrp="1"/>
          </p:cNvSpPr>
          <p:nvPr>
            <p:ph type="body" sz="quarter" idx="21"/>
          </p:nvPr>
        </p:nvSpPr>
        <p:spPr/>
        <p:txBody>
          <a:bodyPr/>
          <a:lstStyle/>
          <a:p>
            <a:r>
              <a:rPr lang="de-DE" dirty="0"/>
              <a:t>Lagebesprechung</a:t>
            </a:r>
          </a:p>
        </p:txBody>
      </p:sp>
      <p:sp>
        <p:nvSpPr>
          <p:cNvPr id="9" name="Textplatzhalter 8">
            <a:extLst>
              <a:ext uri="{FF2B5EF4-FFF2-40B4-BE49-F238E27FC236}">
                <a16:creationId xmlns:a16="http://schemas.microsoft.com/office/drawing/2014/main" id="{1CB78A40-2302-9F0D-B2C7-86E0435821D7}"/>
              </a:ext>
            </a:extLst>
          </p:cNvPr>
          <p:cNvSpPr>
            <a:spLocks noGrp="1"/>
          </p:cNvSpPr>
          <p:nvPr>
            <p:ph type="body" sz="quarter" idx="26"/>
          </p:nvPr>
        </p:nvSpPr>
        <p:spPr>
          <a:solidFill>
            <a:srgbClr val="FFFF00"/>
          </a:solidFill>
        </p:spPr>
        <p:txBody>
          <a:bodyPr/>
          <a:lstStyle/>
          <a:p>
            <a:r>
              <a:rPr lang="de-DE" dirty="0"/>
              <a:t>Unwetter / Hochwasser Warnungen</a:t>
            </a:r>
          </a:p>
        </p:txBody>
      </p:sp>
      <p:sp>
        <p:nvSpPr>
          <p:cNvPr id="7" name="Titel 6">
            <a:extLst>
              <a:ext uri="{FF2B5EF4-FFF2-40B4-BE49-F238E27FC236}">
                <a16:creationId xmlns:a16="http://schemas.microsoft.com/office/drawing/2014/main" id="{7482764C-52A8-872D-6C03-7F36B3492E9F}"/>
              </a:ext>
            </a:extLst>
          </p:cNvPr>
          <p:cNvSpPr>
            <a:spLocks noGrp="1"/>
          </p:cNvSpPr>
          <p:nvPr>
            <p:ph type="title"/>
          </p:nvPr>
        </p:nvSpPr>
        <p:spPr/>
        <p:txBody>
          <a:bodyPr/>
          <a:lstStyle/>
          <a:p>
            <a:r>
              <a:rPr lang="de-DE" dirty="0"/>
              <a:t>73</a:t>
            </a:r>
          </a:p>
        </p:txBody>
      </p:sp>
      <p:sp>
        <p:nvSpPr>
          <p:cNvPr id="10" name="Textplatzhalter 9">
            <a:extLst>
              <a:ext uri="{FF2B5EF4-FFF2-40B4-BE49-F238E27FC236}">
                <a16:creationId xmlns:a16="http://schemas.microsoft.com/office/drawing/2014/main" id="{F4F9E8D6-09EF-163E-F14A-92891ACC9718}"/>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FF4BD4DF-5BC5-4FFF-5BD0-C249DAF38453}"/>
              </a:ext>
            </a:extLst>
          </p:cNvPr>
          <p:cNvSpPr>
            <a:spLocks noGrp="1"/>
          </p:cNvSpPr>
          <p:nvPr>
            <p:ph type="dt" sz="half" idx="10"/>
          </p:nvPr>
        </p:nvSpPr>
        <p:spPr/>
        <p:txBody>
          <a:bodyPr/>
          <a:lstStyle/>
          <a:p>
            <a:r>
              <a:rPr lang="de-DE" dirty="0"/>
              <a:t>17.11.2023</a:t>
            </a:r>
          </a:p>
        </p:txBody>
      </p:sp>
      <p:graphicFrame>
        <p:nvGraphicFramePr>
          <p:cNvPr id="11" name="Tabelle 30">
            <a:extLst>
              <a:ext uri="{FF2B5EF4-FFF2-40B4-BE49-F238E27FC236}">
                <a16:creationId xmlns:a16="http://schemas.microsoft.com/office/drawing/2014/main" id="{EF23F2A9-0CF6-FD58-3251-09108438EB4F}"/>
              </a:ext>
            </a:extLst>
          </p:cNvPr>
          <p:cNvGraphicFramePr>
            <a:graphicFrameLocks noGrp="1"/>
          </p:cNvGraphicFramePr>
          <p:nvPr>
            <p:extLst>
              <p:ext uri="{D42A27DB-BD31-4B8C-83A1-F6EECF244321}">
                <p14:modId xmlns:p14="http://schemas.microsoft.com/office/powerpoint/2010/main" val="3880223149"/>
              </p:ext>
            </p:extLst>
          </p:nvPr>
        </p:nvGraphicFramePr>
        <p:xfrm>
          <a:off x="503240" y="1540543"/>
          <a:ext cx="6885790" cy="4549200"/>
        </p:xfrm>
        <a:graphic>
          <a:graphicData uri="http://schemas.openxmlformats.org/drawingml/2006/table">
            <a:tbl>
              <a:tblPr firstRow="1" bandRow="1">
                <a:tableStyleId>{5940675A-B579-460E-94D1-54222C63F5DA}</a:tableStyleId>
              </a:tblPr>
              <a:tblGrid>
                <a:gridCol w="1224000">
                  <a:extLst>
                    <a:ext uri="{9D8B030D-6E8A-4147-A177-3AD203B41FA5}">
                      <a16:colId xmlns:a16="http://schemas.microsoft.com/office/drawing/2014/main" val="3278481393"/>
                    </a:ext>
                  </a:extLst>
                </a:gridCol>
                <a:gridCol w="5661790">
                  <a:extLst>
                    <a:ext uri="{9D8B030D-6E8A-4147-A177-3AD203B41FA5}">
                      <a16:colId xmlns:a16="http://schemas.microsoft.com/office/drawing/2014/main" val="3355933402"/>
                    </a:ext>
                  </a:extLst>
                </a:gridCol>
              </a:tblGrid>
              <a:tr h="284999">
                <a:tc gridSpan="2">
                  <a:txBody>
                    <a:bodyPr/>
                    <a:lstStyle/>
                    <a:p>
                      <a:pPr marL="0" algn="l" defTabSz="755934" rtl="0" eaLnBrk="1" latinLnBrk="0" hangingPunct="1">
                        <a:lnSpc>
                          <a:spcPct val="100000"/>
                        </a:lnSpc>
                      </a:pPr>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Lagebesprechung Nr. </a:t>
                      </a:r>
                      <a:endParaRPr lang="de-DE" dirty="0"/>
                    </a:p>
                  </a:txBody>
                  <a:tcPr marL="36000" marT="36000" marB="72000" anchor="ctr">
                    <a:solidFill>
                      <a:schemeClr val="bg2"/>
                    </a:solidFill>
                  </a:tcPr>
                </a:tc>
                <a:tc hMerge="1">
                  <a:txBody>
                    <a:bodyPr/>
                    <a:lstStyle/>
                    <a:p>
                      <a:endParaRPr lang="de-DE"/>
                    </a:p>
                  </a:txBody>
                  <a:tcPr/>
                </a:tc>
                <a:extLst>
                  <a:ext uri="{0D108BD9-81ED-4DB2-BD59-A6C34878D82A}">
                    <a16:rowId xmlns:a16="http://schemas.microsoft.com/office/drawing/2014/main" val="398156381"/>
                  </a:ext>
                </a:extLst>
              </a:tr>
              <a:tr h="0">
                <a:tc gridSpan="2">
                  <a:txBody>
                    <a:bodyPr/>
                    <a:lstStyle/>
                    <a:p>
                      <a:pPr algn="l">
                        <a:lnSpc>
                          <a:spcPct val="100000"/>
                        </a:lnSpc>
                      </a:pPr>
                      <a:r>
                        <a:rPr lang="de-DE" sz="1200" b="0" dirty="0">
                          <a:latin typeface="Arial" panose="020B0604020202020204" pitchFamily="34" charset="0"/>
                          <a:cs typeface="Arial" panose="020B0604020202020204" pitchFamily="34" charset="0"/>
                        </a:rPr>
                        <a:t>Datum, Uhrzeit:                                  </a:t>
                      </a:r>
                      <a:r>
                        <a:rPr lang="de-DE" sz="1200" dirty="0">
                          <a:latin typeface="+mn-lt"/>
                        </a:rPr>
                        <a:t>Ort:                                           </a:t>
                      </a:r>
                      <a:r>
                        <a:rPr lang="de-DE" sz="1200" kern="1200" dirty="0">
                          <a:solidFill>
                            <a:schemeClr val="tx1"/>
                          </a:solidFill>
                          <a:latin typeface="Arial" panose="020B0604020202020204" pitchFamily="34" charset="0"/>
                          <a:ea typeface="+mn-ea"/>
                          <a:cs typeface="Arial" panose="020B0604020202020204" pitchFamily="34" charset="0"/>
                        </a:rPr>
                        <a:t>□ Präsenz    □ Video</a:t>
                      </a:r>
                      <a:endParaRPr lang="de-DE" sz="1200" kern="1200" dirty="0">
                        <a:solidFill>
                          <a:srgbClr val="FF0000"/>
                        </a:solidFill>
                        <a:latin typeface="Arial" panose="020B0604020202020204" pitchFamily="34" charset="0"/>
                        <a:ea typeface="+mn-ea"/>
                        <a:cs typeface="Arial" panose="020B0604020202020204" pitchFamily="34" charset="0"/>
                      </a:endParaRPr>
                    </a:p>
                  </a:txBody>
                  <a:tcPr marL="36000" marT="36000" marB="36000">
                    <a:solidFill>
                      <a:srgbClr val="FFFFFF"/>
                    </a:solidFill>
                  </a:tcPr>
                </a:tc>
                <a:tc hMerge="1">
                  <a:txBody>
                    <a:bodyPr/>
                    <a:lstStyle/>
                    <a:p>
                      <a:endParaRPr dirty="0"/>
                    </a:p>
                  </a:txBody>
                  <a:tcPr marL="36000" marR="0" marT="36000" marB="36000">
                    <a:solidFill>
                      <a:srgbClr val="FFFFFF"/>
                    </a:solidFill>
                  </a:tcPr>
                </a:tc>
                <a:extLst>
                  <a:ext uri="{0D108BD9-81ED-4DB2-BD59-A6C34878D82A}">
                    <a16:rowId xmlns:a16="http://schemas.microsoft.com/office/drawing/2014/main" val="3459664436"/>
                  </a:ext>
                </a:extLst>
              </a:tr>
              <a:tr h="0">
                <a:tc>
                  <a:txBody>
                    <a:bodyPr/>
                    <a:lstStyle/>
                    <a:p>
                      <a:pPr algn="l">
                        <a:lnSpc>
                          <a:spcPct val="100000"/>
                        </a:lnSpc>
                      </a:pPr>
                      <a:r>
                        <a:rPr lang="de-DE" sz="1200" kern="1200" dirty="0">
                          <a:solidFill>
                            <a:schemeClr val="tx1"/>
                          </a:solidFill>
                          <a:latin typeface="Arial" panose="020B0604020202020204" pitchFamily="34" charset="0"/>
                          <a:ea typeface="+mn-ea"/>
                          <a:cs typeface="Arial" panose="020B0604020202020204" pitchFamily="34" charset="0"/>
                        </a:rPr>
                        <a:t>Teilnehmer </a:t>
                      </a:r>
                    </a:p>
                  </a:txBody>
                  <a:tcPr marL="36000" marT="36000" marB="36000">
                    <a:solidFill>
                      <a:srgbClr val="FFFFFF"/>
                    </a:solidFill>
                  </a:tcPr>
                </a:tc>
                <a:tc>
                  <a:txBody>
                    <a:bodyPr/>
                    <a:lstStyle/>
                    <a:p>
                      <a:pPr algn="l">
                        <a:lnSpc>
                          <a:spcPct val="100000"/>
                        </a:lnSpc>
                      </a:pPr>
                      <a:r>
                        <a:rPr lang="de-DE" sz="1200" kern="1200" dirty="0">
                          <a:solidFill>
                            <a:schemeClr val="tx1"/>
                          </a:solidFill>
                          <a:latin typeface="Arial" panose="020B0604020202020204" pitchFamily="34" charset="0"/>
                          <a:ea typeface="+mn-ea"/>
                          <a:cs typeface="Arial" panose="020B0604020202020204" pitchFamily="34" charset="0"/>
                        </a:rPr>
                        <a:t>□ BM  □ Ortspolizeibehörde   </a:t>
                      </a:r>
                      <a:r>
                        <a:rPr lang="de-DE" sz="1200" dirty="0">
                          <a:latin typeface="Arial" panose="020B0604020202020204" pitchFamily="34" charset="0"/>
                          <a:cs typeface="Arial" panose="020B0604020202020204" pitchFamily="34" charset="0"/>
                        </a:rPr>
                        <a:t>□ Feuerwehr  □ Bauhof  □</a:t>
                      </a:r>
                    </a:p>
                    <a:p>
                      <a:pPr algn="l">
                        <a:lnSpc>
                          <a:spcPct val="100000"/>
                        </a:lnSpc>
                      </a:pPr>
                      <a:endParaRPr lang="de-DE" sz="1200" kern="1200" dirty="0">
                        <a:solidFill>
                          <a:schemeClr val="tx1"/>
                        </a:solidFill>
                        <a:latin typeface="Arial" panose="020B0604020202020204" pitchFamily="34" charset="0"/>
                        <a:ea typeface="+mn-ea"/>
                        <a:cs typeface="Arial" panose="020B0604020202020204" pitchFamily="34" charset="0"/>
                      </a:endParaRPr>
                    </a:p>
                  </a:txBody>
                  <a:tcPr marL="36000" marR="0" marT="36000" marB="36000">
                    <a:solidFill>
                      <a:srgbClr val="FFFFFF"/>
                    </a:solidFill>
                  </a:tcPr>
                </a:tc>
                <a:extLst>
                  <a:ext uri="{0D108BD9-81ED-4DB2-BD59-A6C34878D82A}">
                    <a16:rowId xmlns:a16="http://schemas.microsoft.com/office/drawing/2014/main" val="2200794092"/>
                  </a:ext>
                </a:extLst>
              </a:tr>
              <a:tr h="0">
                <a:tc>
                  <a:txBody>
                    <a:bodyPr/>
                    <a:lstStyle/>
                    <a:p>
                      <a:pPr algn="l" hangingPunct="0">
                        <a:lnSpc>
                          <a:spcPct val="100000"/>
                        </a:lnSpc>
                      </a:pPr>
                      <a:r>
                        <a:rPr lang="de-DE" sz="1200" dirty="0">
                          <a:effectLst/>
                          <a:latin typeface="Arial" panose="020B0604020202020204" pitchFamily="34" charset="0"/>
                          <a:ea typeface="Times New Roman" panose="02020603050405020304" pitchFamily="18" charset="0"/>
                          <a:cs typeface="Arial" panose="020B0604020202020204" pitchFamily="34" charset="0"/>
                        </a:rPr>
                        <a:t>Ereignis </a:t>
                      </a:r>
                    </a:p>
                  </a:txBody>
                  <a:tcPr marL="36000" marR="68580" marT="36000" marB="36000">
                    <a:solidFill>
                      <a:schemeClr val="bg1"/>
                    </a:solidFill>
                  </a:tcPr>
                </a:tc>
                <a:tc>
                  <a:txBody>
                    <a:bodyPr/>
                    <a:lstStyle/>
                    <a:p>
                      <a:pPr algn="l" hangingPunct="0">
                        <a:lnSpc>
                          <a:spcPct val="100000"/>
                        </a:lnSpc>
                      </a:pPr>
                      <a:r>
                        <a:rPr lang="de-DE" sz="1200" dirty="0">
                          <a:latin typeface="Arial" panose="020B0604020202020204" pitchFamily="34" charset="0"/>
                          <a:cs typeface="Arial" panose="020B0604020202020204" pitchFamily="34" charset="0"/>
                        </a:rPr>
                        <a:t>□ Gewitter  </a:t>
                      </a:r>
                      <a:r>
                        <a:rPr lang="de-DE" sz="1200" kern="1200" dirty="0">
                          <a:solidFill>
                            <a:schemeClr val="tx1"/>
                          </a:solidFill>
                          <a:latin typeface="Arial" panose="020B0604020202020204" pitchFamily="34" charset="0"/>
                          <a:ea typeface="+mn-ea"/>
                          <a:cs typeface="Arial" panose="020B0604020202020204" pitchFamily="34" charset="0"/>
                        </a:rPr>
                        <a:t>□ Starkregen   □ Hochwasser   □ Sturm </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36000" marR="68580" marT="36000" marB="36000">
                    <a:solidFill>
                      <a:schemeClr val="bg1"/>
                    </a:solidFill>
                  </a:tcPr>
                </a:tc>
                <a:extLst>
                  <a:ext uri="{0D108BD9-81ED-4DB2-BD59-A6C34878D82A}">
                    <a16:rowId xmlns:a16="http://schemas.microsoft.com/office/drawing/2014/main" val="2235762315"/>
                  </a:ext>
                </a:extLst>
              </a:tr>
              <a:tr h="0">
                <a:tc>
                  <a:txBody>
                    <a:bodyPr/>
                    <a:lstStyle/>
                    <a:p>
                      <a:pPr algn="l" hangingPunct="0">
                        <a:lnSpc>
                          <a:spcPct val="100000"/>
                        </a:lnSpc>
                      </a:pPr>
                      <a:r>
                        <a:rPr lang="de-DE" sz="1200" dirty="0">
                          <a:effectLst/>
                          <a:latin typeface="Arial" panose="020B0604020202020204" pitchFamily="34" charset="0"/>
                          <a:ea typeface="Times New Roman" panose="02020603050405020304" pitchFamily="18" charset="0"/>
                          <a:cs typeface="Arial" panose="020B0604020202020204" pitchFamily="34" charset="0"/>
                        </a:rPr>
                        <a:t>Anzahl Notrufe?</a:t>
                      </a:r>
                    </a:p>
                  </a:txBody>
                  <a:tcPr marL="36000" marR="68580" marT="36000" marB="36000">
                    <a:solidFill>
                      <a:schemeClr val="bg1"/>
                    </a:solidFill>
                  </a:tcPr>
                </a:tc>
                <a:tc>
                  <a:txBody>
                    <a:bodyPr/>
                    <a:lstStyle/>
                    <a:p>
                      <a:pPr algn="l" hangingPunct="0">
                        <a:lnSpc>
                          <a:spcPct val="100000"/>
                        </a:lnSpc>
                      </a:pP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36000" marR="68580" marT="36000" marB="36000">
                    <a:solidFill>
                      <a:schemeClr val="bg1"/>
                    </a:solidFill>
                  </a:tcPr>
                </a:tc>
                <a:extLst>
                  <a:ext uri="{0D108BD9-81ED-4DB2-BD59-A6C34878D82A}">
                    <a16:rowId xmlns:a16="http://schemas.microsoft.com/office/drawing/2014/main" val="1412474524"/>
                  </a:ext>
                </a:extLst>
              </a:tr>
              <a:tr h="0">
                <a:tc>
                  <a:txBody>
                    <a:bodyPr/>
                    <a:lstStyle/>
                    <a:p>
                      <a:pPr algn="l" hangingPunct="0">
                        <a:lnSpc>
                          <a:spcPct val="100000"/>
                        </a:lnSpc>
                      </a:pPr>
                      <a:r>
                        <a:rPr lang="de-DE" sz="1200" dirty="0">
                          <a:effectLst/>
                          <a:latin typeface="Arial" panose="020B0604020202020204" pitchFamily="34" charset="0"/>
                          <a:ea typeface="Times New Roman" panose="02020603050405020304" pitchFamily="18" charset="0"/>
                          <a:cs typeface="Arial" panose="020B0604020202020204" pitchFamily="34" charset="0"/>
                        </a:rPr>
                        <a:t>Schwerpunkte</a:t>
                      </a:r>
                    </a:p>
                  </a:txBody>
                  <a:tcPr marL="36000" marR="68580" marT="36000" marB="36000">
                    <a:solidFill>
                      <a:schemeClr val="bg1"/>
                    </a:solidFill>
                  </a:tcPr>
                </a:tc>
                <a:tc>
                  <a:txBody>
                    <a:bodyPr/>
                    <a:lstStyle/>
                    <a:p>
                      <a:pPr algn="l" hangingPunct="0">
                        <a:lnSpc>
                          <a:spcPct val="100000"/>
                        </a:lnSpc>
                      </a:pPr>
                      <a:r>
                        <a:rPr lang="de-DE" sz="1200" dirty="0">
                          <a:latin typeface="Arial" panose="020B0604020202020204" pitchFamily="34" charset="0"/>
                          <a:cs typeface="Arial" panose="020B0604020202020204" pitchFamily="34" charset="0"/>
                        </a:rPr>
                        <a:t>□ Musterhausen</a:t>
                      </a:r>
                      <a:r>
                        <a:rPr lang="de-DE" sz="1200" kern="1200" dirty="0">
                          <a:solidFill>
                            <a:schemeClr val="tx1"/>
                          </a:solidFill>
                          <a:latin typeface="Arial" panose="020B0604020202020204" pitchFamily="34" charset="0"/>
                          <a:ea typeface="+mn-ea"/>
                          <a:cs typeface="Arial" panose="020B0604020202020204" pitchFamily="34" charset="0"/>
                        </a:rPr>
                        <a:t>     □ Burg      </a:t>
                      </a:r>
                      <a:r>
                        <a:rPr lang="de-DE" sz="1200" dirty="0">
                          <a:latin typeface="Arial" panose="020B0604020202020204" pitchFamily="34" charset="0"/>
                          <a:cs typeface="Arial" panose="020B0604020202020204" pitchFamily="34" charset="0"/>
                        </a:rPr>
                        <a:t>□ Birkenhof       □ Neuhäuser  □</a:t>
                      </a:r>
                    </a:p>
                    <a:p>
                      <a:pPr marL="0" marR="0" lvl="0" indent="0" algn="l" defTabSz="755934" rtl="0" eaLnBrk="1" fontAlgn="auto" latinLnBrk="0" hangingPunct="0">
                        <a:lnSpc>
                          <a:spcPct val="100000"/>
                        </a:lnSpc>
                        <a:spcBef>
                          <a:spcPts val="0"/>
                        </a:spcBef>
                        <a:spcAft>
                          <a:spcPts val="0"/>
                        </a:spcAft>
                        <a:buClrTx/>
                        <a:buSzTx/>
                        <a:buFontTx/>
                        <a:buNone/>
                        <a:tabLst/>
                        <a:defRPr/>
                      </a:pPr>
                      <a:r>
                        <a:rPr lang="de-DE" sz="1200" dirty="0">
                          <a:latin typeface="Arial" panose="020B0604020202020204" pitchFamily="34" charset="0"/>
                          <a:cs typeface="Arial" panose="020B0604020202020204" pitchFamily="34" charset="0"/>
                        </a:rPr>
                        <a:t>□ Brugga       </a:t>
                      </a:r>
                      <a:r>
                        <a:rPr lang="de-DE" sz="1200" kern="1200" dirty="0">
                          <a:solidFill>
                            <a:schemeClr val="tx1"/>
                          </a:solidFill>
                          <a:latin typeface="Arial" panose="020B0604020202020204" pitchFamily="34" charset="0"/>
                          <a:ea typeface="+mn-ea"/>
                          <a:cs typeface="Arial" panose="020B0604020202020204" pitchFamily="34" charset="0"/>
                        </a:rPr>
                        <a:t>□ Rotbach      </a:t>
                      </a:r>
                      <a:r>
                        <a:rPr lang="de-DE" sz="1200" dirty="0">
                          <a:latin typeface="Arial" panose="020B0604020202020204" pitchFamily="34" charset="0"/>
                          <a:cs typeface="Arial" panose="020B0604020202020204" pitchFamily="34" charset="0"/>
                        </a:rPr>
                        <a:t>□ Osterbach       □ Dreisam  □ Krummbach </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36000" marR="0" marT="36000" marB="36000">
                    <a:solidFill>
                      <a:schemeClr val="bg1"/>
                    </a:solidFill>
                  </a:tcPr>
                </a:tc>
                <a:extLst>
                  <a:ext uri="{0D108BD9-81ED-4DB2-BD59-A6C34878D82A}">
                    <a16:rowId xmlns:a16="http://schemas.microsoft.com/office/drawing/2014/main" val="1215097984"/>
                  </a:ext>
                </a:extLst>
              </a:tr>
              <a:tr h="0">
                <a:tc>
                  <a:txBody>
                    <a:bodyPr/>
                    <a:lstStyle/>
                    <a:p>
                      <a:pPr algn="l" hangingPunct="0">
                        <a:lnSpc>
                          <a:spcPct val="100000"/>
                        </a:lnSpc>
                      </a:pPr>
                      <a:r>
                        <a:rPr lang="de-DE" sz="1200" dirty="0">
                          <a:effectLst/>
                          <a:latin typeface="Arial" panose="020B0604020202020204" pitchFamily="34" charset="0"/>
                          <a:ea typeface="Times New Roman" panose="02020603050405020304" pitchFamily="18" charset="0"/>
                          <a:cs typeface="Arial" panose="020B0604020202020204" pitchFamily="34" charset="0"/>
                        </a:rPr>
                        <a:t>Sicherheits-Infrastruktur </a:t>
                      </a:r>
                    </a:p>
                  </a:txBody>
                  <a:tcPr marL="36000" marR="68580" marT="36000" marB="36000">
                    <a:solidFill>
                      <a:schemeClr val="bg1"/>
                    </a:solidFill>
                  </a:tcPr>
                </a:tc>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200" dirty="0">
                          <a:effectLst/>
                          <a:latin typeface="Arial" panose="020B0604020202020204" pitchFamily="34" charset="0"/>
                          <a:ea typeface="Times New Roman" panose="02020603050405020304" pitchFamily="18" charset="0"/>
                          <a:cs typeface="Arial" panose="020B0604020202020204" pitchFamily="34" charset="0"/>
                        </a:rPr>
                        <a:t>Ausgefallen: </a:t>
                      </a:r>
                      <a:r>
                        <a:rPr lang="de-DE" sz="1200" dirty="0">
                          <a:latin typeface="Arial" panose="020B0604020202020204" pitchFamily="34" charset="0"/>
                          <a:cs typeface="Arial" panose="020B0604020202020204" pitchFamily="34" charset="0"/>
                        </a:rPr>
                        <a:t>□ Rathaus   □ Feuerwehrhaus    □ Schulzentrum</a:t>
                      </a:r>
                    </a:p>
                    <a:p>
                      <a:pPr marL="0" marR="0" lvl="0" indent="0" algn="l" defTabSz="755934" rtl="0" eaLnBrk="1" fontAlgn="auto" latinLnBrk="0" hangingPunct="0">
                        <a:lnSpc>
                          <a:spcPct val="100000"/>
                        </a:lnSpc>
                        <a:spcBef>
                          <a:spcPts val="0"/>
                        </a:spcBef>
                        <a:spcAft>
                          <a:spcPts val="0"/>
                        </a:spcAft>
                        <a:buClrTx/>
                        <a:buSzTx/>
                        <a:buFontTx/>
                        <a:buNone/>
                        <a:tabLst/>
                        <a:defRPr/>
                      </a:pPr>
                      <a:r>
                        <a:rPr lang="de-DE" sz="1200" dirty="0">
                          <a:effectLst/>
                          <a:latin typeface="Arial" panose="020B0604020202020204" pitchFamily="34" charset="0"/>
                          <a:ea typeface="Times New Roman" panose="02020603050405020304" pitchFamily="18" charset="0"/>
                          <a:cs typeface="Arial" panose="020B0604020202020204" pitchFamily="34" charset="0"/>
                        </a:rPr>
                        <a:t>Rettungswege blockiert:                                                                   Meldung an ILS</a:t>
                      </a:r>
                    </a:p>
                    <a:p>
                      <a:pPr marL="0" marR="0" lvl="0" indent="0" algn="l" defTabSz="755934" rtl="0" eaLnBrk="1" fontAlgn="auto" latinLnBrk="0" hangingPunct="0">
                        <a:lnSpc>
                          <a:spcPct val="100000"/>
                        </a:lnSpc>
                        <a:spcBef>
                          <a:spcPts val="0"/>
                        </a:spcBef>
                        <a:spcAft>
                          <a:spcPts val="0"/>
                        </a:spcAft>
                        <a:buClrTx/>
                        <a:buSzTx/>
                        <a:buFontTx/>
                        <a:buNone/>
                        <a:tabLst/>
                        <a:defRPr/>
                      </a:pPr>
                      <a:r>
                        <a:rPr lang="de-DE" sz="1200" dirty="0">
                          <a:effectLst/>
                          <a:latin typeface="Arial" panose="020B0604020202020204" pitchFamily="34" charset="0"/>
                          <a:ea typeface="Times New Roman" panose="02020603050405020304" pitchFamily="18" charset="0"/>
                          <a:cs typeface="Arial" panose="020B0604020202020204" pitchFamily="34" charset="0"/>
                        </a:rPr>
                        <a:t>Feuerwehr überfordert/ausgefallen: Meldung an ILS </a:t>
                      </a:r>
                    </a:p>
                  </a:txBody>
                  <a:tcPr marL="36000" marR="0" marT="36000" marB="36000">
                    <a:solidFill>
                      <a:schemeClr val="bg1"/>
                    </a:solidFill>
                  </a:tcPr>
                </a:tc>
                <a:extLst>
                  <a:ext uri="{0D108BD9-81ED-4DB2-BD59-A6C34878D82A}">
                    <a16:rowId xmlns:a16="http://schemas.microsoft.com/office/drawing/2014/main" val="1213781385"/>
                  </a:ext>
                </a:extLst>
              </a:tr>
              <a:tr h="0">
                <a:tc>
                  <a:txBody>
                    <a:bodyPr/>
                    <a:lstStyle/>
                    <a:p>
                      <a:pPr algn="l" hangingPunct="0">
                        <a:lnSpc>
                          <a:spcPct val="100000"/>
                        </a:lnSpc>
                      </a:pPr>
                      <a:r>
                        <a:rPr lang="de-DE" sz="1200" dirty="0">
                          <a:effectLst/>
                          <a:latin typeface="Arial" panose="020B0604020202020204" pitchFamily="34" charset="0"/>
                          <a:ea typeface="Times New Roman" panose="02020603050405020304" pitchFamily="18" charset="0"/>
                          <a:cs typeface="Arial" panose="020B0604020202020204" pitchFamily="34" charset="0"/>
                        </a:rPr>
                        <a:t>Personen?</a:t>
                      </a:r>
                    </a:p>
                  </a:txBody>
                  <a:tcPr marL="36000" marR="68580" marT="36000" marB="36000">
                    <a:solidFill>
                      <a:schemeClr val="bg1"/>
                    </a:solidFill>
                  </a:tcPr>
                </a:tc>
                <a:tc>
                  <a:txBody>
                    <a:bodyPr/>
                    <a:lstStyle/>
                    <a:p>
                      <a:pPr algn="l" hangingPunct="0">
                        <a:lnSpc>
                          <a:spcPct val="100000"/>
                        </a:lnSpc>
                      </a:pPr>
                      <a:r>
                        <a:rPr lang="de-DE" sz="1200" dirty="0">
                          <a:latin typeface="Arial" panose="020B0604020202020204" pitchFamily="34" charset="0"/>
                          <a:cs typeface="Arial" panose="020B0604020202020204" pitchFamily="34" charset="0"/>
                        </a:rPr>
                        <a:t>Tote:….   </a:t>
                      </a:r>
                      <a:r>
                        <a:rPr lang="de-DE" sz="1200" kern="1200" dirty="0">
                          <a:solidFill>
                            <a:schemeClr val="tx1"/>
                          </a:solidFill>
                          <a:latin typeface="Arial" panose="020B0604020202020204" pitchFamily="34" charset="0"/>
                          <a:ea typeface="+mn-ea"/>
                          <a:cs typeface="Arial" panose="020B0604020202020204" pitchFamily="34" charset="0"/>
                        </a:rPr>
                        <a:t>Verletzte:.....   </a:t>
                      </a:r>
                      <a:r>
                        <a:rPr lang="de-DE" sz="1200" dirty="0">
                          <a:latin typeface="Arial" panose="020B0604020202020204" pitchFamily="34" charset="0"/>
                          <a:cs typeface="Arial" panose="020B0604020202020204" pitchFamily="34" charset="0"/>
                        </a:rPr>
                        <a:t>Obdachlose:….    Betroffene:………</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36000" marR="0" marT="36000" marB="36000">
                    <a:solidFill>
                      <a:schemeClr val="bg1"/>
                    </a:solidFill>
                  </a:tcPr>
                </a:tc>
                <a:extLst>
                  <a:ext uri="{0D108BD9-81ED-4DB2-BD59-A6C34878D82A}">
                    <a16:rowId xmlns:a16="http://schemas.microsoft.com/office/drawing/2014/main" val="1850460618"/>
                  </a:ext>
                </a:extLst>
              </a:tr>
              <a:tr h="0">
                <a:tc>
                  <a:txBody>
                    <a:bodyPr/>
                    <a:lstStyle/>
                    <a:p>
                      <a:pPr algn="l" hangingPunct="0">
                        <a:lnSpc>
                          <a:spcPct val="100000"/>
                        </a:lnSpc>
                      </a:pPr>
                      <a:r>
                        <a:rPr lang="de-DE" sz="1200" dirty="0">
                          <a:effectLst/>
                          <a:latin typeface="Arial" panose="020B0604020202020204" pitchFamily="34" charset="0"/>
                          <a:ea typeface="Times New Roman" panose="02020603050405020304" pitchFamily="18" charset="0"/>
                          <a:cs typeface="Arial" panose="020B0604020202020204" pitchFamily="34" charset="0"/>
                        </a:rPr>
                        <a:t>Gebäude?</a:t>
                      </a:r>
                    </a:p>
                  </a:txBody>
                  <a:tcPr marL="36000" marR="68580" marT="36000" marB="36000">
                    <a:solidFill>
                      <a:schemeClr val="bg1"/>
                    </a:solidFill>
                  </a:tcPr>
                </a:tc>
                <a:tc>
                  <a:txBody>
                    <a:bodyPr/>
                    <a:lstStyle/>
                    <a:p>
                      <a:pPr algn="l" hangingPunct="0">
                        <a:lnSpc>
                          <a:spcPct val="100000"/>
                        </a:lnSpc>
                      </a:pPr>
                      <a:r>
                        <a:rPr lang="de-DE" sz="1200" dirty="0">
                          <a:latin typeface="Arial" panose="020B0604020202020204" pitchFamily="34" charset="0"/>
                          <a:cs typeface="Arial" panose="020B0604020202020204" pitchFamily="34" charset="0"/>
                        </a:rPr>
                        <a:t>Eingestaute Gebäude:  □ einzelne    </a:t>
                      </a:r>
                      <a:r>
                        <a:rPr lang="de-DE" sz="1200" kern="1200" dirty="0">
                          <a:solidFill>
                            <a:schemeClr val="tx1"/>
                          </a:solidFill>
                          <a:latin typeface="Arial" panose="020B0604020202020204" pitchFamily="34" charset="0"/>
                          <a:ea typeface="+mn-ea"/>
                          <a:cs typeface="Arial" panose="020B0604020202020204" pitchFamily="34" charset="0"/>
                        </a:rPr>
                        <a:t>□ flächig in betroffenen Gebieten</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36000" marR="0" marT="36000" marB="36000">
                    <a:solidFill>
                      <a:schemeClr val="bg1"/>
                    </a:solidFill>
                  </a:tcPr>
                </a:tc>
                <a:extLst>
                  <a:ext uri="{0D108BD9-81ED-4DB2-BD59-A6C34878D82A}">
                    <a16:rowId xmlns:a16="http://schemas.microsoft.com/office/drawing/2014/main" val="3639186921"/>
                  </a:ext>
                </a:extLst>
              </a:tr>
              <a:tr h="0">
                <a:tc>
                  <a:txBody>
                    <a:bodyPr/>
                    <a:lstStyle/>
                    <a:p>
                      <a:pPr algn="l" hangingPunct="0">
                        <a:lnSpc>
                          <a:spcPct val="100000"/>
                        </a:lnSpc>
                      </a:pPr>
                      <a:r>
                        <a:rPr lang="de-DE" sz="1200" dirty="0">
                          <a:effectLst/>
                          <a:latin typeface="Arial" panose="020B0604020202020204" pitchFamily="34" charset="0"/>
                          <a:ea typeface="Times New Roman" panose="02020603050405020304" pitchFamily="18" charset="0"/>
                          <a:cs typeface="Arial" panose="020B0604020202020204" pitchFamily="34" charset="0"/>
                        </a:rPr>
                        <a:t>Verkehrs-störungen?</a:t>
                      </a:r>
                    </a:p>
                  </a:txBody>
                  <a:tcPr marL="36000" marR="68580" marT="36000" marB="36000">
                    <a:solidFill>
                      <a:schemeClr val="bg1"/>
                    </a:solidFill>
                  </a:tcPr>
                </a:tc>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200" dirty="0">
                          <a:latin typeface="Arial" panose="020B0604020202020204" pitchFamily="34" charset="0"/>
                          <a:cs typeface="Arial" panose="020B0604020202020204" pitchFamily="34" charset="0"/>
                        </a:rPr>
                        <a:t>□ vereinzelt    </a:t>
                      </a:r>
                      <a:r>
                        <a:rPr lang="de-DE" sz="1200" kern="1200" dirty="0">
                          <a:solidFill>
                            <a:schemeClr val="tx1"/>
                          </a:solidFill>
                          <a:latin typeface="Arial" panose="020B0604020202020204" pitchFamily="34" charset="0"/>
                          <a:ea typeface="+mn-ea"/>
                          <a:cs typeface="Arial" panose="020B0604020202020204" pitchFamily="34" charset="0"/>
                        </a:rPr>
                        <a:t>□ flächig     □ „total“</a:t>
                      </a:r>
                    </a:p>
                    <a:p>
                      <a:pPr marL="0" marR="0" lvl="0" indent="0" algn="l" defTabSz="755934" rtl="0" eaLnBrk="1" fontAlgn="auto" latinLnBrk="0" hangingPunct="0">
                        <a:lnSpc>
                          <a:spcPct val="100000"/>
                        </a:lnSpc>
                        <a:spcBef>
                          <a:spcPts val="0"/>
                        </a:spcBef>
                        <a:spcAft>
                          <a:spcPts val="0"/>
                        </a:spcAft>
                        <a:buClrTx/>
                        <a:buSzTx/>
                        <a:buFontTx/>
                        <a:buNone/>
                        <a:tabLst/>
                        <a:defRPr/>
                      </a:pPr>
                      <a:r>
                        <a:rPr lang="de-DE" sz="1200" kern="1200" dirty="0">
                          <a:solidFill>
                            <a:schemeClr val="tx1"/>
                          </a:solidFill>
                          <a:latin typeface="Arial" panose="020B0604020202020204" pitchFamily="34" charset="0"/>
                          <a:ea typeface="+mn-ea"/>
                          <a:cs typeface="Arial" panose="020B0604020202020204" pitchFamily="34" charset="0"/>
                        </a:rPr>
                        <a:t>Abgeschnittene Gebiete: </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36000" marR="0" marT="36000" marB="36000">
                    <a:solidFill>
                      <a:schemeClr val="bg1"/>
                    </a:solidFill>
                  </a:tcPr>
                </a:tc>
                <a:extLst>
                  <a:ext uri="{0D108BD9-81ED-4DB2-BD59-A6C34878D82A}">
                    <a16:rowId xmlns:a16="http://schemas.microsoft.com/office/drawing/2014/main" val="261864760"/>
                  </a:ext>
                </a:extLst>
              </a:tr>
              <a:tr h="0">
                <a:tc>
                  <a:txBody>
                    <a:bodyPr/>
                    <a:lstStyle/>
                    <a:p>
                      <a:pPr algn="l" hangingPunct="0">
                        <a:lnSpc>
                          <a:spcPct val="100000"/>
                        </a:lnSpc>
                      </a:pPr>
                      <a:r>
                        <a:rPr lang="de-DE" sz="1200" dirty="0">
                          <a:effectLst/>
                          <a:latin typeface="Arial" panose="020B0604020202020204" pitchFamily="34" charset="0"/>
                          <a:ea typeface="Times New Roman" panose="02020603050405020304" pitchFamily="18" charset="0"/>
                          <a:cs typeface="Arial" panose="020B0604020202020204" pitchFamily="34" charset="0"/>
                        </a:rPr>
                        <a:t>Telefonnetz</a:t>
                      </a:r>
                    </a:p>
                  </a:txBody>
                  <a:tcPr marL="36000" marR="68580" marT="36000" marB="36000">
                    <a:solidFill>
                      <a:schemeClr val="bg1"/>
                    </a:solidFill>
                  </a:tcPr>
                </a:tc>
                <a:tc>
                  <a:txBody>
                    <a:bodyPr/>
                    <a:lstStyle/>
                    <a:p>
                      <a:pPr algn="l" hangingPunct="0">
                        <a:lnSpc>
                          <a:spcPct val="100000"/>
                        </a:lnSpc>
                      </a:pPr>
                      <a:r>
                        <a:rPr lang="de-DE" sz="1200" dirty="0">
                          <a:latin typeface="Arial" panose="020B0604020202020204" pitchFamily="34" charset="0"/>
                          <a:cs typeface="Arial" panose="020B0604020202020204" pitchFamily="34" charset="0"/>
                        </a:rPr>
                        <a:t>Lage:</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36000" marR="0" marT="36000" marB="36000">
                    <a:solidFill>
                      <a:schemeClr val="bg1"/>
                    </a:solidFill>
                  </a:tcPr>
                </a:tc>
                <a:extLst>
                  <a:ext uri="{0D108BD9-81ED-4DB2-BD59-A6C34878D82A}">
                    <a16:rowId xmlns:a16="http://schemas.microsoft.com/office/drawing/2014/main" val="3160674501"/>
                  </a:ext>
                </a:extLst>
              </a:tr>
              <a:tr h="0">
                <a:tc>
                  <a:txBody>
                    <a:bodyPr/>
                    <a:lstStyle/>
                    <a:p>
                      <a:pPr algn="l" hangingPunct="0">
                        <a:lnSpc>
                          <a:spcPct val="100000"/>
                        </a:lnSpc>
                      </a:pPr>
                      <a:r>
                        <a:rPr lang="de-DE" sz="1200" dirty="0">
                          <a:effectLst/>
                          <a:latin typeface="Arial" panose="020B0604020202020204" pitchFamily="34" charset="0"/>
                          <a:ea typeface="Times New Roman" panose="02020603050405020304" pitchFamily="18" charset="0"/>
                          <a:cs typeface="Arial" panose="020B0604020202020204" pitchFamily="34" charset="0"/>
                        </a:rPr>
                        <a:t>Mobilfunk</a:t>
                      </a:r>
                    </a:p>
                  </a:txBody>
                  <a:tcPr marL="36000" marR="68580" marT="36000" marB="36000">
                    <a:solidFill>
                      <a:schemeClr val="bg1"/>
                    </a:solidFill>
                  </a:tcPr>
                </a:tc>
                <a:tc>
                  <a:txBody>
                    <a:bodyPr/>
                    <a:lstStyle/>
                    <a:p>
                      <a:pPr algn="l" hangingPunct="0">
                        <a:lnSpc>
                          <a:spcPct val="100000"/>
                        </a:lnSpc>
                      </a:pPr>
                      <a:r>
                        <a:rPr lang="de-DE" sz="1200" dirty="0">
                          <a:effectLst/>
                          <a:latin typeface="Arial" panose="020B0604020202020204" pitchFamily="34" charset="0"/>
                          <a:ea typeface="Times New Roman" panose="02020603050405020304" pitchFamily="18" charset="0"/>
                          <a:cs typeface="Arial" panose="020B0604020202020204" pitchFamily="34" charset="0"/>
                        </a:rPr>
                        <a:t>Lage: </a:t>
                      </a:r>
                    </a:p>
                  </a:txBody>
                  <a:tcPr marL="36000" marR="0" marT="36000" marB="36000">
                    <a:solidFill>
                      <a:schemeClr val="bg1"/>
                    </a:solidFill>
                  </a:tcPr>
                </a:tc>
                <a:extLst>
                  <a:ext uri="{0D108BD9-81ED-4DB2-BD59-A6C34878D82A}">
                    <a16:rowId xmlns:a16="http://schemas.microsoft.com/office/drawing/2014/main" val="2035726881"/>
                  </a:ext>
                </a:extLst>
              </a:tr>
              <a:tr h="0">
                <a:tc>
                  <a:txBody>
                    <a:bodyPr/>
                    <a:lstStyle/>
                    <a:p>
                      <a:pPr algn="l" hangingPunct="0">
                        <a:lnSpc>
                          <a:spcPct val="100000"/>
                        </a:lnSpc>
                      </a:pPr>
                      <a:r>
                        <a:rPr lang="de-DE" sz="1200" dirty="0">
                          <a:effectLst/>
                          <a:latin typeface="Arial" panose="020B0604020202020204" pitchFamily="34" charset="0"/>
                          <a:ea typeface="Times New Roman" panose="02020603050405020304" pitchFamily="18" charset="0"/>
                          <a:cs typeface="Arial" panose="020B0604020202020204" pitchFamily="34" charset="0"/>
                        </a:rPr>
                        <a:t>Energie</a:t>
                      </a:r>
                    </a:p>
                  </a:txBody>
                  <a:tcPr marL="36000" marR="68580" marT="36000" marB="36000">
                    <a:solidFill>
                      <a:schemeClr val="bg1"/>
                    </a:solidFill>
                  </a:tcPr>
                </a:tc>
                <a:tc>
                  <a:txBody>
                    <a:bodyPr/>
                    <a:lstStyle/>
                    <a:p>
                      <a:pPr algn="l" hangingPunct="0">
                        <a:lnSpc>
                          <a:spcPct val="100000"/>
                        </a:lnSpc>
                      </a:pPr>
                      <a:r>
                        <a:rPr lang="de-DE" sz="1200" dirty="0">
                          <a:effectLst/>
                          <a:latin typeface="Arial" panose="020B0604020202020204" pitchFamily="34" charset="0"/>
                          <a:ea typeface="Times New Roman" panose="02020603050405020304" pitchFamily="18" charset="0"/>
                          <a:cs typeface="Arial" panose="020B0604020202020204" pitchFamily="34" charset="0"/>
                        </a:rPr>
                        <a:t>Lage: </a:t>
                      </a:r>
                    </a:p>
                  </a:txBody>
                  <a:tcPr marL="36000" marR="0" marT="36000" marB="36000">
                    <a:solidFill>
                      <a:schemeClr val="bg1"/>
                    </a:solidFill>
                  </a:tcPr>
                </a:tc>
                <a:extLst>
                  <a:ext uri="{0D108BD9-81ED-4DB2-BD59-A6C34878D82A}">
                    <a16:rowId xmlns:a16="http://schemas.microsoft.com/office/drawing/2014/main" val="254668801"/>
                  </a:ext>
                </a:extLst>
              </a:tr>
              <a:tr h="0">
                <a:tc>
                  <a:txBody>
                    <a:bodyPr/>
                    <a:lstStyle/>
                    <a:p>
                      <a:pPr algn="l" hangingPunct="0">
                        <a:lnSpc>
                          <a:spcPct val="100000"/>
                        </a:lnSpc>
                      </a:pPr>
                      <a:r>
                        <a:rPr lang="de-DE" sz="1200" dirty="0">
                          <a:effectLst/>
                          <a:latin typeface="Arial" panose="020B0604020202020204" pitchFamily="34" charset="0"/>
                          <a:ea typeface="Times New Roman" panose="02020603050405020304" pitchFamily="18" charset="0"/>
                          <a:cs typeface="Arial" panose="020B0604020202020204" pitchFamily="34" charset="0"/>
                        </a:rPr>
                        <a:t>Warnungen</a:t>
                      </a:r>
                    </a:p>
                  </a:txBody>
                  <a:tcPr marL="36000" marR="68580" marT="36000" marB="36000">
                    <a:solidFill>
                      <a:schemeClr val="bg1"/>
                    </a:solidFill>
                  </a:tcPr>
                </a:tc>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r>
                        <a:rPr lang="de-DE" sz="1200" dirty="0">
                          <a:latin typeface="Arial" panose="020B0604020202020204" pitchFamily="34" charset="0"/>
                          <a:cs typeface="Arial" panose="020B0604020202020204" pitchFamily="34" charset="0"/>
                        </a:rPr>
                        <a:t>□ MOWAS</a:t>
                      </a:r>
                      <a:r>
                        <a:rPr lang="de-DE" sz="1200" kern="1200" dirty="0">
                          <a:solidFill>
                            <a:schemeClr val="tx1"/>
                          </a:solidFill>
                          <a:latin typeface="Arial" panose="020B0604020202020204" pitchFamily="34" charset="0"/>
                          <a:ea typeface="+mn-ea"/>
                          <a:cs typeface="Arial" panose="020B0604020202020204" pitchFamily="34" charset="0"/>
                        </a:rPr>
                        <a:t>     □ NINA      </a:t>
                      </a:r>
                      <a:r>
                        <a:rPr lang="de-DE" sz="1200" dirty="0">
                          <a:latin typeface="Arial" panose="020B0604020202020204" pitchFamily="34" charset="0"/>
                          <a:cs typeface="Arial" panose="020B0604020202020204" pitchFamily="34" charset="0"/>
                        </a:rPr>
                        <a:t>□ Beschallungen in: </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36000" marR="0" marT="36000" marB="36000">
                    <a:solidFill>
                      <a:schemeClr val="bg1"/>
                    </a:solidFill>
                  </a:tcPr>
                </a:tc>
                <a:extLst>
                  <a:ext uri="{0D108BD9-81ED-4DB2-BD59-A6C34878D82A}">
                    <a16:rowId xmlns:a16="http://schemas.microsoft.com/office/drawing/2014/main" val="3088335678"/>
                  </a:ext>
                </a:extLst>
              </a:tr>
            </a:tbl>
          </a:graphicData>
        </a:graphic>
      </p:graphicFrame>
      <p:sp>
        <p:nvSpPr>
          <p:cNvPr id="2" name="Rechteck 1">
            <a:hlinkClick r:id="rId2" action="ppaction://hlinksldjump"/>
            <a:extLst>
              <a:ext uri="{FF2B5EF4-FFF2-40B4-BE49-F238E27FC236}">
                <a16:creationId xmlns:a16="http://schemas.microsoft.com/office/drawing/2014/main" id="{A8E2224C-B1AA-0B82-BEC4-904A98DB8C5F}"/>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3" name="Rechteck 2">
            <a:hlinkClick r:id="rId3" action="ppaction://hlinksldjump"/>
            <a:extLst>
              <a:ext uri="{FF2B5EF4-FFF2-40B4-BE49-F238E27FC236}">
                <a16:creationId xmlns:a16="http://schemas.microsoft.com/office/drawing/2014/main" id="{B59B8654-8886-B5E7-5186-CB1413D30A4C}"/>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graphicFrame>
        <p:nvGraphicFramePr>
          <p:cNvPr id="15" name="Tabelle 30">
            <a:extLst>
              <a:ext uri="{FF2B5EF4-FFF2-40B4-BE49-F238E27FC236}">
                <a16:creationId xmlns:a16="http://schemas.microsoft.com/office/drawing/2014/main" id="{1B192D9B-1CA3-F85C-561C-3C5EE164CDC4}"/>
              </a:ext>
            </a:extLst>
          </p:cNvPr>
          <p:cNvGraphicFramePr>
            <a:graphicFrameLocks noGrp="1"/>
          </p:cNvGraphicFramePr>
          <p:nvPr>
            <p:extLst>
              <p:ext uri="{D42A27DB-BD31-4B8C-83A1-F6EECF244321}">
                <p14:modId xmlns:p14="http://schemas.microsoft.com/office/powerpoint/2010/main" val="2205384646"/>
              </p:ext>
            </p:extLst>
          </p:nvPr>
        </p:nvGraphicFramePr>
        <p:xfrm>
          <a:off x="525868" y="6486126"/>
          <a:ext cx="6840534" cy="2293920"/>
        </p:xfrm>
        <a:graphic>
          <a:graphicData uri="http://schemas.openxmlformats.org/drawingml/2006/table">
            <a:tbl>
              <a:tblPr firstRow="1" bandRow="1">
                <a:tableStyleId>{5940675A-B579-460E-94D1-54222C63F5DA}</a:tableStyleId>
              </a:tblPr>
              <a:tblGrid>
                <a:gridCol w="1989438">
                  <a:extLst>
                    <a:ext uri="{9D8B030D-6E8A-4147-A177-3AD203B41FA5}">
                      <a16:colId xmlns:a16="http://schemas.microsoft.com/office/drawing/2014/main" val="3278481393"/>
                    </a:ext>
                  </a:extLst>
                </a:gridCol>
                <a:gridCol w="1941535">
                  <a:extLst>
                    <a:ext uri="{9D8B030D-6E8A-4147-A177-3AD203B41FA5}">
                      <a16:colId xmlns:a16="http://schemas.microsoft.com/office/drawing/2014/main" val="3102099133"/>
                    </a:ext>
                  </a:extLst>
                </a:gridCol>
                <a:gridCol w="884763">
                  <a:extLst>
                    <a:ext uri="{9D8B030D-6E8A-4147-A177-3AD203B41FA5}">
                      <a16:colId xmlns:a16="http://schemas.microsoft.com/office/drawing/2014/main" val="1513559407"/>
                    </a:ext>
                  </a:extLst>
                </a:gridCol>
                <a:gridCol w="467864">
                  <a:extLst>
                    <a:ext uri="{9D8B030D-6E8A-4147-A177-3AD203B41FA5}">
                      <a16:colId xmlns:a16="http://schemas.microsoft.com/office/drawing/2014/main" val="1720921395"/>
                    </a:ext>
                  </a:extLst>
                </a:gridCol>
                <a:gridCol w="467864">
                  <a:extLst>
                    <a:ext uri="{9D8B030D-6E8A-4147-A177-3AD203B41FA5}">
                      <a16:colId xmlns:a16="http://schemas.microsoft.com/office/drawing/2014/main" val="4157133041"/>
                    </a:ext>
                  </a:extLst>
                </a:gridCol>
                <a:gridCol w="771172">
                  <a:extLst>
                    <a:ext uri="{9D8B030D-6E8A-4147-A177-3AD203B41FA5}">
                      <a16:colId xmlns:a16="http://schemas.microsoft.com/office/drawing/2014/main" val="2609771094"/>
                    </a:ext>
                  </a:extLst>
                </a:gridCol>
                <a:gridCol w="317898">
                  <a:extLst>
                    <a:ext uri="{9D8B030D-6E8A-4147-A177-3AD203B41FA5}">
                      <a16:colId xmlns:a16="http://schemas.microsoft.com/office/drawing/2014/main" val="2441748023"/>
                    </a:ext>
                  </a:extLst>
                </a:gridCol>
              </a:tblGrid>
              <a:tr h="0">
                <a:tc gridSpan="3">
                  <a:txBody>
                    <a:bodyPr/>
                    <a:lstStyle/>
                    <a:p>
                      <a:pPr algn="l">
                        <a:lnSpc>
                          <a:spcPct val="100000"/>
                        </a:lnSpc>
                      </a:pPr>
                      <a:r>
                        <a:rPr lang="de-DE" sz="1200" b="1" dirty="0">
                          <a:latin typeface="Arial" panose="020B0604020202020204" pitchFamily="34" charset="0"/>
                          <a:cs typeface="Arial" panose="020B0604020202020204" pitchFamily="34" charset="0"/>
                        </a:rPr>
                        <a:t>Maßnahmen </a:t>
                      </a:r>
                    </a:p>
                  </a:txBody>
                  <a:tcPr marL="36000" marT="36000" marB="36000">
                    <a:solidFill>
                      <a:schemeClr val="bg1"/>
                    </a:solidFill>
                  </a:tcPr>
                </a:tc>
                <a:tc hMerge="1">
                  <a:txBody>
                    <a:bodyPr/>
                    <a:lstStyle/>
                    <a:p>
                      <a:pPr algn="l">
                        <a:lnSpc>
                          <a:spcPct val="100000"/>
                        </a:lnSpc>
                      </a:pPr>
                      <a:endParaRPr lang="de-DE" sz="1400" dirty="0">
                        <a:latin typeface="Arial" panose="020B0604020202020204" pitchFamily="34" charset="0"/>
                        <a:cs typeface="Arial" panose="020B0604020202020204" pitchFamily="34" charset="0"/>
                      </a:endParaRPr>
                    </a:p>
                  </a:txBody>
                  <a:tcPr marL="36000" marR="68580" marT="36000" marB="36000">
                    <a:solidFill>
                      <a:schemeClr val="bg1"/>
                    </a:solidFill>
                  </a:tcPr>
                </a:tc>
                <a:tc hMerge="1">
                  <a:txBody>
                    <a:bodyPr/>
                    <a:lstStyle/>
                    <a:p>
                      <a:endParaRPr lang="de-DE"/>
                    </a:p>
                  </a:txBody>
                  <a:tcPr/>
                </a:tc>
                <a:tc>
                  <a:txBody>
                    <a:bodyPr/>
                    <a:lstStyle/>
                    <a:p>
                      <a:r>
                        <a:rPr lang="de-DE" sz="1200" b="1" dirty="0">
                          <a:latin typeface="Arial" panose="020B0604020202020204" pitchFamily="34" charset="0"/>
                          <a:cs typeface="Arial" panose="020B0604020202020204" pitchFamily="34" charset="0"/>
                        </a:rPr>
                        <a:t>Ja</a:t>
                      </a:r>
                      <a:endParaRPr lang="de-DE" sz="1200" dirty="0"/>
                    </a:p>
                  </a:txBody>
                  <a:tcPr marL="36000" marT="36000" marB="36000" anchor="ctr">
                    <a:solidFill>
                      <a:schemeClr val="bg1"/>
                    </a:solidFill>
                  </a:tcPr>
                </a:tc>
                <a:tc>
                  <a:txBody>
                    <a:bodyPr/>
                    <a:lstStyle/>
                    <a:p>
                      <a:r>
                        <a:rPr lang="de-DE" sz="1200" b="1" dirty="0">
                          <a:latin typeface="Arial" panose="020B0604020202020204" pitchFamily="34" charset="0"/>
                          <a:cs typeface="Arial" panose="020B0604020202020204" pitchFamily="34" charset="0"/>
                        </a:rPr>
                        <a:t>Nein</a:t>
                      </a:r>
                      <a:endParaRPr lang="de-DE" sz="1200" dirty="0"/>
                    </a:p>
                  </a:txBody>
                  <a:tcPr marL="36000" marT="36000" marB="36000" anchor="ctr">
                    <a:solidFill>
                      <a:schemeClr val="bg1"/>
                    </a:solidFill>
                  </a:tcPr>
                </a:tc>
                <a:tc>
                  <a:txBody>
                    <a:bodyPr/>
                    <a:lstStyle/>
                    <a:p>
                      <a:pPr algn="ctr">
                        <a:lnSpc>
                          <a:spcPct val="100000"/>
                        </a:lnSpc>
                      </a:pPr>
                      <a:r>
                        <a:rPr lang="de-DE" sz="1200" b="1" dirty="0">
                          <a:latin typeface="Arial" panose="020B0604020202020204" pitchFamily="34" charset="0"/>
                          <a:cs typeface="Arial" panose="020B0604020202020204" pitchFamily="34" charset="0"/>
                        </a:rPr>
                        <a:t>Plan Nr. </a:t>
                      </a:r>
                    </a:p>
                  </a:txBody>
                  <a:tcPr marL="36000" marT="36000" marB="36000" anchor="ctr">
                    <a:solidFill>
                      <a:schemeClr val="bg1"/>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de-DE" sz="1200" b="1" i="0" dirty="0">
                          <a:latin typeface="Arial" panose="020B0604020202020204" pitchFamily="34" charset="0"/>
                          <a:ea typeface="Open Sans" panose="020B0606030504020204" pitchFamily="34" charset="0"/>
                          <a:cs typeface="Arial" panose="020B0604020202020204" pitchFamily="34" charset="0"/>
                          <a:sym typeface="Wingdings" panose="05000000000000000000" pitchFamily="2" charset="2"/>
                        </a:rPr>
                        <a:t></a:t>
                      </a:r>
                      <a:endParaRPr lang="de-DE" sz="1200" b="1" i="0" dirty="0">
                        <a:latin typeface="Arial" panose="020B0604020202020204" pitchFamily="34" charset="0"/>
                        <a:ea typeface="Open Sans" panose="020B0606030504020204" pitchFamily="34" charset="0"/>
                        <a:cs typeface="Arial" panose="020B0604020202020204" pitchFamily="34" charset="0"/>
                      </a:endParaRPr>
                    </a:p>
                  </a:txBody>
                  <a:tcPr marL="36000" marT="36000" marB="36000" anchor="ctr">
                    <a:solidFill>
                      <a:schemeClr val="bg1"/>
                    </a:solidFill>
                  </a:tcPr>
                </a:tc>
                <a:extLst>
                  <a:ext uri="{0D108BD9-81ED-4DB2-BD59-A6C34878D82A}">
                    <a16:rowId xmlns:a16="http://schemas.microsoft.com/office/drawing/2014/main" val="2567152912"/>
                  </a:ext>
                </a:extLst>
              </a:tr>
              <a:tr h="0">
                <a:tc gridSpan="3">
                  <a:txBody>
                    <a:bodyPr/>
                    <a:lstStyle/>
                    <a:p>
                      <a:pPr algn="l">
                        <a:lnSpc>
                          <a:spcPct val="100000"/>
                        </a:lnSpc>
                      </a:pPr>
                      <a:r>
                        <a:rPr lang="de-DE" sz="1200" b="0" dirty="0">
                          <a:latin typeface="Arial" panose="020B0604020202020204" pitchFamily="34" charset="0"/>
                          <a:cs typeface="Arial" panose="020B0604020202020204" pitchFamily="34" charset="0"/>
                        </a:rPr>
                        <a:t>Technische Einsatzleitung aufbauen / verstärken </a:t>
                      </a:r>
                    </a:p>
                  </a:txBody>
                  <a:tcPr marL="36000" marT="36000" marB="36000">
                    <a:solidFill>
                      <a:schemeClr val="bg1"/>
                    </a:solidFill>
                  </a:tcPr>
                </a:tc>
                <a:tc hMerge="1">
                  <a:txBody>
                    <a:bodyPr/>
                    <a:lstStyle/>
                    <a:p>
                      <a:endParaRPr lang="de-DE"/>
                    </a:p>
                  </a:txBody>
                  <a:tcPr/>
                </a:tc>
                <a:tc hMerge="1">
                  <a:txBody>
                    <a:bodyPr/>
                    <a:lstStyle/>
                    <a:p>
                      <a:endParaRPr lang="de-DE"/>
                    </a:p>
                  </a:txBody>
                  <a:tcPr/>
                </a:tc>
                <a:tc>
                  <a:txBody>
                    <a:bodyPr/>
                    <a:lstStyle/>
                    <a:p>
                      <a:endParaRPr lang="de-DE" sz="1200" dirty="0"/>
                    </a:p>
                  </a:txBody>
                  <a:tcPr marL="36000" marT="36000" marB="36000" anchor="ctr">
                    <a:solidFill>
                      <a:schemeClr val="bg1"/>
                    </a:solidFill>
                  </a:tcPr>
                </a:tc>
                <a:tc>
                  <a:txBody>
                    <a:bodyPr/>
                    <a:lstStyle/>
                    <a:p>
                      <a:endParaRPr lang="de-DE" sz="1200" dirty="0"/>
                    </a:p>
                  </a:txBody>
                  <a:tcPr marL="36000" marT="36000" marB="36000" anchor="ctr">
                    <a:solidFill>
                      <a:schemeClr val="bg1"/>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de-DE" sz="1200" b="1" dirty="0">
                          <a:latin typeface="Arial" panose="020B0604020202020204" pitchFamily="34" charset="0"/>
                          <a:cs typeface="Arial" panose="020B0604020202020204" pitchFamily="34" charset="0"/>
                          <a:hlinkClick r:id="rId4" action="ppaction://hlinksldjump"/>
                        </a:rPr>
                        <a:t>105</a:t>
                      </a:r>
                      <a:endParaRPr lang="de-DE" sz="1200" b="1" dirty="0">
                        <a:latin typeface="Arial" panose="020B0604020202020204" pitchFamily="34" charset="0"/>
                        <a:cs typeface="Arial" panose="020B0604020202020204" pitchFamily="34" charset="0"/>
                      </a:endParaRPr>
                    </a:p>
                  </a:txBody>
                  <a:tcPr marL="36000" marT="36000" marB="36000" anchor="ctr">
                    <a:solidFill>
                      <a:schemeClr val="bg1"/>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1" i="0" dirty="0">
                        <a:latin typeface="Arial" panose="020B0604020202020204" pitchFamily="34" charset="0"/>
                        <a:ea typeface="Open Sans" panose="020B0606030504020204" pitchFamily="34" charset="0"/>
                        <a:cs typeface="Arial" panose="020B0604020202020204" pitchFamily="34" charset="0"/>
                      </a:endParaRPr>
                    </a:p>
                  </a:txBody>
                  <a:tcPr marL="36000" marT="36000" marB="36000" anchor="ctr">
                    <a:solidFill>
                      <a:schemeClr val="bg1"/>
                    </a:solidFill>
                  </a:tcPr>
                </a:tc>
                <a:extLst>
                  <a:ext uri="{0D108BD9-81ED-4DB2-BD59-A6C34878D82A}">
                    <a16:rowId xmlns:a16="http://schemas.microsoft.com/office/drawing/2014/main" val="193191484"/>
                  </a:ext>
                </a:extLst>
              </a:tr>
              <a:tr h="0">
                <a:tc gridSpan="3">
                  <a:txBody>
                    <a:bodyPr/>
                    <a:lstStyle/>
                    <a:p>
                      <a:pPr algn="l">
                        <a:lnSpc>
                          <a:spcPct val="100000"/>
                        </a:lnSpc>
                      </a:pPr>
                      <a:r>
                        <a:rPr lang="de-DE" sz="1200" b="0" dirty="0">
                          <a:latin typeface="Arial" panose="020B0604020202020204" pitchFamily="34" charset="0"/>
                          <a:cs typeface="Arial" panose="020B0604020202020204" pitchFamily="34" charset="0"/>
                        </a:rPr>
                        <a:t>Kritische Objekte auf Personen kontrollieren </a:t>
                      </a:r>
                    </a:p>
                  </a:txBody>
                  <a:tcPr marL="36000" marT="36000" marB="36000">
                    <a:solidFill>
                      <a:schemeClr val="bg1"/>
                    </a:solidFill>
                  </a:tcPr>
                </a:tc>
                <a:tc hMerge="1">
                  <a:txBody>
                    <a:bodyPr/>
                    <a:lstStyle/>
                    <a:p>
                      <a:endParaRPr lang="de-DE"/>
                    </a:p>
                  </a:txBody>
                  <a:tcPr/>
                </a:tc>
                <a:tc hMerge="1">
                  <a:txBody>
                    <a:bodyPr/>
                    <a:lstStyle/>
                    <a:p>
                      <a:endParaRPr lang="de-DE"/>
                    </a:p>
                  </a:txBody>
                  <a:tcPr/>
                </a:tc>
                <a:tc>
                  <a:txBody>
                    <a:bodyPr/>
                    <a:lstStyle/>
                    <a:p>
                      <a:endParaRPr lang="de-DE" sz="1200" dirty="0"/>
                    </a:p>
                  </a:txBody>
                  <a:tcPr marL="36000" marT="36000" marB="36000" anchor="ctr">
                    <a:solidFill>
                      <a:schemeClr val="bg1"/>
                    </a:solidFill>
                  </a:tcPr>
                </a:tc>
                <a:tc>
                  <a:txBody>
                    <a:bodyPr/>
                    <a:lstStyle/>
                    <a:p>
                      <a:endParaRPr lang="de-DE" sz="1200" dirty="0"/>
                    </a:p>
                  </a:txBody>
                  <a:tcPr marL="36000" marT="36000" marB="36000" anchor="ctr">
                    <a:solidFill>
                      <a:schemeClr val="bg1"/>
                    </a:solidFill>
                  </a:tcPr>
                </a:tc>
                <a:tc>
                  <a:txBody>
                    <a:bodyPr/>
                    <a:lstStyle/>
                    <a:p>
                      <a:pPr algn="ctr">
                        <a:lnSpc>
                          <a:spcPct val="100000"/>
                        </a:lnSpc>
                      </a:pPr>
                      <a:r>
                        <a:rPr lang="de-DE" sz="1200" b="1" dirty="0">
                          <a:latin typeface="Arial" panose="020B0604020202020204" pitchFamily="34" charset="0"/>
                          <a:cs typeface="Arial" panose="020B0604020202020204" pitchFamily="34" charset="0"/>
                          <a:hlinkClick r:id="rId5" action="ppaction://hlinksldjump"/>
                        </a:rPr>
                        <a:t>610</a:t>
                      </a:r>
                      <a:endParaRPr lang="de-DE" sz="1200" b="1" dirty="0">
                        <a:latin typeface="Arial" panose="020B0604020202020204" pitchFamily="34" charset="0"/>
                        <a:cs typeface="Arial" panose="020B0604020202020204" pitchFamily="34" charset="0"/>
                      </a:endParaRPr>
                    </a:p>
                  </a:txBody>
                  <a:tcPr marL="36000" marT="36000" marB="36000" anchor="ctr">
                    <a:solidFill>
                      <a:schemeClr val="bg1"/>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1" i="0" dirty="0">
                        <a:latin typeface="Arial" panose="020B0604020202020204" pitchFamily="34" charset="0"/>
                        <a:ea typeface="Open Sans" panose="020B0606030504020204" pitchFamily="34" charset="0"/>
                        <a:cs typeface="Arial" panose="020B0604020202020204" pitchFamily="34" charset="0"/>
                      </a:endParaRPr>
                    </a:p>
                  </a:txBody>
                  <a:tcPr marL="36000" marT="36000" marB="36000" anchor="ctr">
                    <a:solidFill>
                      <a:schemeClr val="bg1"/>
                    </a:solidFill>
                  </a:tcPr>
                </a:tc>
                <a:extLst>
                  <a:ext uri="{0D108BD9-81ED-4DB2-BD59-A6C34878D82A}">
                    <a16:rowId xmlns:a16="http://schemas.microsoft.com/office/drawing/2014/main" val="1522898145"/>
                  </a:ext>
                </a:extLst>
              </a:tr>
              <a:tr h="0">
                <a:tc gridSpan="3">
                  <a:txBody>
                    <a:bodyPr/>
                    <a:lstStyle/>
                    <a:p>
                      <a:pPr algn="l">
                        <a:lnSpc>
                          <a:spcPct val="100000"/>
                        </a:lnSpc>
                      </a:pPr>
                      <a:r>
                        <a:rPr lang="de-DE" sz="1200" b="0" dirty="0">
                          <a:latin typeface="Arial" panose="020B0604020202020204" pitchFamily="34" charset="0"/>
                          <a:cs typeface="Arial" panose="020B0604020202020204" pitchFamily="34" charset="0"/>
                        </a:rPr>
                        <a:t>Verwaltungsstab einberufen </a:t>
                      </a:r>
                    </a:p>
                  </a:txBody>
                  <a:tcPr marL="36000" marT="36000" marB="36000">
                    <a:solidFill>
                      <a:schemeClr val="bg1"/>
                    </a:solidFill>
                  </a:tcPr>
                </a:tc>
                <a:tc hMerge="1">
                  <a:txBody>
                    <a:bodyPr/>
                    <a:lstStyle/>
                    <a:p>
                      <a:endParaRPr lang="de-DE"/>
                    </a:p>
                  </a:txBody>
                  <a:tcPr/>
                </a:tc>
                <a:tc hMerge="1">
                  <a:txBody>
                    <a:bodyPr/>
                    <a:lstStyle/>
                    <a:p>
                      <a:endParaRPr lang="de-DE"/>
                    </a:p>
                  </a:txBody>
                  <a:tcPr/>
                </a:tc>
                <a:tc>
                  <a:txBody>
                    <a:bodyPr/>
                    <a:lstStyle/>
                    <a:p>
                      <a:endParaRPr lang="de-DE" sz="1200" dirty="0"/>
                    </a:p>
                  </a:txBody>
                  <a:tcPr marL="36000" marT="36000" marB="36000" anchor="ctr">
                    <a:solidFill>
                      <a:schemeClr val="bg1"/>
                    </a:solidFill>
                  </a:tcPr>
                </a:tc>
                <a:tc>
                  <a:txBody>
                    <a:bodyPr/>
                    <a:lstStyle/>
                    <a:p>
                      <a:endParaRPr lang="de-DE" sz="1200" dirty="0"/>
                    </a:p>
                  </a:txBody>
                  <a:tcPr marL="36000" marT="36000" marB="36000" anchor="ctr">
                    <a:solidFill>
                      <a:schemeClr val="bg1"/>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de-DE" sz="1200" b="1" dirty="0">
                          <a:latin typeface="Arial" panose="020B0604020202020204" pitchFamily="34" charset="0"/>
                          <a:cs typeface="Arial" panose="020B0604020202020204" pitchFamily="34" charset="0"/>
                          <a:hlinkClick r:id="rId6" action="ppaction://hlinksldjump"/>
                        </a:rPr>
                        <a:t>110</a:t>
                      </a:r>
                      <a:endParaRPr lang="de-DE" sz="1200" b="1" dirty="0">
                        <a:latin typeface="Arial" panose="020B0604020202020204" pitchFamily="34" charset="0"/>
                        <a:cs typeface="Arial" panose="020B0604020202020204" pitchFamily="34" charset="0"/>
                      </a:endParaRPr>
                    </a:p>
                  </a:txBody>
                  <a:tcPr marL="36000" marT="36000" marB="36000" anchor="ctr">
                    <a:solidFill>
                      <a:schemeClr val="bg1"/>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1" i="0" dirty="0">
                        <a:latin typeface="Arial" panose="020B0604020202020204" pitchFamily="34" charset="0"/>
                        <a:ea typeface="Open Sans" panose="020B0606030504020204" pitchFamily="34" charset="0"/>
                        <a:cs typeface="Arial" panose="020B0604020202020204" pitchFamily="34" charset="0"/>
                      </a:endParaRPr>
                    </a:p>
                  </a:txBody>
                  <a:tcPr marL="36000" marT="36000" marB="36000" anchor="ctr">
                    <a:solidFill>
                      <a:schemeClr val="bg1"/>
                    </a:solidFill>
                  </a:tcPr>
                </a:tc>
                <a:extLst>
                  <a:ext uri="{0D108BD9-81ED-4DB2-BD59-A6C34878D82A}">
                    <a16:rowId xmlns:a16="http://schemas.microsoft.com/office/drawing/2014/main" val="1171967216"/>
                  </a:ext>
                </a:extLst>
              </a:tr>
              <a:tr h="0">
                <a:tc gridSpan="3">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dirty="0">
                          <a:latin typeface="Arial" panose="020B0604020202020204" pitchFamily="34" charset="0"/>
                          <a:cs typeface="Arial" panose="020B0604020202020204" pitchFamily="34" charset="0"/>
                        </a:rPr>
                        <a:t>Erkundungsaufträge erteilen </a:t>
                      </a:r>
                    </a:p>
                  </a:txBody>
                  <a:tcPr marL="36000" marT="36000" marB="36000">
                    <a:solidFill>
                      <a:schemeClr val="bg1"/>
                    </a:solidFill>
                  </a:tcPr>
                </a:tc>
                <a:tc hMerge="1">
                  <a:txBody>
                    <a:bodyPr/>
                    <a:lstStyle/>
                    <a:p>
                      <a:endParaRPr lang="de-DE"/>
                    </a:p>
                  </a:txBody>
                  <a:tcPr/>
                </a:tc>
                <a:tc hMerge="1">
                  <a:txBody>
                    <a:bodyPr/>
                    <a:lstStyle/>
                    <a:p>
                      <a:endParaRPr lang="de-DE"/>
                    </a:p>
                  </a:txBody>
                  <a:tcPr/>
                </a:tc>
                <a:tc>
                  <a:txBody>
                    <a:bodyPr/>
                    <a:lstStyle/>
                    <a:p>
                      <a:endParaRPr lang="de-DE" sz="1200" dirty="0"/>
                    </a:p>
                  </a:txBody>
                  <a:tcPr marL="36000" marT="36000" marB="36000" anchor="ctr">
                    <a:solidFill>
                      <a:schemeClr val="bg1"/>
                    </a:solidFill>
                  </a:tcPr>
                </a:tc>
                <a:tc>
                  <a:txBody>
                    <a:bodyPr/>
                    <a:lstStyle/>
                    <a:p>
                      <a:endParaRPr lang="de-DE" sz="1200" dirty="0"/>
                    </a:p>
                  </a:txBody>
                  <a:tcPr marL="36000" marT="36000" marB="36000" anchor="ctr">
                    <a:solidFill>
                      <a:schemeClr val="bg1"/>
                    </a:solidFill>
                  </a:tcPr>
                </a:tc>
                <a:tc>
                  <a:txBody>
                    <a:bodyPr/>
                    <a:lstStyle/>
                    <a:p>
                      <a:pPr algn="ctr">
                        <a:lnSpc>
                          <a:spcPct val="100000"/>
                        </a:lnSpc>
                      </a:pPr>
                      <a:endParaRPr lang="de-DE" sz="1200" b="1" dirty="0">
                        <a:solidFill>
                          <a:srgbClr val="0563C1"/>
                        </a:solidFill>
                        <a:latin typeface="Arial" panose="020B0604020202020204" pitchFamily="34" charset="0"/>
                        <a:cs typeface="Arial" panose="020B0604020202020204" pitchFamily="34" charset="0"/>
                      </a:endParaRPr>
                    </a:p>
                  </a:txBody>
                  <a:tcPr marL="36000" marT="36000" marB="36000" anchor="ctr">
                    <a:solidFill>
                      <a:schemeClr val="bg1"/>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1" i="0" dirty="0">
                        <a:latin typeface="Arial" panose="020B0604020202020204" pitchFamily="34" charset="0"/>
                        <a:ea typeface="Open Sans" panose="020B0606030504020204" pitchFamily="34" charset="0"/>
                        <a:cs typeface="Arial" panose="020B0604020202020204" pitchFamily="34" charset="0"/>
                      </a:endParaRPr>
                    </a:p>
                  </a:txBody>
                  <a:tcPr marL="36000" marT="36000" marB="36000" anchor="ctr">
                    <a:solidFill>
                      <a:schemeClr val="bg1"/>
                    </a:solidFill>
                  </a:tcPr>
                </a:tc>
                <a:extLst>
                  <a:ext uri="{0D108BD9-81ED-4DB2-BD59-A6C34878D82A}">
                    <a16:rowId xmlns:a16="http://schemas.microsoft.com/office/drawing/2014/main" val="1783581148"/>
                  </a:ext>
                </a:extLst>
              </a:tr>
              <a:tr h="0">
                <a:tc gridSpan="3">
                  <a:txBody>
                    <a:bodyPr/>
                    <a:lstStyle/>
                    <a:p>
                      <a:pPr algn="l">
                        <a:lnSpc>
                          <a:spcPct val="100000"/>
                        </a:lnSpc>
                      </a:pPr>
                      <a:r>
                        <a:rPr lang="de-DE" sz="1200" b="0" dirty="0">
                          <a:latin typeface="Arial" panose="020B0604020202020204" pitchFamily="34" charset="0"/>
                          <a:cs typeface="Arial" panose="020B0604020202020204" pitchFamily="34" charset="0"/>
                        </a:rPr>
                        <a:t>Auftrag Informationsbeschaffung weitere Wetterentwicklung </a:t>
                      </a:r>
                    </a:p>
                  </a:txBody>
                  <a:tcPr marL="36000" marT="36000" marB="36000">
                    <a:solidFill>
                      <a:schemeClr val="bg1"/>
                    </a:solidFill>
                  </a:tcPr>
                </a:tc>
                <a:tc hMerge="1">
                  <a:txBody>
                    <a:bodyPr/>
                    <a:lstStyle/>
                    <a:p>
                      <a:endParaRPr lang="de-DE"/>
                    </a:p>
                  </a:txBody>
                  <a:tcPr/>
                </a:tc>
                <a:tc hMerge="1">
                  <a:txBody>
                    <a:bodyPr/>
                    <a:lstStyle/>
                    <a:p>
                      <a:endParaRPr lang="de-DE"/>
                    </a:p>
                  </a:txBody>
                  <a:tcPr/>
                </a:tc>
                <a:tc>
                  <a:txBody>
                    <a:bodyPr/>
                    <a:lstStyle/>
                    <a:p>
                      <a:endParaRPr lang="de-DE" sz="1200" dirty="0"/>
                    </a:p>
                  </a:txBody>
                  <a:tcPr marL="36000" marT="36000" marB="36000" anchor="ctr">
                    <a:solidFill>
                      <a:schemeClr val="bg1"/>
                    </a:solidFill>
                  </a:tcPr>
                </a:tc>
                <a:tc>
                  <a:txBody>
                    <a:bodyPr/>
                    <a:lstStyle/>
                    <a:p>
                      <a:endParaRPr lang="de-DE" sz="1200" dirty="0"/>
                    </a:p>
                  </a:txBody>
                  <a:tcPr marL="36000" marT="36000" marB="36000" anchor="ctr">
                    <a:solidFill>
                      <a:schemeClr val="bg1"/>
                    </a:solidFill>
                  </a:tcPr>
                </a:tc>
                <a:tc>
                  <a:txBody>
                    <a:bodyPr/>
                    <a:lstStyle/>
                    <a:p>
                      <a:pPr algn="ctr">
                        <a:lnSpc>
                          <a:spcPct val="100000"/>
                        </a:lnSpc>
                      </a:pPr>
                      <a:r>
                        <a:rPr lang="de-DE" sz="1200" b="1" dirty="0">
                          <a:latin typeface="Arial" panose="020B0604020202020204" pitchFamily="34" charset="0"/>
                          <a:cs typeface="Arial" panose="020B0604020202020204" pitchFamily="34" charset="0"/>
                          <a:hlinkClick r:id="rId7" action="ppaction://hlinksldjump"/>
                        </a:rPr>
                        <a:t>80</a:t>
                      </a:r>
                      <a:endParaRPr lang="de-DE" sz="1200" b="1" dirty="0">
                        <a:latin typeface="Arial" panose="020B0604020202020204" pitchFamily="34" charset="0"/>
                        <a:cs typeface="Arial" panose="020B0604020202020204" pitchFamily="34" charset="0"/>
                      </a:endParaRPr>
                    </a:p>
                  </a:txBody>
                  <a:tcPr marL="36000" marT="36000" marB="36000" anchor="ctr">
                    <a:solidFill>
                      <a:schemeClr val="bg1"/>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1" i="0" dirty="0">
                        <a:latin typeface="Arial" panose="020B0604020202020204" pitchFamily="34" charset="0"/>
                        <a:ea typeface="Open Sans" panose="020B0606030504020204" pitchFamily="34" charset="0"/>
                        <a:cs typeface="Arial" panose="020B0604020202020204" pitchFamily="34" charset="0"/>
                      </a:endParaRPr>
                    </a:p>
                  </a:txBody>
                  <a:tcPr marL="36000" marT="36000" marB="36000" anchor="ctr">
                    <a:solidFill>
                      <a:schemeClr val="bg1"/>
                    </a:solidFill>
                  </a:tcPr>
                </a:tc>
                <a:extLst>
                  <a:ext uri="{0D108BD9-81ED-4DB2-BD59-A6C34878D82A}">
                    <a16:rowId xmlns:a16="http://schemas.microsoft.com/office/drawing/2014/main" val="1365073211"/>
                  </a:ext>
                </a:extLst>
              </a:tr>
              <a:tr h="0">
                <a:tc gridSpan="3">
                  <a:txBody>
                    <a:bodyPr/>
                    <a:lstStyle/>
                    <a:p>
                      <a:pPr algn="l">
                        <a:lnSpc>
                          <a:spcPct val="100000"/>
                        </a:lnSpc>
                      </a:pPr>
                      <a:endParaRPr lang="de-DE" sz="1200" b="0" dirty="0">
                        <a:latin typeface="Arial" panose="020B0604020202020204" pitchFamily="34" charset="0"/>
                        <a:cs typeface="Arial" panose="020B0604020202020204" pitchFamily="34" charset="0"/>
                      </a:endParaRPr>
                    </a:p>
                  </a:txBody>
                  <a:tcPr marL="36000" marT="36000" marB="36000">
                    <a:solidFill>
                      <a:schemeClr val="bg1"/>
                    </a:solidFill>
                  </a:tcPr>
                </a:tc>
                <a:tc hMerge="1">
                  <a:txBody>
                    <a:bodyPr/>
                    <a:lstStyle/>
                    <a:p>
                      <a:endParaRPr lang="de-DE"/>
                    </a:p>
                  </a:txBody>
                  <a:tcPr/>
                </a:tc>
                <a:tc hMerge="1">
                  <a:txBody>
                    <a:bodyPr/>
                    <a:lstStyle/>
                    <a:p>
                      <a:endParaRPr lang="de-DE"/>
                    </a:p>
                  </a:txBody>
                  <a:tcPr/>
                </a:tc>
                <a:tc>
                  <a:txBody>
                    <a:bodyPr/>
                    <a:lstStyle/>
                    <a:p>
                      <a:endParaRPr lang="de-DE" sz="1200" dirty="0"/>
                    </a:p>
                  </a:txBody>
                  <a:tcPr marL="36000" marT="36000" marB="36000" anchor="ctr">
                    <a:solidFill>
                      <a:schemeClr val="bg1"/>
                    </a:solidFill>
                  </a:tcPr>
                </a:tc>
                <a:tc>
                  <a:txBody>
                    <a:bodyPr/>
                    <a:lstStyle/>
                    <a:p>
                      <a:endParaRPr lang="de-DE" sz="1200" dirty="0"/>
                    </a:p>
                  </a:txBody>
                  <a:tcPr marL="36000" marT="36000" marB="36000" anchor="ctr">
                    <a:solidFill>
                      <a:schemeClr val="bg1"/>
                    </a:solidFill>
                  </a:tcPr>
                </a:tc>
                <a:tc>
                  <a:txBody>
                    <a:bodyPr/>
                    <a:lstStyle/>
                    <a:p>
                      <a:pPr algn="ctr">
                        <a:lnSpc>
                          <a:spcPct val="100000"/>
                        </a:lnSpc>
                      </a:pPr>
                      <a:endParaRPr lang="de-DE" sz="1200" b="1" dirty="0">
                        <a:latin typeface="Arial" panose="020B0604020202020204" pitchFamily="34" charset="0"/>
                        <a:cs typeface="Arial" panose="020B0604020202020204" pitchFamily="34" charset="0"/>
                      </a:endParaRPr>
                    </a:p>
                  </a:txBody>
                  <a:tcPr marL="36000" marT="36000" marB="36000" anchor="ctr">
                    <a:solidFill>
                      <a:schemeClr val="bg1"/>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1" i="0" dirty="0">
                        <a:latin typeface="Arial" panose="020B0604020202020204" pitchFamily="34" charset="0"/>
                        <a:ea typeface="Open Sans" panose="020B0606030504020204" pitchFamily="34" charset="0"/>
                        <a:cs typeface="Arial" panose="020B0604020202020204" pitchFamily="34" charset="0"/>
                      </a:endParaRPr>
                    </a:p>
                  </a:txBody>
                  <a:tcPr marL="36000" marT="36000" marB="36000" anchor="ctr">
                    <a:solidFill>
                      <a:schemeClr val="bg1"/>
                    </a:solidFill>
                  </a:tcPr>
                </a:tc>
                <a:extLst>
                  <a:ext uri="{0D108BD9-81ED-4DB2-BD59-A6C34878D82A}">
                    <a16:rowId xmlns:a16="http://schemas.microsoft.com/office/drawing/2014/main" val="3863741580"/>
                  </a:ext>
                </a:extLst>
              </a:tr>
              <a:tr h="0">
                <a:tc gridSpan="3">
                  <a:txBody>
                    <a:bodyPr/>
                    <a:lstStyle/>
                    <a:p>
                      <a:pPr algn="l">
                        <a:lnSpc>
                          <a:spcPct val="100000"/>
                        </a:lnSpc>
                      </a:pPr>
                      <a:endParaRPr lang="de-DE" sz="1200" b="0" dirty="0">
                        <a:latin typeface="Arial" panose="020B0604020202020204" pitchFamily="34" charset="0"/>
                        <a:cs typeface="Arial" panose="020B0604020202020204" pitchFamily="34" charset="0"/>
                      </a:endParaRPr>
                    </a:p>
                  </a:txBody>
                  <a:tcPr marL="36000" marT="36000" marB="36000">
                    <a:solidFill>
                      <a:schemeClr val="bg1"/>
                    </a:solidFill>
                  </a:tcPr>
                </a:tc>
                <a:tc hMerge="1">
                  <a:txBody>
                    <a:bodyPr/>
                    <a:lstStyle/>
                    <a:p>
                      <a:endParaRPr lang="de-DE"/>
                    </a:p>
                  </a:txBody>
                  <a:tcPr/>
                </a:tc>
                <a:tc hMerge="1">
                  <a:txBody>
                    <a:bodyPr/>
                    <a:lstStyle/>
                    <a:p>
                      <a:endParaRPr lang="de-DE"/>
                    </a:p>
                  </a:txBody>
                  <a:tcPr/>
                </a:tc>
                <a:tc>
                  <a:txBody>
                    <a:bodyPr/>
                    <a:lstStyle/>
                    <a:p>
                      <a:endParaRPr lang="de-DE" sz="1200" dirty="0"/>
                    </a:p>
                  </a:txBody>
                  <a:tcPr marL="36000" marT="36000" marB="36000" anchor="ctr">
                    <a:solidFill>
                      <a:schemeClr val="bg1"/>
                    </a:solidFill>
                  </a:tcPr>
                </a:tc>
                <a:tc>
                  <a:txBody>
                    <a:bodyPr/>
                    <a:lstStyle/>
                    <a:p>
                      <a:endParaRPr lang="de-DE" sz="1200" dirty="0"/>
                    </a:p>
                  </a:txBody>
                  <a:tcPr marL="36000" marT="36000" marB="36000" anchor="ctr">
                    <a:solidFill>
                      <a:schemeClr val="bg1"/>
                    </a:solidFill>
                  </a:tcPr>
                </a:tc>
                <a:tc>
                  <a:txBody>
                    <a:bodyPr/>
                    <a:lstStyle/>
                    <a:p>
                      <a:pPr algn="ctr">
                        <a:lnSpc>
                          <a:spcPct val="100000"/>
                        </a:lnSpc>
                      </a:pPr>
                      <a:endParaRPr lang="de-DE" sz="1200" b="1" dirty="0">
                        <a:latin typeface="Arial" panose="020B0604020202020204" pitchFamily="34" charset="0"/>
                        <a:cs typeface="Arial" panose="020B0604020202020204" pitchFamily="34" charset="0"/>
                      </a:endParaRPr>
                    </a:p>
                  </a:txBody>
                  <a:tcPr marL="36000" marT="36000" marB="36000" anchor="ctr">
                    <a:solidFill>
                      <a:schemeClr val="bg1"/>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de-DE" sz="1200" b="1" i="0" dirty="0">
                        <a:latin typeface="Arial" panose="020B0604020202020204" pitchFamily="34" charset="0"/>
                        <a:ea typeface="Open Sans" panose="020B0606030504020204" pitchFamily="34" charset="0"/>
                        <a:cs typeface="Arial" panose="020B0604020202020204" pitchFamily="34" charset="0"/>
                      </a:endParaRPr>
                    </a:p>
                  </a:txBody>
                  <a:tcPr marL="36000" marT="36000" marB="36000" anchor="ctr">
                    <a:solidFill>
                      <a:schemeClr val="bg1"/>
                    </a:solidFill>
                  </a:tcPr>
                </a:tc>
                <a:extLst>
                  <a:ext uri="{0D108BD9-81ED-4DB2-BD59-A6C34878D82A}">
                    <a16:rowId xmlns:a16="http://schemas.microsoft.com/office/drawing/2014/main" val="802703199"/>
                  </a:ext>
                </a:extLst>
              </a:tr>
              <a:tr h="0">
                <a:tc>
                  <a:txBody>
                    <a:bodyPr/>
                    <a:lstStyle/>
                    <a:p>
                      <a:pPr marL="0" algn="l" defTabSz="755934" rtl="0" eaLnBrk="1" latinLnBrk="0" hangingPunct="1">
                        <a:lnSpc>
                          <a:spcPct val="100000"/>
                        </a:lnSpc>
                      </a:pPr>
                      <a:r>
                        <a:rPr lang="de-DE" sz="1200" kern="1200" dirty="0">
                          <a:solidFill>
                            <a:schemeClr val="tx1"/>
                          </a:solidFill>
                          <a:latin typeface="Arial" panose="020B0604020202020204" pitchFamily="34" charset="0"/>
                          <a:ea typeface="+mn-ea"/>
                          <a:cs typeface="Arial" panose="020B0604020202020204" pitchFamily="34" charset="0"/>
                        </a:rPr>
                        <a:t>Nächste Lagebesprechung</a:t>
                      </a:r>
                    </a:p>
                  </a:txBody>
                  <a:tcPr marL="36000" marT="36000" marB="36000">
                    <a:solidFill>
                      <a:schemeClr val="bg1"/>
                    </a:solidFill>
                  </a:tcPr>
                </a:tc>
                <a:tc>
                  <a:txBody>
                    <a:bodyPr/>
                    <a:lstStyle/>
                    <a:p>
                      <a:pPr marL="0" algn="l" defTabSz="755934" rtl="0" eaLnBrk="1" latinLnBrk="0" hangingPunct="1">
                        <a:lnSpc>
                          <a:spcPct val="100000"/>
                        </a:lnSpc>
                      </a:pPr>
                      <a:r>
                        <a:rPr lang="de-DE" sz="1200" kern="1200" dirty="0">
                          <a:solidFill>
                            <a:schemeClr val="tx1"/>
                          </a:solidFill>
                          <a:latin typeface="Arial" panose="020B0604020202020204" pitchFamily="34" charset="0"/>
                          <a:ea typeface="+mn-ea"/>
                          <a:cs typeface="Arial" panose="020B0604020202020204" pitchFamily="34" charset="0"/>
                        </a:rPr>
                        <a:t>Ort, Uhrzeit </a:t>
                      </a:r>
                    </a:p>
                  </a:txBody>
                  <a:tcPr marL="36000" marT="36000" marB="36000">
                    <a:solidFill>
                      <a:schemeClr val="bg1"/>
                    </a:solidFill>
                  </a:tcPr>
                </a:tc>
                <a:tc gridSpan="5">
                  <a:txBody>
                    <a:bodyPr/>
                    <a:lstStyle/>
                    <a:p>
                      <a:pPr marL="0" algn="l" defTabSz="755934" rtl="0" eaLnBrk="1" latinLnBrk="0" hangingPunct="1">
                        <a:lnSpc>
                          <a:spcPct val="100000"/>
                        </a:lnSpc>
                      </a:pPr>
                      <a:r>
                        <a:rPr lang="de-DE" sz="800" kern="1200" dirty="0">
                          <a:solidFill>
                            <a:schemeClr val="tx1"/>
                          </a:solidFill>
                          <a:latin typeface="Arial" panose="020B0604020202020204" pitchFamily="34" charset="0"/>
                          <a:ea typeface="+mn-ea"/>
                          <a:cs typeface="Arial" panose="020B0604020202020204" pitchFamily="34" charset="0"/>
                        </a:rPr>
                        <a:t>Teilnehmer (zusätzlich) </a:t>
                      </a:r>
                    </a:p>
                  </a:txBody>
                  <a:tcPr marL="36000" marT="36000" marB="36000">
                    <a:solidFill>
                      <a:schemeClr val="bg1"/>
                    </a:solidFill>
                  </a:tcPr>
                </a:tc>
                <a:tc hMerge="1">
                  <a:txBody>
                    <a:bodyPr/>
                    <a:lstStyle/>
                    <a:p>
                      <a:endParaRPr lang="de-DE"/>
                    </a:p>
                  </a:txBody>
                  <a:tcPr/>
                </a:tc>
                <a:tc hMerge="1">
                  <a:txBody>
                    <a:bodyPr/>
                    <a:lstStyle/>
                    <a:p>
                      <a:endParaRPr dirty="0"/>
                    </a:p>
                  </a:txBody>
                  <a:tcPr marL="36000" marT="36000" marB="36000">
                    <a:solidFill>
                      <a:schemeClr val="bg1"/>
                    </a:solidFill>
                  </a:tcPr>
                </a:tc>
                <a:tc hMerge="1">
                  <a:txBody>
                    <a:bodyPr/>
                    <a:lstStyle/>
                    <a:p>
                      <a:endParaRPr lang="de-DE"/>
                    </a:p>
                  </a:txBody>
                  <a:tcPr/>
                </a:tc>
                <a:tc hMerge="1">
                  <a:txBody>
                    <a:bodyPr/>
                    <a:lstStyle/>
                    <a:p>
                      <a:pPr marL="0" algn="l" defTabSz="755934" rtl="0" eaLnBrk="1" latinLnBrk="0" hangingPunct="1">
                        <a:lnSpc>
                          <a:spcPct val="100000"/>
                        </a:lnSpc>
                      </a:pPr>
                      <a:endParaRPr lang="de-DE" sz="1400" kern="1200" dirty="0">
                        <a:solidFill>
                          <a:schemeClr val="tx1"/>
                        </a:solidFill>
                        <a:latin typeface="Arial" panose="020B0604020202020204" pitchFamily="34" charset="0"/>
                        <a:ea typeface="+mn-ea"/>
                        <a:cs typeface="Arial" panose="020B0604020202020204" pitchFamily="34" charset="0"/>
                      </a:endParaRPr>
                    </a:p>
                  </a:txBody>
                  <a:tcPr marL="36000" marT="36000" marB="36000">
                    <a:solidFill>
                      <a:schemeClr val="bg1"/>
                    </a:solidFill>
                  </a:tcPr>
                </a:tc>
                <a:extLst>
                  <a:ext uri="{0D108BD9-81ED-4DB2-BD59-A6C34878D82A}">
                    <a16:rowId xmlns:a16="http://schemas.microsoft.com/office/drawing/2014/main" val="2599005007"/>
                  </a:ext>
                </a:extLst>
              </a:tr>
            </a:tbl>
          </a:graphicData>
        </a:graphic>
      </p:graphicFrame>
    </p:spTree>
    <p:extLst>
      <p:ext uri="{BB962C8B-B14F-4D97-AF65-F5344CB8AC3E}">
        <p14:creationId xmlns:p14="http://schemas.microsoft.com/office/powerpoint/2010/main" val="22133279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72D86-C46E-E4CB-7BD4-AAAB1E20C6FE}"/>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110C1899-1C23-1881-12A5-8BFA3BAEA051}"/>
              </a:ext>
            </a:extLst>
          </p:cNvPr>
          <p:cNvSpPr>
            <a:spLocks noGrp="1"/>
          </p:cNvSpPr>
          <p:nvPr>
            <p:ph type="body" sz="quarter" idx="21"/>
          </p:nvPr>
        </p:nvSpPr>
        <p:spPr/>
        <p:txBody>
          <a:bodyPr/>
          <a:lstStyle/>
          <a:p>
            <a:r>
              <a:rPr lang="de-DE" dirty="0"/>
              <a:t>Warndienst einrichten</a:t>
            </a:r>
          </a:p>
          <a:p>
            <a:r>
              <a:rPr lang="de-DE" dirty="0"/>
              <a:t>Warnlage aktiv beobachten </a:t>
            </a:r>
          </a:p>
        </p:txBody>
      </p:sp>
      <p:sp>
        <p:nvSpPr>
          <p:cNvPr id="9" name="Textplatzhalter 8">
            <a:extLst>
              <a:ext uri="{FF2B5EF4-FFF2-40B4-BE49-F238E27FC236}">
                <a16:creationId xmlns:a16="http://schemas.microsoft.com/office/drawing/2014/main" id="{237BC84F-0C97-82A2-7FD4-99344DAF117E}"/>
              </a:ext>
            </a:extLst>
          </p:cNvPr>
          <p:cNvSpPr>
            <a:spLocks noGrp="1"/>
          </p:cNvSpPr>
          <p:nvPr>
            <p:ph type="body" sz="quarter" idx="26"/>
          </p:nvPr>
        </p:nvSpPr>
        <p:spPr>
          <a:solidFill>
            <a:srgbClr val="FFFF00"/>
          </a:solidFill>
        </p:spPr>
        <p:txBody>
          <a:bodyPr/>
          <a:lstStyle/>
          <a:p>
            <a:r>
              <a:rPr lang="de-DE" dirty="0"/>
              <a:t>Warndienst </a:t>
            </a:r>
          </a:p>
        </p:txBody>
      </p:sp>
      <p:sp>
        <p:nvSpPr>
          <p:cNvPr id="7" name="Titel 6">
            <a:extLst>
              <a:ext uri="{FF2B5EF4-FFF2-40B4-BE49-F238E27FC236}">
                <a16:creationId xmlns:a16="http://schemas.microsoft.com/office/drawing/2014/main" id="{402346C2-807A-5243-DB20-B19B57AA4D50}"/>
              </a:ext>
            </a:extLst>
          </p:cNvPr>
          <p:cNvSpPr>
            <a:spLocks noGrp="1"/>
          </p:cNvSpPr>
          <p:nvPr>
            <p:ph type="title"/>
          </p:nvPr>
        </p:nvSpPr>
        <p:spPr/>
        <p:txBody>
          <a:bodyPr/>
          <a:lstStyle/>
          <a:p>
            <a:r>
              <a:rPr lang="de-DE" dirty="0"/>
              <a:t>80</a:t>
            </a:r>
          </a:p>
        </p:txBody>
      </p:sp>
      <p:sp>
        <p:nvSpPr>
          <p:cNvPr id="10" name="Textplatzhalter 9">
            <a:extLst>
              <a:ext uri="{FF2B5EF4-FFF2-40B4-BE49-F238E27FC236}">
                <a16:creationId xmlns:a16="http://schemas.microsoft.com/office/drawing/2014/main" id="{147D2342-3561-33A0-F456-EF2B42D7BBAE}"/>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C8E1D788-33A4-DB1F-B191-77234100D7E5}"/>
              </a:ext>
            </a:extLst>
          </p:cNvPr>
          <p:cNvSpPr>
            <a:spLocks noGrp="1"/>
          </p:cNvSpPr>
          <p:nvPr>
            <p:ph type="dt" sz="half" idx="10"/>
          </p:nvPr>
        </p:nvSpPr>
        <p:spPr/>
        <p:txBody>
          <a:bodyPr/>
          <a:lstStyle/>
          <a:p>
            <a:r>
              <a:rPr lang="de-DE" dirty="0"/>
              <a:t>24.04.2025</a:t>
            </a:r>
          </a:p>
        </p:txBody>
      </p:sp>
      <p:graphicFrame>
        <p:nvGraphicFramePr>
          <p:cNvPr id="5" name="Tabelle 4">
            <a:extLst>
              <a:ext uri="{FF2B5EF4-FFF2-40B4-BE49-F238E27FC236}">
                <a16:creationId xmlns:a16="http://schemas.microsoft.com/office/drawing/2014/main" id="{B13C537A-DA74-26DA-9B14-F81B40FB8281}"/>
              </a:ext>
            </a:extLst>
          </p:cNvPr>
          <p:cNvGraphicFramePr>
            <a:graphicFrameLocks noGrp="1"/>
          </p:cNvGraphicFramePr>
          <p:nvPr>
            <p:extLst>
              <p:ext uri="{D42A27DB-BD31-4B8C-83A1-F6EECF244321}">
                <p14:modId xmlns:p14="http://schemas.microsoft.com/office/powerpoint/2010/main" val="2901589650"/>
              </p:ext>
            </p:extLst>
          </p:nvPr>
        </p:nvGraphicFramePr>
        <p:xfrm>
          <a:off x="503238" y="4342697"/>
          <a:ext cx="6840537" cy="3017520"/>
        </p:xfrm>
        <a:graphic>
          <a:graphicData uri="http://schemas.openxmlformats.org/drawingml/2006/table">
            <a:tbl>
              <a:tblPr firstRow="1" bandRow="1">
                <a:tableStyleId>{5940675A-B579-460E-94D1-54222C63F5DA}</a:tableStyleId>
              </a:tblPr>
              <a:tblGrid>
                <a:gridCol w="2348335">
                  <a:extLst>
                    <a:ext uri="{9D8B030D-6E8A-4147-A177-3AD203B41FA5}">
                      <a16:colId xmlns:a16="http://schemas.microsoft.com/office/drawing/2014/main" val="1116320527"/>
                    </a:ext>
                  </a:extLst>
                </a:gridCol>
                <a:gridCol w="4492202">
                  <a:extLst>
                    <a:ext uri="{9D8B030D-6E8A-4147-A177-3AD203B41FA5}">
                      <a16:colId xmlns:a16="http://schemas.microsoft.com/office/drawing/2014/main" val="710410879"/>
                    </a:ext>
                  </a:extLst>
                </a:gridCol>
              </a:tblGrid>
              <a:tr h="242182">
                <a:tc>
                  <a:txBody>
                    <a:bodyPr/>
                    <a:lstStyle/>
                    <a:p>
                      <a:r>
                        <a:rPr lang="de-DE" sz="1200" b="1" dirty="0"/>
                        <a:t>Informationsbedarf </a:t>
                      </a:r>
                    </a:p>
                  </a:txBody>
                  <a:tcPr marL="36000" marR="0">
                    <a:solidFill>
                      <a:schemeClr val="bg1">
                        <a:lumMod val="85000"/>
                      </a:schemeClr>
                    </a:solidFill>
                  </a:tcPr>
                </a:tc>
                <a:tc>
                  <a:txBody>
                    <a:bodyPr/>
                    <a:lstStyle/>
                    <a:p>
                      <a:r>
                        <a:rPr lang="de-DE" sz="1200" b="1" dirty="0"/>
                        <a:t>Informationsquelle </a:t>
                      </a:r>
                    </a:p>
                  </a:txBody>
                  <a:tcPr marL="36000" marR="0">
                    <a:solidFill>
                      <a:schemeClr val="bg1">
                        <a:lumMod val="85000"/>
                      </a:schemeClr>
                    </a:solidFill>
                  </a:tcPr>
                </a:tc>
                <a:extLst>
                  <a:ext uri="{0D108BD9-81ED-4DB2-BD59-A6C34878D82A}">
                    <a16:rowId xmlns:a16="http://schemas.microsoft.com/office/drawing/2014/main" val="3503188436"/>
                  </a:ext>
                </a:extLst>
              </a:tr>
              <a:tr h="242182">
                <a:tc>
                  <a:txBody>
                    <a:bodyPr/>
                    <a:lstStyle/>
                    <a:p>
                      <a:r>
                        <a:rPr lang="de-DE" sz="1200" b="0" dirty="0"/>
                        <a:t>Interpretation Wetterwarnung </a:t>
                      </a:r>
                    </a:p>
                  </a:txBody>
                  <a:tcPr marL="36000" marR="0"/>
                </a:tc>
                <a:tc>
                  <a:txBody>
                    <a:bodyPr/>
                    <a:lstStyle/>
                    <a:p>
                      <a:r>
                        <a:rPr lang="de-DE" sz="1200" b="0" dirty="0"/>
                        <a:t>DWD-Meteorologe vom Dienst         </a:t>
                      </a:r>
                      <a:r>
                        <a:rPr lang="de-DE" sz="1200" b="1" dirty="0"/>
                        <a:t>Tel.   069 80629523</a:t>
                      </a:r>
                    </a:p>
                  </a:txBody>
                  <a:tcPr marL="36000" marR="0"/>
                </a:tc>
                <a:extLst>
                  <a:ext uri="{0D108BD9-81ED-4DB2-BD59-A6C34878D82A}">
                    <a16:rowId xmlns:a16="http://schemas.microsoft.com/office/drawing/2014/main" val="610004307"/>
                  </a:ext>
                </a:extLst>
              </a:tr>
              <a:tr h="242182">
                <a:tc>
                  <a:txBody>
                    <a:bodyPr/>
                    <a:lstStyle/>
                    <a:p>
                      <a:r>
                        <a:rPr lang="de-DE" sz="1200" b="0" dirty="0"/>
                        <a:t>Interpretation Pegelvorhersage</a:t>
                      </a:r>
                    </a:p>
                    <a:p>
                      <a:endParaRPr lang="de-DE" sz="1200" b="0" dirty="0"/>
                    </a:p>
                    <a:p>
                      <a:r>
                        <a:rPr lang="de-DE" sz="1200" b="0" dirty="0"/>
                        <a:t>Vorhersage Pegel </a:t>
                      </a:r>
                    </a:p>
                  </a:txBody>
                  <a:tcPr marL="36000" marR="0"/>
                </a:tc>
                <a:tc>
                  <a:txBody>
                    <a:bodyPr/>
                    <a:lstStyle/>
                    <a:p>
                      <a:r>
                        <a:rPr lang="de-DE" sz="1200" dirty="0">
                          <a:hlinkClick r:id="rId2"/>
                        </a:rPr>
                        <a:t>Hochwasservorhersagezentrale Baden-Württemberg</a:t>
                      </a:r>
                      <a:endParaRPr lang="de-DE" sz="1200" dirty="0"/>
                    </a:p>
                    <a:p>
                      <a:r>
                        <a:rPr lang="de-DE" sz="1200" b="0" dirty="0"/>
                        <a:t>siehe Lagebericht; dort wird Rufnummer angezeigt, wenn HVZ personell besetzt ist. </a:t>
                      </a:r>
                    </a:p>
                  </a:txBody>
                  <a:tcPr marL="36000" marR="0"/>
                </a:tc>
                <a:extLst>
                  <a:ext uri="{0D108BD9-81ED-4DB2-BD59-A6C34878D82A}">
                    <a16:rowId xmlns:a16="http://schemas.microsoft.com/office/drawing/2014/main" val="3725732337"/>
                  </a:ext>
                </a:extLst>
              </a:tr>
              <a:tr h="242182">
                <a:tc>
                  <a:txBody>
                    <a:bodyPr/>
                    <a:lstStyle/>
                    <a:p>
                      <a:r>
                        <a:rPr lang="de-DE" sz="1200" b="0" dirty="0"/>
                        <a:t>Kurzfristige Vorhersage z. B. Zugbahn von Gewittern</a:t>
                      </a:r>
                    </a:p>
                  </a:txBody>
                  <a:tcPr marL="36000" marR="0"/>
                </a:tc>
                <a:tc>
                  <a:txBody>
                    <a:bodyPr/>
                    <a:lstStyle/>
                    <a:p>
                      <a:r>
                        <a:rPr lang="de-DE" sz="1200" b="0" dirty="0"/>
                        <a:t>DWD WarnWetter-App </a:t>
                      </a:r>
                    </a:p>
                  </a:txBody>
                  <a:tcPr marL="36000" marR="0"/>
                </a:tc>
                <a:extLst>
                  <a:ext uri="{0D108BD9-81ED-4DB2-BD59-A6C34878D82A}">
                    <a16:rowId xmlns:a16="http://schemas.microsoft.com/office/drawing/2014/main" val="2870020884"/>
                  </a:ext>
                </a:extLst>
              </a:tr>
              <a:tr h="242182">
                <a:tc>
                  <a:txBody>
                    <a:bodyPr/>
                    <a:lstStyle/>
                    <a:p>
                      <a:r>
                        <a:rPr lang="de-DE" sz="1200" dirty="0"/>
                        <a:t>Pegelstände </a:t>
                      </a:r>
                    </a:p>
                  </a:txBody>
                  <a:tcPr marL="36000" marR="0"/>
                </a:tc>
                <a:tc>
                  <a:txBody>
                    <a:bodyPr/>
                    <a:lstStyle/>
                    <a:p>
                      <a:r>
                        <a:rPr lang="de-DE" sz="1200" dirty="0"/>
                        <a:t>FLIWAS </a:t>
                      </a:r>
                    </a:p>
                  </a:txBody>
                  <a:tcPr marL="36000" marR="0"/>
                </a:tc>
                <a:extLst>
                  <a:ext uri="{0D108BD9-81ED-4DB2-BD59-A6C34878D82A}">
                    <a16:rowId xmlns:a16="http://schemas.microsoft.com/office/drawing/2014/main" val="4163259738"/>
                  </a:ext>
                </a:extLst>
              </a:tr>
              <a:tr h="242182">
                <a:tc>
                  <a:txBody>
                    <a:bodyPr/>
                    <a:lstStyle/>
                    <a:p>
                      <a:r>
                        <a:rPr lang="de-DE" sz="1200" dirty="0"/>
                        <a:t>Detaillierte Informationen zu aktuellem Wetter und Vorhersagen</a:t>
                      </a:r>
                    </a:p>
                  </a:txBody>
                  <a:tcPr marL="36000" marR="0"/>
                </a:tc>
                <a:tc>
                  <a:txBody>
                    <a:bodyPr/>
                    <a:lstStyle/>
                    <a:p>
                      <a:r>
                        <a:rPr lang="de-DE" sz="1200" dirty="0">
                          <a:hlinkClick r:id="rId3"/>
                        </a:rPr>
                        <a:t>Kachelmannwetter | Wetter HD: Radar, Vorhersage uvm.</a:t>
                      </a:r>
                      <a:endParaRPr lang="de-DE" sz="1200" dirty="0"/>
                    </a:p>
                  </a:txBody>
                  <a:tcPr marL="36000" marR="0"/>
                </a:tc>
                <a:extLst>
                  <a:ext uri="{0D108BD9-81ED-4DB2-BD59-A6C34878D82A}">
                    <a16:rowId xmlns:a16="http://schemas.microsoft.com/office/drawing/2014/main" val="3637400025"/>
                  </a:ext>
                </a:extLst>
              </a:tr>
              <a:tr h="242182">
                <a:tc>
                  <a:txBody>
                    <a:bodyPr/>
                    <a:lstStyle/>
                    <a:p>
                      <a:r>
                        <a:rPr lang="de-DE" sz="1200" dirty="0"/>
                        <a:t>Live Vorhersagen bei Schwergewitterlagen </a:t>
                      </a:r>
                    </a:p>
                  </a:txBody>
                  <a:tcPr marL="36000" marR="0"/>
                </a:tc>
                <a:tc>
                  <a:txBody>
                    <a:bodyPr/>
                    <a:lstStyle/>
                    <a:p>
                      <a:r>
                        <a:rPr lang="de-DE" sz="1200" dirty="0">
                          <a:hlinkClick r:id="rId4"/>
                        </a:rPr>
                        <a:t>Livestream zur aktuellen Wetterlage | Wetterkanal Kachelmannwetter</a:t>
                      </a:r>
                      <a:endParaRPr lang="de-DE" sz="1200" dirty="0"/>
                    </a:p>
                  </a:txBody>
                  <a:tcPr marL="36000" marR="0"/>
                </a:tc>
                <a:extLst>
                  <a:ext uri="{0D108BD9-81ED-4DB2-BD59-A6C34878D82A}">
                    <a16:rowId xmlns:a16="http://schemas.microsoft.com/office/drawing/2014/main" val="3174813926"/>
                  </a:ext>
                </a:extLst>
              </a:tr>
            </a:tbl>
          </a:graphicData>
        </a:graphic>
      </p:graphicFrame>
      <p:sp>
        <p:nvSpPr>
          <p:cNvPr id="2" name="Rechteck 1">
            <a:hlinkClick r:id="rId5" action="ppaction://hlinksldjump"/>
            <a:extLst>
              <a:ext uri="{FF2B5EF4-FFF2-40B4-BE49-F238E27FC236}">
                <a16:creationId xmlns:a16="http://schemas.microsoft.com/office/drawing/2014/main" id="{53FBD4F3-292B-6751-CA67-ADF61E52EBE6}"/>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3" name="Rechteck 2">
            <a:hlinkClick r:id="rId6" action="ppaction://hlinksldjump"/>
            <a:extLst>
              <a:ext uri="{FF2B5EF4-FFF2-40B4-BE49-F238E27FC236}">
                <a16:creationId xmlns:a16="http://schemas.microsoft.com/office/drawing/2014/main" id="{C449E991-FAE2-F107-A89E-E441DA8966A9}"/>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graphicFrame>
        <p:nvGraphicFramePr>
          <p:cNvPr id="4" name="Tabelle 3">
            <a:extLst>
              <a:ext uri="{FF2B5EF4-FFF2-40B4-BE49-F238E27FC236}">
                <a16:creationId xmlns:a16="http://schemas.microsoft.com/office/drawing/2014/main" id="{E198844F-FAD6-4FC6-81DE-2AEA8ECBF87B}"/>
              </a:ext>
            </a:extLst>
          </p:cNvPr>
          <p:cNvGraphicFramePr>
            <a:graphicFrameLocks noGrp="1"/>
          </p:cNvGraphicFramePr>
          <p:nvPr>
            <p:extLst>
              <p:ext uri="{D42A27DB-BD31-4B8C-83A1-F6EECF244321}">
                <p14:modId xmlns:p14="http://schemas.microsoft.com/office/powerpoint/2010/main" val="3927403460"/>
              </p:ext>
            </p:extLst>
          </p:nvPr>
        </p:nvGraphicFramePr>
        <p:xfrm>
          <a:off x="503238" y="1528763"/>
          <a:ext cx="6840537" cy="2011680"/>
        </p:xfrm>
        <a:graphic>
          <a:graphicData uri="http://schemas.openxmlformats.org/drawingml/2006/table">
            <a:tbl>
              <a:tblPr firstRow="1" bandRow="1">
                <a:tableStyleId>{5940675A-B579-460E-94D1-54222C63F5DA}</a:tableStyleId>
              </a:tblPr>
              <a:tblGrid>
                <a:gridCol w="6840537">
                  <a:extLst>
                    <a:ext uri="{9D8B030D-6E8A-4147-A177-3AD203B41FA5}">
                      <a16:colId xmlns:a16="http://schemas.microsoft.com/office/drawing/2014/main" val="1116320527"/>
                    </a:ext>
                  </a:extLst>
                </a:gridCol>
              </a:tblGrid>
              <a:tr h="242182">
                <a:tc>
                  <a:txBody>
                    <a:bodyPr/>
                    <a:lstStyle/>
                    <a:p>
                      <a:r>
                        <a:rPr lang="de-DE" sz="1200" b="1" dirty="0"/>
                        <a:t>Warndienst einrichten und wahrnehmen </a:t>
                      </a:r>
                    </a:p>
                  </a:txBody>
                  <a:tcPr marL="36000" marR="0">
                    <a:solidFill>
                      <a:schemeClr val="bg1">
                        <a:lumMod val="85000"/>
                      </a:schemeClr>
                    </a:solidFill>
                  </a:tcPr>
                </a:tc>
                <a:extLst>
                  <a:ext uri="{0D108BD9-81ED-4DB2-BD59-A6C34878D82A}">
                    <a16:rowId xmlns:a16="http://schemas.microsoft.com/office/drawing/2014/main" val="3503188436"/>
                  </a:ext>
                </a:extLst>
              </a:tr>
              <a:tr h="242182">
                <a:tc>
                  <a:txBody>
                    <a:bodyPr/>
                    <a:lstStyle/>
                    <a:p>
                      <a:pPr marL="228600" indent="-228600">
                        <a:buFont typeface="Symbol" panose="05050102010706020507" pitchFamily="18" charset="2"/>
                        <a:buChar char="-"/>
                      </a:pPr>
                      <a:r>
                        <a:rPr lang="de-DE" sz="1200" b="0" dirty="0"/>
                        <a:t>Warndienst gemäß Entscheidung der Lagebesprechung aufnehmen</a:t>
                      </a:r>
                    </a:p>
                    <a:p>
                      <a:pPr marL="228600" indent="-228600">
                        <a:buFont typeface="Symbol" panose="05050102010706020507" pitchFamily="18" charset="2"/>
                        <a:buChar char="-"/>
                      </a:pPr>
                      <a:r>
                        <a:rPr lang="de-DE" sz="1200" b="0" dirty="0"/>
                        <a:t>Arbeitsfähigkeit herstellen</a:t>
                      </a:r>
                    </a:p>
                    <a:p>
                      <a:pPr marL="228600" indent="-228600">
                        <a:buFont typeface="Symbol" panose="05050102010706020507" pitchFamily="18" charset="2"/>
                        <a:buChar char="-"/>
                      </a:pPr>
                      <a:r>
                        <a:rPr lang="de-DE" sz="1200" b="0" dirty="0"/>
                        <a:t>Ggf. Schichtdienst / Vertretung organisieren</a:t>
                      </a:r>
                    </a:p>
                    <a:p>
                      <a:pPr marL="228600" indent="-228600">
                        <a:buFont typeface="Symbol" panose="05050102010706020507" pitchFamily="18" charset="2"/>
                        <a:buChar char="-"/>
                      </a:pPr>
                      <a:r>
                        <a:rPr lang="de-DE" sz="1200" b="0" dirty="0"/>
                        <a:t>Ggf. gezielt Informationen beschaffen (siehe unten) </a:t>
                      </a:r>
                    </a:p>
                    <a:p>
                      <a:pPr marL="228600" indent="-228600">
                        <a:buFont typeface="Symbol" panose="05050102010706020507" pitchFamily="18" charset="2"/>
                        <a:buChar char="-"/>
                      </a:pPr>
                      <a:r>
                        <a:rPr lang="de-DE" sz="1200" b="0" dirty="0"/>
                        <a:t>Bei Verschärfung der Warnlage nächste Lagebesprechung einberufen</a:t>
                      </a:r>
                    </a:p>
                    <a:p>
                      <a:pPr marL="228600" indent="-228600">
                        <a:buFont typeface="Symbol" panose="05050102010706020507" pitchFamily="18" charset="2"/>
                        <a:buChar char="-"/>
                      </a:pPr>
                      <a:r>
                        <a:rPr lang="de-DE" sz="1200" b="0" dirty="0"/>
                        <a:t>Bei Entspannung der Warnlage: Aufhebung des Warndienstes und Information an alle Teilnehmer der letzten Lagebesprechung </a:t>
                      </a:r>
                    </a:p>
                    <a:p>
                      <a:pPr marL="228600" indent="-228600">
                        <a:buFont typeface="Symbol" panose="05050102010706020507" pitchFamily="18" charset="2"/>
                        <a:buChar char="-"/>
                      </a:pPr>
                      <a:r>
                        <a:rPr lang="de-DE" sz="1200" b="0" dirty="0"/>
                        <a:t>Bei Unsicherheit: Nächste Lagebesprechung einberufen </a:t>
                      </a:r>
                    </a:p>
                    <a:p>
                      <a:pPr marL="228600" indent="-228600">
                        <a:buAutoNum type="arabicPeriod"/>
                      </a:pPr>
                      <a:endParaRPr lang="de-DE" sz="1200" b="1" dirty="0"/>
                    </a:p>
                  </a:txBody>
                  <a:tcPr marL="36000" marR="0"/>
                </a:tc>
                <a:extLst>
                  <a:ext uri="{0D108BD9-81ED-4DB2-BD59-A6C34878D82A}">
                    <a16:rowId xmlns:a16="http://schemas.microsoft.com/office/drawing/2014/main" val="610004307"/>
                  </a:ext>
                </a:extLst>
              </a:tr>
            </a:tbl>
          </a:graphicData>
        </a:graphic>
      </p:graphicFrame>
      <p:sp>
        <p:nvSpPr>
          <p:cNvPr id="11" name="Rechteck 10">
            <a:hlinkClick r:id="rId7" action="ppaction://hlinksldjump"/>
            <a:extLst>
              <a:ext uri="{FF2B5EF4-FFF2-40B4-BE49-F238E27FC236}">
                <a16:creationId xmlns:a16="http://schemas.microsoft.com/office/drawing/2014/main" id="{0C638425-DF22-A29E-DAA8-1BBE3E2B40A1}"/>
              </a:ext>
            </a:extLst>
          </p:cNvPr>
          <p:cNvSpPr/>
          <p:nvPr/>
        </p:nvSpPr>
        <p:spPr>
          <a:xfrm rot="16200000">
            <a:off x="-619079" y="4284601"/>
            <a:ext cx="177582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Erste Lage </a:t>
            </a:r>
          </a:p>
        </p:txBody>
      </p:sp>
    </p:spTree>
    <p:extLst>
      <p:ext uri="{BB962C8B-B14F-4D97-AF65-F5344CB8AC3E}">
        <p14:creationId xmlns:p14="http://schemas.microsoft.com/office/powerpoint/2010/main" val="39984373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47C87F-B7B6-DCB1-FED4-441A730058A0}"/>
              </a:ext>
            </a:extLst>
          </p:cNvPr>
          <p:cNvSpPr>
            <a:spLocks noGrp="1"/>
          </p:cNvSpPr>
          <p:nvPr>
            <p:ph type="title"/>
          </p:nvPr>
        </p:nvSpPr>
        <p:spPr/>
        <p:txBody>
          <a:bodyPr/>
          <a:lstStyle/>
          <a:p>
            <a:r>
              <a:rPr lang="de-DE" dirty="0"/>
              <a:t>100</a:t>
            </a:r>
            <a:endParaRPr lang="de-CH" dirty="0"/>
          </a:p>
        </p:txBody>
      </p:sp>
      <p:sp>
        <p:nvSpPr>
          <p:cNvPr id="4" name="Textplatzhalter 3">
            <a:extLst>
              <a:ext uri="{FF2B5EF4-FFF2-40B4-BE49-F238E27FC236}">
                <a16:creationId xmlns:a16="http://schemas.microsoft.com/office/drawing/2014/main" id="{535C6FC1-8D90-F282-04AE-CCE4F619DEF8}"/>
              </a:ext>
            </a:extLst>
          </p:cNvPr>
          <p:cNvSpPr>
            <a:spLocks noGrp="1"/>
          </p:cNvSpPr>
          <p:nvPr>
            <p:ph type="body" sz="quarter" idx="21"/>
          </p:nvPr>
        </p:nvSpPr>
        <p:spPr/>
        <p:txBody>
          <a:bodyPr/>
          <a:lstStyle/>
          <a:p>
            <a:r>
              <a:rPr lang="de-DE" dirty="0"/>
              <a:t>Übersicht </a:t>
            </a:r>
            <a:endParaRPr lang="de-CH" dirty="0"/>
          </a:p>
        </p:txBody>
      </p:sp>
      <p:sp>
        <p:nvSpPr>
          <p:cNvPr id="5" name="Textplatzhalter 4">
            <a:extLst>
              <a:ext uri="{FF2B5EF4-FFF2-40B4-BE49-F238E27FC236}">
                <a16:creationId xmlns:a16="http://schemas.microsoft.com/office/drawing/2014/main" id="{1DDB952A-E0C8-D47A-0358-89856F3D4279}"/>
              </a:ext>
            </a:extLst>
          </p:cNvPr>
          <p:cNvSpPr>
            <a:spLocks noGrp="1"/>
          </p:cNvSpPr>
          <p:nvPr>
            <p:ph type="body" sz="quarter" idx="26"/>
          </p:nvPr>
        </p:nvSpPr>
        <p:spPr/>
        <p:txBody>
          <a:bodyPr/>
          <a:lstStyle/>
          <a:p>
            <a:r>
              <a:rPr lang="de-DE" dirty="0"/>
              <a:t>Führungsorganisation</a:t>
            </a:r>
            <a:endParaRPr lang="de-CH" dirty="0"/>
          </a:p>
        </p:txBody>
      </p:sp>
      <p:sp>
        <p:nvSpPr>
          <p:cNvPr id="6" name="Textplatzhalter 5">
            <a:extLst>
              <a:ext uri="{FF2B5EF4-FFF2-40B4-BE49-F238E27FC236}">
                <a16:creationId xmlns:a16="http://schemas.microsoft.com/office/drawing/2014/main" id="{4A732F5E-63CC-967F-A650-160CD2E632FF}"/>
              </a:ext>
            </a:extLst>
          </p:cNvPr>
          <p:cNvSpPr>
            <a:spLocks noGrp="1"/>
          </p:cNvSpPr>
          <p:nvPr>
            <p:ph type="body" sz="quarter" idx="32"/>
          </p:nvPr>
        </p:nvSpPr>
        <p:spPr/>
        <p:txBody>
          <a:bodyPr/>
          <a:lstStyle/>
          <a:p>
            <a:endParaRPr lang="de-CH" dirty="0"/>
          </a:p>
        </p:txBody>
      </p:sp>
      <p:sp>
        <p:nvSpPr>
          <p:cNvPr id="3" name="Rechteck 2">
            <a:hlinkClick r:id="rId2" action="ppaction://hlinksldjump"/>
            <a:extLst>
              <a:ext uri="{FF2B5EF4-FFF2-40B4-BE49-F238E27FC236}">
                <a16:creationId xmlns:a16="http://schemas.microsoft.com/office/drawing/2014/main" id="{74E1F011-1823-3BB5-980E-77984FFE700C}"/>
              </a:ext>
            </a:extLst>
          </p:cNvPr>
          <p:cNvSpPr/>
          <p:nvPr/>
        </p:nvSpPr>
        <p:spPr>
          <a:xfrm>
            <a:off x="503238" y="3277022"/>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Verwaltungsstab 	</a:t>
            </a:r>
            <a:r>
              <a:rPr lang="de-DE" sz="2400" b="1" dirty="0">
                <a:solidFill>
                  <a:schemeClr val="tx1"/>
                </a:solidFill>
              </a:rPr>
              <a:t>Plan 106</a:t>
            </a:r>
          </a:p>
        </p:txBody>
      </p:sp>
      <p:sp>
        <p:nvSpPr>
          <p:cNvPr id="8" name="Rechteck 7">
            <a:hlinkClick r:id="rId3" action="ppaction://hlinksldjump"/>
            <a:extLst>
              <a:ext uri="{FF2B5EF4-FFF2-40B4-BE49-F238E27FC236}">
                <a16:creationId xmlns:a16="http://schemas.microsoft.com/office/drawing/2014/main" id="{B07F8615-CDF2-D2E0-E9ED-FC0022A9BE83}"/>
              </a:ext>
            </a:extLst>
          </p:cNvPr>
          <p:cNvSpPr/>
          <p:nvPr/>
        </p:nvSpPr>
        <p:spPr>
          <a:xfrm>
            <a:off x="503775" y="1539230"/>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Grundstruktur	</a:t>
            </a:r>
            <a:r>
              <a:rPr lang="de-DE" sz="2400" b="1" dirty="0">
                <a:solidFill>
                  <a:schemeClr val="tx1"/>
                </a:solidFill>
              </a:rPr>
              <a:t>Plan 104</a:t>
            </a:r>
          </a:p>
        </p:txBody>
      </p:sp>
      <p:sp>
        <p:nvSpPr>
          <p:cNvPr id="10" name="Rechteck 9">
            <a:hlinkClick r:id="rId4" action="ppaction://hlinksldjump"/>
            <a:extLst>
              <a:ext uri="{FF2B5EF4-FFF2-40B4-BE49-F238E27FC236}">
                <a16:creationId xmlns:a16="http://schemas.microsoft.com/office/drawing/2014/main" id="{CC460CA6-AF06-5DD6-A45F-C32D11C70A34}"/>
              </a:ext>
            </a:extLst>
          </p:cNvPr>
          <p:cNvSpPr/>
          <p:nvPr/>
        </p:nvSpPr>
        <p:spPr>
          <a:xfrm>
            <a:off x="503238" y="6792018"/>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Allgemeine Vorgehensweise   	</a:t>
            </a:r>
            <a:r>
              <a:rPr lang="de-DE" sz="2400" b="1" dirty="0">
                <a:solidFill>
                  <a:schemeClr val="tx1"/>
                </a:solidFill>
              </a:rPr>
              <a:t>Plan 170</a:t>
            </a:r>
          </a:p>
        </p:txBody>
      </p:sp>
      <p:sp>
        <p:nvSpPr>
          <p:cNvPr id="7" name="Rechteck 6">
            <a:hlinkClick r:id="rId5" action="ppaction://hlinksldjump"/>
            <a:extLst>
              <a:ext uri="{FF2B5EF4-FFF2-40B4-BE49-F238E27FC236}">
                <a16:creationId xmlns:a16="http://schemas.microsoft.com/office/drawing/2014/main" id="{32540AB9-1001-2E6B-897E-B1CFDBDBB643}"/>
              </a:ext>
            </a:extLst>
          </p:cNvPr>
          <p:cNvSpPr/>
          <p:nvPr/>
        </p:nvSpPr>
        <p:spPr>
          <a:xfrm>
            <a:off x="503238" y="5770566"/>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Einberufung des Stabes 	</a:t>
            </a:r>
            <a:r>
              <a:rPr lang="de-DE" sz="2400" b="1" dirty="0">
                <a:solidFill>
                  <a:schemeClr val="tx1"/>
                </a:solidFill>
              </a:rPr>
              <a:t>Plan 110</a:t>
            </a:r>
          </a:p>
        </p:txBody>
      </p:sp>
      <p:sp>
        <p:nvSpPr>
          <p:cNvPr id="19" name="Rechteck 18">
            <a:hlinkClick r:id="rId6" action="ppaction://hlinksldjump"/>
            <a:extLst>
              <a:ext uri="{FF2B5EF4-FFF2-40B4-BE49-F238E27FC236}">
                <a16:creationId xmlns:a16="http://schemas.microsoft.com/office/drawing/2014/main" id="{F71A2C8B-120A-4316-2038-60077E3C2480}"/>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20" name="Rechteck 19">
            <a:hlinkClick r:id="rId7" action="ppaction://hlinksldjump"/>
            <a:extLst>
              <a:ext uri="{FF2B5EF4-FFF2-40B4-BE49-F238E27FC236}">
                <a16:creationId xmlns:a16="http://schemas.microsoft.com/office/drawing/2014/main" id="{2E9CFBB5-01AE-0EEC-7A86-6FA97FB5D59B}"/>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1" name="Rechteck 10">
            <a:hlinkClick r:id="rId8" action="ppaction://hlinksldjump"/>
            <a:extLst>
              <a:ext uri="{FF2B5EF4-FFF2-40B4-BE49-F238E27FC236}">
                <a16:creationId xmlns:a16="http://schemas.microsoft.com/office/drawing/2014/main" id="{FA7A6E63-6B6C-74A0-EA26-1DD62A523678}"/>
              </a:ext>
            </a:extLst>
          </p:cNvPr>
          <p:cNvSpPr/>
          <p:nvPr/>
        </p:nvSpPr>
        <p:spPr>
          <a:xfrm>
            <a:off x="503775" y="2384660"/>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Technische Einsatzleitung 	</a:t>
            </a:r>
            <a:r>
              <a:rPr lang="de-DE" sz="2400" b="1" dirty="0">
                <a:solidFill>
                  <a:schemeClr val="tx1"/>
                </a:solidFill>
              </a:rPr>
              <a:t>Plan 105</a:t>
            </a:r>
          </a:p>
        </p:txBody>
      </p:sp>
    </p:spTree>
    <p:extLst>
      <p:ext uri="{BB962C8B-B14F-4D97-AF65-F5344CB8AC3E}">
        <p14:creationId xmlns:p14="http://schemas.microsoft.com/office/powerpoint/2010/main" val="40194653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45E07-6EEB-034C-F76F-CFD11F7987C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BE633DA-508A-97A9-7D0B-90794907EE64}"/>
              </a:ext>
            </a:extLst>
          </p:cNvPr>
          <p:cNvSpPr>
            <a:spLocks noGrp="1"/>
          </p:cNvSpPr>
          <p:nvPr>
            <p:ph type="title"/>
          </p:nvPr>
        </p:nvSpPr>
        <p:spPr/>
        <p:txBody>
          <a:bodyPr/>
          <a:lstStyle/>
          <a:p>
            <a:r>
              <a:rPr lang="de-DE" dirty="0"/>
              <a:t>102</a:t>
            </a:r>
            <a:endParaRPr lang="de-CH" dirty="0"/>
          </a:p>
        </p:txBody>
      </p:sp>
      <p:sp>
        <p:nvSpPr>
          <p:cNvPr id="4" name="Textplatzhalter 3">
            <a:extLst>
              <a:ext uri="{FF2B5EF4-FFF2-40B4-BE49-F238E27FC236}">
                <a16:creationId xmlns:a16="http://schemas.microsoft.com/office/drawing/2014/main" id="{A897F241-637D-D62C-F1F7-5BDAA9833F70}"/>
              </a:ext>
            </a:extLst>
          </p:cNvPr>
          <p:cNvSpPr>
            <a:spLocks noGrp="1"/>
          </p:cNvSpPr>
          <p:nvPr>
            <p:ph type="body" sz="quarter" idx="21"/>
          </p:nvPr>
        </p:nvSpPr>
        <p:spPr/>
        <p:txBody>
          <a:bodyPr/>
          <a:lstStyle/>
          <a:p>
            <a:r>
              <a:rPr lang="de-DE" dirty="0"/>
              <a:t>Führende Akteure</a:t>
            </a:r>
            <a:endParaRPr lang="de-CH" dirty="0"/>
          </a:p>
        </p:txBody>
      </p:sp>
      <p:sp>
        <p:nvSpPr>
          <p:cNvPr id="5" name="Textplatzhalter 4">
            <a:extLst>
              <a:ext uri="{FF2B5EF4-FFF2-40B4-BE49-F238E27FC236}">
                <a16:creationId xmlns:a16="http://schemas.microsoft.com/office/drawing/2014/main" id="{E50C63CA-C545-E098-2025-BFF7D438E55E}"/>
              </a:ext>
            </a:extLst>
          </p:cNvPr>
          <p:cNvSpPr>
            <a:spLocks noGrp="1"/>
          </p:cNvSpPr>
          <p:nvPr>
            <p:ph type="body" sz="quarter" idx="26"/>
          </p:nvPr>
        </p:nvSpPr>
        <p:spPr/>
        <p:txBody>
          <a:bodyPr/>
          <a:lstStyle/>
          <a:p>
            <a:r>
              <a:rPr lang="de-DE" dirty="0"/>
              <a:t>Führungsorganisation </a:t>
            </a:r>
            <a:endParaRPr lang="de-CH" dirty="0"/>
          </a:p>
        </p:txBody>
      </p:sp>
      <p:sp>
        <p:nvSpPr>
          <p:cNvPr id="6" name="Textplatzhalter 5">
            <a:extLst>
              <a:ext uri="{FF2B5EF4-FFF2-40B4-BE49-F238E27FC236}">
                <a16:creationId xmlns:a16="http://schemas.microsoft.com/office/drawing/2014/main" id="{6C55453E-8264-57C9-D1CD-79156BBB68FB}"/>
              </a:ext>
            </a:extLst>
          </p:cNvPr>
          <p:cNvSpPr>
            <a:spLocks noGrp="1"/>
          </p:cNvSpPr>
          <p:nvPr>
            <p:ph type="body" sz="quarter" idx="32"/>
          </p:nvPr>
        </p:nvSpPr>
        <p:spPr/>
        <p:txBody>
          <a:bodyPr/>
          <a:lstStyle/>
          <a:p>
            <a:endParaRPr lang="de-CH" dirty="0"/>
          </a:p>
        </p:txBody>
      </p:sp>
      <p:graphicFrame>
        <p:nvGraphicFramePr>
          <p:cNvPr id="3" name="Tabelle 2">
            <a:extLst>
              <a:ext uri="{FF2B5EF4-FFF2-40B4-BE49-F238E27FC236}">
                <a16:creationId xmlns:a16="http://schemas.microsoft.com/office/drawing/2014/main" id="{3ACE597F-950A-2B23-C95E-D01B3EAC0D29}"/>
              </a:ext>
            </a:extLst>
          </p:cNvPr>
          <p:cNvGraphicFramePr>
            <a:graphicFrameLocks noGrp="1"/>
          </p:cNvGraphicFramePr>
          <p:nvPr>
            <p:extLst>
              <p:ext uri="{D42A27DB-BD31-4B8C-83A1-F6EECF244321}">
                <p14:modId xmlns:p14="http://schemas.microsoft.com/office/powerpoint/2010/main" val="3754544256"/>
              </p:ext>
            </p:extLst>
          </p:nvPr>
        </p:nvGraphicFramePr>
        <p:xfrm>
          <a:off x="503237" y="1528763"/>
          <a:ext cx="6840540" cy="6807200"/>
        </p:xfrm>
        <a:graphic>
          <a:graphicData uri="http://schemas.openxmlformats.org/drawingml/2006/table">
            <a:tbl>
              <a:tblPr firstRow="1" bandRow="1">
                <a:tableStyleId>{5940675A-B579-460E-94D1-54222C63F5DA}</a:tableStyleId>
              </a:tblPr>
              <a:tblGrid>
                <a:gridCol w="1688818">
                  <a:extLst>
                    <a:ext uri="{9D8B030D-6E8A-4147-A177-3AD203B41FA5}">
                      <a16:colId xmlns:a16="http://schemas.microsoft.com/office/drawing/2014/main" val="20000"/>
                    </a:ext>
                  </a:extLst>
                </a:gridCol>
                <a:gridCol w="2273474">
                  <a:extLst>
                    <a:ext uri="{9D8B030D-6E8A-4147-A177-3AD203B41FA5}">
                      <a16:colId xmlns:a16="http://schemas.microsoft.com/office/drawing/2014/main" val="3991572311"/>
                    </a:ext>
                  </a:extLst>
                </a:gridCol>
                <a:gridCol w="1490597">
                  <a:extLst>
                    <a:ext uri="{9D8B030D-6E8A-4147-A177-3AD203B41FA5}">
                      <a16:colId xmlns:a16="http://schemas.microsoft.com/office/drawing/2014/main" val="744933476"/>
                    </a:ext>
                  </a:extLst>
                </a:gridCol>
                <a:gridCol w="1387651">
                  <a:extLst>
                    <a:ext uri="{9D8B030D-6E8A-4147-A177-3AD203B41FA5}">
                      <a16:colId xmlns:a16="http://schemas.microsoft.com/office/drawing/2014/main" val="2167719706"/>
                    </a:ext>
                  </a:extLst>
                </a:gridCol>
              </a:tblGrid>
              <a:tr h="284172">
                <a:tc gridSpan="4">
                  <a:txBody>
                    <a:bodyPr/>
                    <a:lstStyle/>
                    <a:p>
                      <a:pPr marL="0" indent="0" algn="l" defTabSz="755934" rtl="0" eaLnBrk="1" latinLnBrk="0" hangingPunct="1">
                        <a:lnSpc>
                          <a:spcPct val="100000"/>
                        </a:lnSpc>
                        <a:spcBef>
                          <a:spcPts val="0"/>
                        </a:spcBef>
                        <a:spcAft>
                          <a:spcPts val="0"/>
                        </a:spcAft>
                        <a:buFont typeface="Symbol" panose="05050102010706020507" pitchFamily="18" charset="2"/>
                        <a:buNone/>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Führende Akteure</a:t>
                      </a:r>
                    </a:p>
                  </a:txBody>
                  <a:tcPr>
                    <a:solidFill>
                      <a:schemeClr val="bg1">
                        <a:lumMod val="85000"/>
                      </a:schemeClr>
                    </a:solidFill>
                  </a:tcPr>
                </a:tc>
                <a:tc hMerge="1">
                  <a:txBody>
                    <a:bodyPr/>
                    <a:lstStyle/>
                    <a:p>
                      <a:endParaRPr lang="de-CH"/>
                    </a:p>
                  </a:txBody>
                  <a:tcPr/>
                </a:tc>
                <a:tc hMerge="1">
                  <a:txBody>
                    <a:bodyPr/>
                    <a:lstStyle/>
                    <a:p>
                      <a:endParaRPr lang="de-DE"/>
                    </a:p>
                  </a:txBody>
                  <a:tcPr/>
                </a:tc>
                <a:tc hMerge="1">
                  <a:txBody>
                    <a:bodyPr/>
                    <a:lstStyle/>
                    <a:p>
                      <a:endParaRPr lang="de-CH"/>
                    </a:p>
                  </a:txBody>
                  <a:tcPr/>
                </a:tc>
                <a:extLst>
                  <a:ext uri="{0D108BD9-81ED-4DB2-BD59-A6C34878D82A}">
                    <a16:rowId xmlns:a16="http://schemas.microsoft.com/office/drawing/2014/main" val="4033210002"/>
                  </a:ext>
                </a:extLst>
              </a:tr>
              <a:tr h="381836">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Organisation </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95000"/>
                      </a:schemeClr>
                    </a:solidFill>
                  </a:tcPr>
                </a:tc>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Funktion</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95000"/>
                      </a:schemeClr>
                    </a:solidFill>
                  </a:tcPr>
                </a:tc>
                <a:tc>
                  <a:txBody>
                    <a:bodyPr/>
                    <a:lstStyle/>
                    <a:p>
                      <a:pPr marL="0" marR="0" lvl="0" indent="0" algn="l" defTabSz="755934" rtl="0" eaLnBrk="1" fontAlgn="auto" latinLnBrk="0" hangingPunct="1">
                        <a:lnSpc>
                          <a:spcPts val="1600"/>
                        </a:lnSpc>
                        <a:spcBef>
                          <a:spcPts val="0"/>
                        </a:spcBef>
                        <a:spcAft>
                          <a:spcPts val="0"/>
                        </a:spcAft>
                        <a:buClrTx/>
                        <a:buSzTx/>
                        <a:buFontTx/>
                        <a:buNone/>
                        <a:tabLst/>
                        <a:defRPr/>
                      </a:pPr>
                      <a:r>
                        <a:rPr lang="de-DE" sz="1400" dirty="0">
                          <a:solidFill>
                            <a:srgbClr val="000000"/>
                          </a:solidFill>
                        </a:rPr>
                        <a:t>Name </a:t>
                      </a:r>
                    </a:p>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95000"/>
                      </a:schemeClr>
                    </a:solidFill>
                  </a:tcPr>
                </a:tc>
                <a:tc>
                  <a:txBody>
                    <a:bodyPr/>
                    <a:lstStyle/>
                    <a:p>
                      <a:pPr>
                        <a:lnSpc>
                          <a:spcPts val="1600"/>
                        </a:lnSpc>
                        <a:spcBef>
                          <a:spcPts val="0"/>
                        </a:spcBef>
                        <a:spcAft>
                          <a:spcPts val="0"/>
                        </a:spcAft>
                      </a:pPr>
                      <a:r>
                        <a:rPr lang="de-DE" sz="1400" kern="1200" dirty="0">
                          <a:solidFill>
                            <a:schemeClr val="tx1"/>
                          </a:solidFill>
                          <a:latin typeface="+mn-lt"/>
                          <a:ea typeface="+mn-ea"/>
                          <a:cs typeface="+mn-cs"/>
                        </a:rPr>
                        <a:t>Tel. Nr.</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25761197"/>
                  </a:ext>
                </a:extLst>
              </a:tr>
              <a:tr h="284172">
                <a:tc>
                  <a:txBody>
                    <a:bodyPr/>
                    <a:lstStyle/>
                    <a:p>
                      <a:pPr>
                        <a:lnSpc>
                          <a:spcPts val="1600"/>
                        </a:lnSpc>
                        <a:spcBef>
                          <a:spcPts val="0"/>
                        </a:spcBef>
                        <a:spcAft>
                          <a:spcPts val="0"/>
                        </a:spcAft>
                      </a:pPr>
                      <a:r>
                        <a:rPr lang="de-CH" sz="1400" b="0" i="0" dirty="0">
                          <a:effectLst/>
                          <a:latin typeface="Arial" panose="020B0604020202020204" pitchFamily="34" charset="0"/>
                          <a:ea typeface="Open Sans" panose="020B0606030504020204" pitchFamily="34" charset="0"/>
                          <a:cs typeface="Arial" panose="020B0604020202020204" pitchFamily="34" charset="0"/>
                        </a:rPr>
                        <a:t>Kommune</a:t>
                      </a:r>
                    </a:p>
                  </a:txBody>
                  <a:tcPr/>
                </a:tc>
                <a:tc>
                  <a:txBody>
                    <a:bodyPr/>
                    <a:lstStyle/>
                    <a:p>
                      <a:pPr marL="0" marR="0" lvl="0" indent="0" algn="l" defTabSz="755934" rtl="0" eaLnBrk="1" fontAlgn="auto" latinLnBrk="0" hangingPunct="1">
                        <a:lnSpc>
                          <a:spcPts val="1600"/>
                        </a:lnSpc>
                        <a:spcBef>
                          <a:spcPts val="0"/>
                        </a:spcBef>
                        <a:spcAft>
                          <a:spcPts val="0"/>
                        </a:spcAft>
                        <a:buClrTx/>
                        <a:buSzTx/>
                        <a:buFontTx/>
                        <a:buNone/>
                        <a:tabLst/>
                        <a:defRPr/>
                      </a:pPr>
                      <a:r>
                        <a:rPr lang="de-DE" sz="1400" dirty="0">
                          <a:solidFill>
                            <a:srgbClr val="000000"/>
                          </a:solidFill>
                        </a:rPr>
                        <a:t>(Ober)Bürgermeister(in)</a:t>
                      </a:r>
                    </a:p>
                  </a:txBody>
                  <a:tcPr/>
                </a:tc>
                <a:tc>
                  <a:txBody>
                    <a:bodyPr/>
                    <a:lstStyle/>
                    <a:p>
                      <a:pPr marL="0" marR="0" lvl="0" indent="0" algn="l" defTabSz="755934" rtl="0" eaLnBrk="1" fontAlgn="auto" latinLnBrk="0" hangingPunct="1">
                        <a:lnSpc>
                          <a:spcPts val="1600"/>
                        </a:lnSpc>
                        <a:spcBef>
                          <a:spcPts val="0"/>
                        </a:spcBef>
                        <a:spcAft>
                          <a:spcPts val="0"/>
                        </a:spcAft>
                        <a:buClrTx/>
                        <a:buSzTx/>
                        <a:buFontTx/>
                        <a:buNone/>
                        <a:tabLst/>
                        <a:defRPr/>
                      </a:pPr>
                      <a:endParaRPr lang="de-DE" sz="1400" dirty="0">
                        <a:solidFill>
                          <a:srgbClr val="000000"/>
                        </a:solidFill>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04"/>
                  </a:ext>
                </a:extLst>
              </a:tr>
              <a:tr h="284172">
                <a:tc>
                  <a:txBody>
                    <a:bodyPr/>
                    <a:lstStyle/>
                    <a:p>
                      <a:pPr>
                        <a:lnSpc>
                          <a:spcPts val="1600"/>
                        </a:lnSpc>
                        <a:spcBef>
                          <a:spcPts val="0"/>
                        </a:spcBef>
                        <a:spcAft>
                          <a:spcPts val="0"/>
                        </a:spcAft>
                      </a:pPr>
                      <a:r>
                        <a:rPr lang="de-CH" sz="1400" b="0" i="0" dirty="0">
                          <a:effectLst/>
                          <a:latin typeface="Arial" panose="020B0604020202020204" pitchFamily="34" charset="0"/>
                          <a:ea typeface="Open Sans" panose="020B0606030504020204" pitchFamily="34" charset="0"/>
                          <a:cs typeface="Arial" panose="020B0604020202020204" pitchFamily="34" charset="0"/>
                        </a:rPr>
                        <a:t>Ordnungsamt</a:t>
                      </a:r>
                    </a:p>
                  </a:txBody>
                  <a:tcPr/>
                </a:tc>
                <a:tc>
                  <a:txBody>
                    <a:bodyPr/>
                    <a:lstStyle/>
                    <a:p>
                      <a:pPr marL="0" marR="0" lvl="0" indent="0" algn="l" defTabSz="755934" rtl="0" eaLnBrk="1" fontAlgn="auto" latinLnBrk="0" hangingPunct="1">
                        <a:lnSpc>
                          <a:spcPts val="1600"/>
                        </a:lnSpc>
                        <a:spcBef>
                          <a:spcPts val="0"/>
                        </a:spcBef>
                        <a:spcAft>
                          <a:spcPts val="0"/>
                        </a:spcAft>
                        <a:buClrTx/>
                        <a:buSzTx/>
                        <a:buFontTx/>
                        <a:buNone/>
                        <a:tabLst/>
                        <a:defRPr/>
                      </a:pPr>
                      <a:r>
                        <a:rPr lang="de-DE" sz="1400" dirty="0">
                          <a:solidFill>
                            <a:srgbClr val="000000"/>
                          </a:solidFill>
                        </a:rPr>
                        <a:t>Leiter</a:t>
                      </a: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marL="0" marR="0" lvl="0" indent="0" algn="l" defTabSz="755934" rtl="0" eaLnBrk="1" fontAlgn="auto" latinLnBrk="0" hangingPunct="1">
                        <a:lnSpc>
                          <a:spcPts val="1600"/>
                        </a:lnSpc>
                        <a:spcBef>
                          <a:spcPts val="0"/>
                        </a:spcBef>
                        <a:spcAft>
                          <a:spcPts val="0"/>
                        </a:spcAft>
                        <a:buClrTx/>
                        <a:buSzTx/>
                        <a:buFontTx/>
                        <a:buNone/>
                        <a:tabLst/>
                        <a:defRPr/>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77088907"/>
                  </a:ext>
                </a:extLst>
              </a:tr>
              <a:tr h="284172">
                <a:tc>
                  <a:txBody>
                    <a:bodyPr/>
                    <a:lstStyle/>
                    <a:p>
                      <a:pPr>
                        <a:lnSpc>
                          <a:spcPts val="1600"/>
                        </a:lnSpc>
                        <a:spcBef>
                          <a:spcPts val="0"/>
                        </a:spcBef>
                        <a:spcAft>
                          <a:spcPts val="0"/>
                        </a:spcAft>
                      </a:pPr>
                      <a:r>
                        <a:rPr lang="de-CH" sz="1400" b="0" i="0" dirty="0">
                          <a:effectLst/>
                          <a:latin typeface="Arial" panose="020B0604020202020204" pitchFamily="34" charset="0"/>
                          <a:ea typeface="Open Sans" panose="020B0606030504020204" pitchFamily="34" charset="0"/>
                          <a:cs typeface="Arial" panose="020B0604020202020204" pitchFamily="34" charset="0"/>
                        </a:rPr>
                        <a:t>Hauptamt</a:t>
                      </a:r>
                    </a:p>
                  </a:txBody>
                  <a:tcPr/>
                </a:tc>
                <a:tc>
                  <a:txBody>
                    <a:bodyPr/>
                    <a:lstStyle/>
                    <a:p>
                      <a:pPr marL="0" marR="0" lvl="0" indent="0" algn="l" defTabSz="755934" rtl="0" eaLnBrk="1" fontAlgn="auto" latinLnBrk="0" hangingPunct="1">
                        <a:lnSpc>
                          <a:spcPts val="1600"/>
                        </a:lnSpc>
                        <a:spcBef>
                          <a:spcPts val="0"/>
                        </a:spcBef>
                        <a:spcAft>
                          <a:spcPts val="0"/>
                        </a:spcAft>
                        <a:buClrTx/>
                        <a:buSzTx/>
                        <a:buFontTx/>
                        <a:buNone/>
                        <a:tabLst/>
                        <a:defRPr/>
                      </a:pPr>
                      <a:r>
                        <a:rPr lang="de-DE" sz="1400" dirty="0">
                          <a:solidFill>
                            <a:srgbClr val="000000"/>
                          </a:solidFill>
                        </a:rPr>
                        <a:t>Leiter</a:t>
                      </a: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marL="0" marR="0" lvl="0" indent="0" algn="l" defTabSz="755934" rtl="0" eaLnBrk="1" fontAlgn="auto" latinLnBrk="0" hangingPunct="1">
                        <a:lnSpc>
                          <a:spcPts val="1600"/>
                        </a:lnSpc>
                        <a:spcBef>
                          <a:spcPts val="0"/>
                        </a:spcBef>
                        <a:spcAft>
                          <a:spcPts val="0"/>
                        </a:spcAft>
                        <a:buClrTx/>
                        <a:buSzTx/>
                        <a:buFontTx/>
                        <a:buNone/>
                        <a:tabLst/>
                        <a:defRPr/>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566408851"/>
                  </a:ext>
                </a:extLst>
              </a:tr>
              <a:tr h="284172">
                <a:tc>
                  <a:txBody>
                    <a:bodyPr/>
                    <a:lstStyle/>
                    <a:p>
                      <a:pPr>
                        <a:lnSpc>
                          <a:spcPts val="1600"/>
                        </a:lnSpc>
                        <a:spcBef>
                          <a:spcPts val="0"/>
                        </a:spcBef>
                        <a:spcAft>
                          <a:spcPts val="0"/>
                        </a:spcAft>
                      </a:pPr>
                      <a:r>
                        <a:rPr lang="de-CH" sz="1400" b="0" i="0" dirty="0">
                          <a:effectLst/>
                          <a:latin typeface="Arial" panose="020B0604020202020204" pitchFamily="34" charset="0"/>
                          <a:ea typeface="Open Sans" panose="020B0606030504020204" pitchFamily="34" charset="0"/>
                          <a:cs typeface="Arial" panose="020B0604020202020204" pitchFamily="34" charset="0"/>
                        </a:rPr>
                        <a:t>Bauhof </a:t>
                      </a:r>
                    </a:p>
                  </a:txBody>
                  <a:tcPr/>
                </a:tc>
                <a:tc>
                  <a:txBody>
                    <a:bodyPr/>
                    <a:lstStyle/>
                    <a:p>
                      <a:pPr marL="0" marR="0" lvl="0" indent="0" algn="l" defTabSz="755934" rtl="0" eaLnBrk="1" fontAlgn="auto" latinLnBrk="0" hangingPunct="1">
                        <a:lnSpc>
                          <a:spcPts val="1600"/>
                        </a:lnSpc>
                        <a:spcBef>
                          <a:spcPts val="0"/>
                        </a:spcBef>
                        <a:spcAft>
                          <a:spcPts val="0"/>
                        </a:spcAft>
                        <a:buClrTx/>
                        <a:buSzTx/>
                        <a:buFontTx/>
                        <a:buNone/>
                        <a:tabLst/>
                        <a:defRPr/>
                      </a:pPr>
                      <a:r>
                        <a:rPr lang="de-DE" sz="1400" dirty="0">
                          <a:solidFill>
                            <a:srgbClr val="000000"/>
                          </a:solidFill>
                        </a:rPr>
                        <a:t>Leiter</a:t>
                      </a: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marL="0" marR="0" lvl="0" indent="0" algn="l" defTabSz="755934" rtl="0" eaLnBrk="1" fontAlgn="auto" latinLnBrk="0" hangingPunct="1">
                        <a:lnSpc>
                          <a:spcPts val="1600"/>
                        </a:lnSpc>
                        <a:spcBef>
                          <a:spcPts val="0"/>
                        </a:spcBef>
                        <a:spcAft>
                          <a:spcPts val="0"/>
                        </a:spcAft>
                        <a:buClrTx/>
                        <a:buSzTx/>
                        <a:buFontTx/>
                        <a:buNone/>
                        <a:tabLst/>
                        <a:defRPr/>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200529274"/>
                  </a:ext>
                </a:extLst>
              </a:tr>
              <a:tr h="284172">
                <a:tc>
                  <a:txBody>
                    <a:bodyPr/>
                    <a:lstStyle/>
                    <a:p>
                      <a:pPr>
                        <a:lnSpc>
                          <a:spcPts val="1600"/>
                        </a:lnSpc>
                        <a:spcBef>
                          <a:spcPts val="0"/>
                        </a:spcBef>
                        <a:spcAft>
                          <a:spcPts val="0"/>
                        </a:spcAft>
                      </a:pPr>
                      <a:r>
                        <a:rPr lang="de-CH" sz="1400" b="0" i="0" dirty="0">
                          <a:effectLst/>
                          <a:latin typeface="Arial" panose="020B0604020202020204" pitchFamily="34" charset="0"/>
                          <a:ea typeface="Open Sans" panose="020B0606030504020204" pitchFamily="34" charset="0"/>
                          <a:cs typeface="Arial" panose="020B0604020202020204" pitchFamily="34" charset="0"/>
                        </a:rPr>
                        <a:t>Untere Wasserbehörde</a:t>
                      </a:r>
                    </a:p>
                  </a:txBody>
                  <a:tcPr/>
                </a:tc>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Leiter</a:t>
                      </a: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784793225"/>
                  </a:ext>
                </a:extLst>
              </a:tr>
              <a:tr h="284172">
                <a:tc>
                  <a:txBody>
                    <a:bodyPr/>
                    <a:lstStyle/>
                    <a:p>
                      <a:pPr>
                        <a:lnSpc>
                          <a:spcPts val="1600"/>
                        </a:lnSpc>
                        <a:spcBef>
                          <a:spcPts val="0"/>
                        </a:spcBef>
                        <a:spcAft>
                          <a:spcPts val="0"/>
                        </a:spcAft>
                      </a:pPr>
                      <a:r>
                        <a:rPr lang="de-CH" sz="1400" b="0" i="0" dirty="0">
                          <a:effectLst/>
                          <a:latin typeface="Arial" panose="020B0604020202020204" pitchFamily="34" charset="0"/>
                          <a:ea typeface="Open Sans" panose="020B0606030504020204" pitchFamily="34" charset="0"/>
                          <a:cs typeface="Arial" panose="020B0604020202020204" pitchFamily="34" charset="0"/>
                        </a:rPr>
                        <a:t>Zweckverband</a:t>
                      </a:r>
                    </a:p>
                  </a:txBody>
                  <a:tcPr/>
                </a:tc>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Leiter </a:t>
                      </a: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462729747"/>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54139665"/>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etc. und an Kommune anpassen </a:t>
                      </a:r>
                    </a:p>
                  </a:txBody>
                  <a:tcPr>
                    <a:solidFill>
                      <a:srgbClr val="FFFF00"/>
                    </a:solidFill>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472026580"/>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577957741"/>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576854070"/>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86442394"/>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775177576"/>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4100523473"/>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643498072"/>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256671553"/>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136720684"/>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427403218"/>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008673307"/>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382004627"/>
                  </a:ext>
                </a:extLst>
              </a:tr>
            </a:tbl>
          </a:graphicData>
        </a:graphic>
      </p:graphicFrame>
      <p:sp>
        <p:nvSpPr>
          <p:cNvPr id="7" name="Rechteck 6">
            <a:hlinkClick r:id="rId2" action="ppaction://hlinksldjump"/>
            <a:extLst>
              <a:ext uri="{FF2B5EF4-FFF2-40B4-BE49-F238E27FC236}">
                <a16:creationId xmlns:a16="http://schemas.microsoft.com/office/drawing/2014/main" id="{DD3A5357-352C-B4AD-380D-D0F3A1B95D73}"/>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8" name="Rechteck 7">
            <a:hlinkClick r:id="rId3" action="ppaction://hlinksldjump"/>
            <a:extLst>
              <a:ext uri="{FF2B5EF4-FFF2-40B4-BE49-F238E27FC236}">
                <a16:creationId xmlns:a16="http://schemas.microsoft.com/office/drawing/2014/main" id="{162F24FE-77FB-038F-C6EF-2CA510CAAC01}"/>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0" name="Rechteck 9">
            <a:hlinkClick r:id="rId4" action="ppaction://hlinksldjump"/>
            <a:extLst>
              <a:ext uri="{FF2B5EF4-FFF2-40B4-BE49-F238E27FC236}">
                <a16:creationId xmlns:a16="http://schemas.microsoft.com/office/drawing/2014/main" id="{700EC886-EC9E-BA47-4A48-8C85CE587075}"/>
              </a:ext>
            </a:extLst>
          </p:cNvPr>
          <p:cNvSpPr/>
          <p:nvPr/>
        </p:nvSpPr>
        <p:spPr>
          <a:xfrm rot="16200000">
            <a:off x="-509823" y="4175346"/>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Führungsorganisation</a:t>
            </a:r>
          </a:p>
        </p:txBody>
      </p:sp>
      <p:sp>
        <p:nvSpPr>
          <p:cNvPr id="13" name="Rechteck 12">
            <a:hlinkClick r:id="rId5" action="ppaction://hlinksldjump"/>
            <a:extLst>
              <a:ext uri="{FF2B5EF4-FFF2-40B4-BE49-F238E27FC236}">
                <a16:creationId xmlns:a16="http://schemas.microsoft.com/office/drawing/2014/main" id="{BDD23F5E-EFA4-455B-D532-89BFD67AAE27}"/>
              </a:ext>
            </a:extLst>
          </p:cNvPr>
          <p:cNvSpPr/>
          <p:nvPr/>
        </p:nvSpPr>
        <p:spPr>
          <a:xfrm rot="16200000">
            <a:off x="-509823" y="5862729"/>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Verwaltungsstab</a:t>
            </a:r>
          </a:p>
        </p:txBody>
      </p:sp>
      <p:sp>
        <p:nvSpPr>
          <p:cNvPr id="11" name="Textfeld 10">
            <a:extLst>
              <a:ext uri="{FF2B5EF4-FFF2-40B4-BE49-F238E27FC236}">
                <a16:creationId xmlns:a16="http://schemas.microsoft.com/office/drawing/2014/main" id="{A5002297-FA47-01C0-ADAF-0C2F3397CD80}"/>
              </a:ext>
            </a:extLst>
          </p:cNvPr>
          <p:cNvSpPr txBox="1"/>
          <p:nvPr/>
        </p:nvSpPr>
        <p:spPr>
          <a:xfrm>
            <a:off x="7745783" y="2352913"/>
            <a:ext cx="3779728" cy="3785652"/>
          </a:xfrm>
          <a:prstGeom prst="rect">
            <a:avLst/>
          </a:prstGeom>
          <a:noFill/>
        </p:spPr>
        <p:txBody>
          <a:bodyPr wrap="square">
            <a:spAutoFit/>
          </a:bodyPr>
          <a:lstStyle/>
          <a:p>
            <a:pPr marL="342900" indent="-342900">
              <a:buFont typeface="Symbol" panose="05050102010706020507" pitchFamily="18" charset="2"/>
              <a:buChar char="-"/>
            </a:pPr>
            <a:r>
              <a:rPr lang="de-DE" sz="1600" dirty="0">
                <a:solidFill>
                  <a:srgbClr val="000000"/>
                </a:solidFill>
              </a:rPr>
              <a:t>Beigeordnete </a:t>
            </a:r>
          </a:p>
          <a:p>
            <a:pPr marL="342900" indent="-342900">
              <a:buFont typeface="Symbol" panose="05050102010706020507" pitchFamily="18" charset="2"/>
              <a:buChar char="-"/>
            </a:pPr>
            <a:r>
              <a:rPr lang="de-DE" sz="1600" dirty="0">
                <a:solidFill>
                  <a:srgbClr val="000000"/>
                </a:solidFill>
              </a:rPr>
              <a:t>Amts-/ Fachbereichsleiter </a:t>
            </a:r>
          </a:p>
          <a:p>
            <a:pPr marL="800100" lvl="1" indent="-342900">
              <a:buFont typeface="Symbol" panose="05050102010706020507" pitchFamily="18" charset="2"/>
              <a:buChar char="-"/>
            </a:pPr>
            <a:r>
              <a:rPr lang="de-DE" sz="1600" dirty="0">
                <a:solidFill>
                  <a:srgbClr val="000000"/>
                </a:solidFill>
              </a:rPr>
              <a:t>Ordnungsamt, Ortspolizeibehörde </a:t>
            </a:r>
          </a:p>
          <a:p>
            <a:pPr marL="800100" lvl="1" indent="-342900">
              <a:buFont typeface="Symbol" panose="05050102010706020507" pitchFamily="18" charset="2"/>
              <a:buChar char="-"/>
            </a:pPr>
            <a:r>
              <a:rPr lang="de-DE" sz="1600" dirty="0">
                <a:solidFill>
                  <a:srgbClr val="000000"/>
                </a:solidFill>
              </a:rPr>
              <a:t>Hauptamt </a:t>
            </a:r>
          </a:p>
          <a:p>
            <a:pPr marL="800100" lvl="1" indent="-342900">
              <a:buFont typeface="Symbol" panose="05050102010706020507" pitchFamily="18" charset="2"/>
              <a:buChar char="-"/>
            </a:pPr>
            <a:r>
              <a:rPr lang="de-DE" sz="1600" dirty="0">
                <a:solidFill>
                  <a:srgbClr val="000000"/>
                </a:solidFill>
              </a:rPr>
              <a:t>Personalamt </a:t>
            </a:r>
          </a:p>
          <a:p>
            <a:pPr marL="800100" lvl="1" indent="-342900">
              <a:buFont typeface="Symbol" panose="05050102010706020507" pitchFamily="18" charset="2"/>
              <a:buChar char="-"/>
            </a:pPr>
            <a:r>
              <a:rPr lang="de-DE" sz="1600" dirty="0">
                <a:solidFill>
                  <a:srgbClr val="000000"/>
                </a:solidFill>
              </a:rPr>
              <a:t>Tiefbau, Gewässer, Kanalisation etc. </a:t>
            </a:r>
          </a:p>
          <a:p>
            <a:pPr marL="342900" indent="-342900">
              <a:buFont typeface="Symbol" panose="05050102010706020507" pitchFamily="18" charset="2"/>
              <a:buChar char="-"/>
            </a:pPr>
            <a:r>
              <a:rPr lang="de-DE" sz="1600" dirty="0">
                <a:solidFill>
                  <a:srgbClr val="000000"/>
                </a:solidFill>
              </a:rPr>
              <a:t>Klärwärter </a:t>
            </a:r>
          </a:p>
          <a:p>
            <a:pPr marL="342900" indent="-342900">
              <a:buFont typeface="Symbol" panose="05050102010706020507" pitchFamily="18" charset="2"/>
              <a:buChar char="-"/>
            </a:pPr>
            <a:r>
              <a:rPr lang="de-DE" sz="1600" dirty="0">
                <a:solidFill>
                  <a:srgbClr val="000000"/>
                </a:solidFill>
              </a:rPr>
              <a:t>Stauwärter</a:t>
            </a:r>
          </a:p>
          <a:p>
            <a:pPr marL="342900" indent="-342900">
              <a:buFont typeface="Symbol" panose="05050102010706020507" pitchFamily="18" charset="2"/>
              <a:buChar char="-"/>
            </a:pPr>
            <a:r>
              <a:rPr lang="de-DE" sz="1600" dirty="0">
                <a:solidFill>
                  <a:srgbClr val="000000"/>
                </a:solidFill>
              </a:rPr>
              <a:t>Vertreter relevanter Eigenbetriebe der Kommune </a:t>
            </a:r>
          </a:p>
          <a:p>
            <a:pPr marL="342900" indent="-342900">
              <a:buFont typeface="Symbol" panose="05050102010706020507" pitchFamily="18" charset="2"/>
              <a:buChar char="-"/>
            </a:pPr>
            <a:endParaRPr lang="de-DE" sz="1600" b="1" dirty="0">
              <a:solidFill>
                <a:srgbClr val="000000"/>
              </a:solidFill>
            </a:endParaRPr>
          </a:p>
          <a:p>
            <a:pPr marL="342900" indent="-342900">
              <a:buFont typeface="Symbol" panose="05050102010706020507" pitchFamily="18" charset="2"/>
              <a:buChar char="-"/>
            </a:pPr>
            <a:r>
              <a:rPr lang="de-DE" sz="1600" dirty="0">
                <a:solidFill>
                  <a:srgbClr val="000000"/>
                </a:solidFill>
              </a:rPr>
              <a:t>Vertreter Wasserbehörden</a:t>
            </a:r>
          </a:p>
          <a:p>
            <a:pPr marL="342900" indent="-342900">
              <a:buFont typeface="Symbol" panose="05050102010706020507" pitchFamily="18" charset="2"/>
              <a:buChar char="-"/>
            </a:pPr>
            <a:r>
              <a:rPr lang="de-DE" sz="1600" dirty="0">
                <a:solidFill>
                  <a:srgbClr val="000000"/>
                </a:solidFill>
              </a:rPr>
              <a:t>Vertreter Zweckverbände </a:t>
            </a:r>
          </a:p>
        </p:txBody>
      </p:sp>
      <p:sp>
        <p:nvSpPr>
          <p:cNvPr id="12" name="Rechteck 11">
            <a:hlinkClick r:id="rId5" action="ppaction://hlinksldjump"/>
            <a:extLst>
              <a:ext uri="{FF2B5EF4-FFF2-40B4-BE49-F238E27FC236}">
                <a16:creationId xmlns:a16="http://schemas.microsoft.com/office/drawing/2014/main" id="{7D936088-70D6-5E25-70AE-37D444EE3162}"/>
              </a:ext>
            </a:extLst>
          </p:cNvPr>
          <p:cNvSpPr/>
          <p:nvPr/>
        </p:nvSpPr>
        <p:spPr>
          <a:xfrm rot="16200000">
            <a:off x="-2675173" y="6935880"/>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Verwaltungsstab</a:t>
            </a:r>
          </a:p>
        </p:txBody>
      </p:sp>
      <p:sp>
        <p:nvSpPr>
          <p:cNvPr id="15" name="Rechteck 14">
            <a:hlinkClick r:id="rId6" action="ppaction://hlinksldjump"/>
            <a:extLst>
              <a:ext uri="{FF2B5EF4-FFF2-40B4-BE49-F238E27FC236}">
                <a16:creationId xmlns:a16="http://schemas.microsoft.com/office/drawing/2014/main" id="{76691B67-9D28-CDAC-B062-57C1479B7EB9}"/>
              </a:ext>
            </a:extLst>
          </p:cNvPr>
          <p:cNvSpPr/>
          <p:nvPr/>
        </p:nvSpPr>
        <p:spPr>
          <a:xfrm rot="16200000">
            <a:off x="-509823" y="9352182"/>
            <a:ext cx="1557313" cy="252000"/>
          </a:xfrm>
          <a:prstGeom prst="rect">
            <a:avLst/>
          </a:prstGeom>
          <a:solidFill>
            <a:srgbClr val="FFFF00"/>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Führungsorganisation</a:t>
            </a:r>
          </a:p>
        </p:txBody>
      </p:sp>
    </p:spTree>
    <p:extLst>
      <p:ext uri="{BB962C8B-B14F-4D97-AF65-F5344CB8AC3E}">
        <p14:creationId xmlns:p14="http://schemas.microsoft.com/office/powerpoint/2010/main" val="237436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32B2B7C5-4635-75FF-D4AC-9F517E122D66}"/>
              </a:ext>
            </a:extLst>
          </p:cNvPr>
          <p:cNvSpPr>
            <a:spLocks noGrp="1"/>
          </p:cNvSpPr>
          <p:nvPr>
            <p:ph type="body" sz="quarter" idx="21"/>
          </p:nvPr>
        </p:nvSpPr>
        <p:spPr>
          <a:xfrm>
            <a:off x="1797145" y="717550"/>
            <a:ext cx="4581430" cy="595312"/>
          </a:xfrm>
        </p:spPr>
        <p:txBody>
          <a:bodyPr/>
          <a:lstStyle/>
          <a:p>
            <a:r>
              <a:rPr lang="de-DE" dirty="0"/>
              <a:t>Grundstruktur</a:t>
            </a:r>
            <a:endParaRPr lang="de-CH" dirty="0"/>
          </a:p>
        </p:txBody>
      </p:sp>
      <p:sp>
        <p:nvSpPr>
          <p:cNvPr id="5" name="Textplatzhalter 4">
            <a:extLst>
              <a:ext uri="{FF2B5EF4-FFF2-40B4-BE49-F238E27FC236}">
                <a16:creationId xmlns:a16="http://schemas.microsoft.com/office/drawing/2014/main" id="{41927ED4-0BE0-9B47-357A-36306BC5342F}"/>
              </a:ext>
            </a:extLst>
          </p:cNvPr>
          <p:cNvSpPr>
            <a:spLocks noGrp="1"/>
          </p:cNvSpPr>
          <p:nvPr>
            <p:ph type="body" sz="quarter" idx="26"/>
          </p:nvPr>
        </p:nvSpPr>
        <p:spPr>
          <a:xfrm>
            <a:off x="1797145" y="244257"/>
            <a:ext cx="4581430" cy="460766"/>
          </a:xfrm>
        </p:spPr>
        <p:txBody>
          <a:bodyPr/>
          <a:lstStyle/>
          <a:p>
            <a:r>
              <a:rPr lang="de-DE" dirty="0"/>
              <a:t>Führungsorganisation</a:t>
            </a:r>
            <a:endParaRPr lang="de-CH" dirty="0"/>
          </a:p>
        </p:txBody>
      </p:sp>
      <p:sp>
        <p:nvSpPr>
          <p:cNvPr id="2" name="Titel 1">
            <a:extLst>
              <a:ext uri="{FF2B5EF4-FFF2-40B4-BE49-F238E27FC236}">
                <a16:creationId xmlns:a16="http://schemas.microsoft.com/office/drawing/2014/main" id="{F5834200-524D-1FC3-FFB8-E17857D7F667}"/>
              </a:ext>
            </a:extLst>
          </p:cNvPr>
          <p:cNvSpPr>
            <a:spLocks noGrp="1"/>
          </p:cNvSpPr>
          <p:nvPr>
            <p:ph type="title"/>
          </p:nvPr>
        </p:nvSpPr>
        <p:spPr>
          <a:xfrm>
            <a:off x="6378575" y="717550"/>
            <a:ext cx="965200" cy="595312"/>
          </a:xfrm>
        </p:spPr>
        <p:txBody>
          <a:bodyPr/>
          <a:lstStyle/>
          <a:p>
            <a:r>
              <a:rPr lang="de-DE" dirty="0"/>
              <a:t>104</a:t>
            </a:r>
            <a:endParaRPr lang="de-CH" dirty="0"/>
          </a:p>
        </p:txBody>
      </p:sp>
      <p:sp>
        <p:nvSpPr>
          <p:cNvPr id="18" name="Textplatzhalter 17">
            <a:extLst>
              <a:ext uri="{FF2B5EF4-FFF2-40B4-BE49-F238E27FC236}">
                <a16:creationId xmlns:a16="http://schemas.microsoft.com/office/drawing/2014/main" id="{5360D47C-AC22-BABE-6987-8D733A3D80C4}"/>
              </a:ext>
            </a:extLst>
          </p:cNvPr>
          <p:cNvSpPr>
            <a:spLocks noGrp="1"/>
          </p:cNvSpPr>
          <p:nvPr>
            <p:ph type="body" sz="quarter" idx="32"/>
          </p:nvPr>
        </p:nvSpPr>
        <p:spPr/>
        <p:txBody>
          <a:bodyPr/>
          <a:lstStyle/>
          <a:p>
            <a:endParaRPr lang="de-CH" dirty="0"/>
          </a:p>
        </p:txBody>
      </p:sp>
      <p:sp>
        <p:nvSpPr>
          <p:cNvPr id="8" name="Rechteck 7">
            <a:extLst>
              <a:ext uri="{FF2B5EF4-FFF2-40B4-BE49-F238E27FC236}">
                <a16:creationId xmlns:a16="http://schemas.microsoft.com/office/drawing/2014/main" id="{214996F4-55D4-2A9E-E656-EF3D798F1505}"/>
              </a:ext>
            </a:extLst>
          </p:cNvPr>
          <p:cNvSpPr/>
          <p:nvPr/>
        </p:nvSpPr>
        <p:spPr>
          <a:xfrm>
            <a:off x="5067789" y="3364991"/>
            <a:ext cx="288797" cy="158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ea typeface="Open Sans" panose="020B0606030504020204" pitchFamily="34" charset="0"/>
              <a:cs typeface="Arial" panose="020B0604020202020204" pitchFamily="34" charset="0"/>
            </a:endParaRPr>
          </a:p>
        </p:txBody>
      </p:sp>
      <p:sp>
        <p:nvSpPr>
          <p:cNvPr id="9" name="Rechteck 8">
            <a:extLst>
              <a:ext uri="{FF2B5EF4-FFF2-40B4-BE49-F238E27FC236}">
                <a16:creationId xmlns:a16="http://schemas.microsoft.com/office/drawing/2014/main" id="{863CB76F-82CB-571B-DF94-61AF7EC87967}"/>
              </a:ext>
            </a:extLst>
          </p:cNvPr>
          <p:cNvSpPr/>
          <p:nvPr/>
        </p:nvSpPr>
        <p:spPr>
          <a:xfrm>
            <a:off x="2302180" y="3366659"/>
            <a:ext cx="288797" cy="158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ea typeface="Open Sans" panose="020B0606030504020204" pitchFamily="34" charset="0"/>
              <a:cs typeface="Arial" panose="020B0604020202020204" pitchFamily="34" charset="0"/>
            </a:endParaRPr>
          </a:p>
        </p:txBody>
      </p:sp>
      <p:sp>
        <p:nvSpPr>
          <p:cNvPr id="10" name="Rechteck 9">
            <a:extLst>
              <a:ext uri="{FF2B5EF4-FFF2-40B4-BE49-F238E27FC236}">
                <a16:creationId xmlns:a16="http://schemas.microsoft.com/office/drawing/2014/main" id="{7BA2704D-B62F-9C61-721B-EDBA96B7B30F}"/>
              </a:ext>
            </a:extLst>
          </p:cNvPr>
          <p:cNvSpPr/>
          <p:nvPr/>
        </p:nvSpPr>
        <p:spPr>
          <a:xfrm>
            <a:off x="2396804" y="2151622"/>
            <a:ext cx="2766067" cy="434715"/>
          </a:xfrm>
          <a:prstGeom prst="rect">
            <a:avLst/>
          </a:prstGeom>
          <a:solidFill>
            <a:schemeClr val="bg1">
              <a:lumMod val="95000"/>
            </a:schemeClr>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9845" rIns="0" bIns="49845" numCol="1" spcCol="0" rtlCol="0" fromWordArt="0" anchor="ctr" anchorCtr="0" forceAA="0" compatLnSpc="1">
            <a:prstTxWarp prst="textNoShape">
              <a:avLst/>
            </a:prstTxWarp>
            <a:noAutofit/>
          </a:bodyPr>
          <a:lstStyle/>
          <a:p>
            <a:pPr algn="ctr"/>
            <a:r>
              <a:rPr lang="de-DE" sz="1600" b="1" dirty="0">
                <a:solidFill>
                  <a:schemeClr val="tx1"/>
                </a:solidFill>
                <a:ea typeface="Open Sans" panose="020B0606030504020204" pitchFamily="34" charset="0"/>
                <a:cs typeface="Arial" panose="020B0604020202020204" pitchFamily="34" charset="0"/>
              </a:rPr>
              <a:t>Bürgermeister</a:t>
            </a:r>
          </a:p>
        </p:txBody>
      </p:sp>
      <p:sp>
        <p:nvSpPr>
          <p:cNvPr id="15" name="Rechteck 14">
            <a:hlinkClick r:id="rId2" action="ppaction://hlinksldjump"/>
            <a:extLst>
              <a:ext uri="{FF2B5EF4-FFF2-40B4-BE49-F238E27FC236}">
                <a16:creationId xmlns:a16="http://schemas.microsoft.com/office/drawing/2014/main" id="{0B9D79F1-20F9-45F7-FB7C-B58B19B9328E}"/>
              </a:ext>
            </a:extLst>
          </p:cNvPr>
          <p:cNvSpPr/>
          <p:nvPr/>
        </p:nvSpPr>
        <p:spPr>
          <a:xfrm>
            <a:off x="496571" y="3770990"/>
            <a:ext cx="2601148" cy="958375"/>
          </a:xfrm>
          <a:prstGeom prst="rect">
            <a:avLst/>
          </a:prstGeom>
          <a:solidFill>
            <a:schemeClr val="bg1">
              <a:lumMod val="95000"/>
            </a:schemeClr>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9845" rIns="99690" bIns="49845" numCol="1" spcCol="0" rtlCol="0" fromWordArt="0" anchor="t" anchorCtr="0" forceAA="0" compatLnSpc="1">
            <a:prstTxWarp prst="textNoShape">
              <a:avLst/>
            </a:prstTxWarp>
            <a:noAutofit/>
          </a:bodyPr>
          <a:lstStyle/>
          <a:p>
            <a:pPr algn="ctr"/>
            <a:r>
              <a:rPr lang="de-DE" sz="1600" b="1" dirty="0">
                <a:solidFill>
                  <a:schemeClr val="tx1"/>
                </a:solidFill>
                <a:ea typeface="Open Sans" panose="020B0606030504020204" pitchFamily="34" charset="0"/>
                <a:cs typeface="Arial" panose="020B0604020202020204" pitchFamily="34" charset="0"/>
              </a:rPr>
              <a:t>Verwaltungsstab </a:t>
            </a:r>
            <a:r>
              <a:rPr lang="de-DE" sz="1400" dirty="0">
                <a:solidFill>
                  <a:schemeClr val="tx1"/>
                </a:solidFill>
                <a:ea typeface="Open Sans" panose="020B0606030504020204" pitchFamily="34" charset="0"/>
                <a:cs typeface="Arial" panose="020B0604020202020204" pitchFamily="34" charset="0"/>
              </a:rPr>
              <a:t>Plan 106</a:t>
            </a:r>
            <a:r>
              <a:rPr lang="de-DE" sz="1600" dirty="0">
                <a:solidFill>
                  <a:schemeClr val="tx1"/>
                </a:solidFill>
                <a:ea typeface="Open Sans" panose="020B0606030504020204" pitchFamily="34" charset="0"/>
                <a:cs typeface="Arial" panose="020B0604020202020204" pitchFamily="34" charset="0"/>
              </a:rPr>
              <a:t> </a:t>
            </a:r>
          </a:p>
        </p:txBody>
      </p:sp>
      <p:sp>
        <p:nvSpPr>
          <p:cNvPr id="19" name="Rechteck 18">
            <a:hlinkClick r:id="rId3" action="ppaction://hlinksldjump"/>
            <a:extLst>
              <a:ext uri="{FF2B5EF4-FFF2-40B4-BE49-F238E27FC236}">
                <a16:creationId xmlns:a16="http://schemas.microsoft.com/office/drawing/2014/main" id="{1971A58F-E5CC-76C1-C4C2-1D11A1C9753C}"/>
              </a:ext>
            </a:extLst>
          </p:cNvPr>
          <p:cNvSpPr/>
          <p:nvPr/>
        </p:nvSpPr>
        <p:spPr>
          <a:xfrm>
            <a:off x="4540685" y="3770990"/>
            <a:ext cx="2803090" cy="958375"/>
          </a:xfrm>
          <a:prstGeom prst="rect">
            <a:avLst/>
          </a:prstGeom>
          <a:solidFill>
            <a:srgbClr val="FF0000"/>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9845" rIns="99690" bIns="49845" numCol="1" spcCol="0" rtlCol="0" fromWordArt="0" anchor="t" anchorCtr="0" forceAA="0" compatLnSpc="1">
            <a:prstTxWarp prst="textNoShape">
              <a:avLst/>
            </a:prstTxWarp>
            <a:noAutofit/>
          </a:bodyPr>
          <a:lstStyle/>
          <a:p>
            <a:pPr algn="ctr"/>
            <a:r>
              <a:rPr lang="de-DE" sz="1600" b="1" dirty="0">
                <a:solidFill>
                  <a:schemeClr val="bg1"/>
                </a:solidFill>
                <a:ea typeface="Open Sans" panose="020B0606030504020204" pitchFamily="34" charset="0"/>
                <a:cs typeface="Arial" panose="020B0604020202020204" pitchFamily="34" charset="0"/>
              </a:rPr>
              <a:t>Technische Einsatzleitung </a:t>
            </a:r>
          </a:p>
          <a:p>
            <a:pPr algn="ctr"/>
            <a:r>
              <a:rPr lang="de-DE" sz="1600" b="1" dirty="0">
                <a:solidFill>
                  <a:schemeClr val="bg1"/>
                </a:solidFill>
                <a:ea typeface="Open Sans" panose="020B0606030504020204" pitchFamily="34" charset="0"/>
                <a:cs typeface="Arial" panose="020B0604020202020204" pitchFamily="34" charset="0"/>
              </a:rPr>
              <a:t>(Feuerwehr)</a:t>
            </a:r>
            <a:endParaRPr lang="de-DE" sz="1600" dirty="0">
              <a:solidFill>
                <a:schemeClr val="bg1"/>
              </a:solidFill>
              <a:ea typeface="Open Sans" panose="020B0606030504020204" pitchFamily="34" charset="0"/>
              <a:cs typeface="Arial" panose="020B0604020202020204" pitchFamily="34" charset="0"/>
            </a:endParaRPr>
          </a:p>
          <a:p>
            <a:pPr algn="ctr"/>
            <a:r>
              <a:rPr lang="de-DE" sz="1400" dirty="0">
                <a:solidFill>
                  <a:schemeClr val="bg1"/>
                </a:solidFill>
                <a:ea typeface="Open Sans" panose="020B0606030504020204" pitchFamily="34" charset="0"/>
                <a:cs typeface="Arial" panose="020B0604020202020204" pitchFamily="34" charset="0"/>
              </a:rPr>
              <a:t>Plan 105</a:t>
            </a:r>
            <a:endParaRPr lang="de-DE" sz="1600" dirty="0">
              <a:solidFill>
                <a:schemeClr val="bg1"/>
              </a:solidFill>
              <a:ea typeface="Open Sans" panose="020B0606030504020204" pitchFamily="34" charset="0"/>
              <a:cs typeface="Arial" panose="020B0604020202020204" pitchFamily="34" charset="0"/>
            </a:endParaRPr>
          </a:p>
        </p:txBody>
      </p:sp>
      <p:cxnSp>
        <p:nvCxnSpPr>
          <p:cNvPr id="21" name="Verbinder: gewinkelt 20">
            <a:extLst>
              <a:ext uri="{FF2B5EF4-FFF2-40B4-BE49-F238E27FC236}">
                <a16:creationId xmlns:a16="http://schemas.microsoft.com/office/drawing/2014/main" id="{92197FC1-25C9-364E-14E0-3C37F0E39345}"/>
              </a:ext>
            </a:extLst>
          </p:cNvPr>
          <p:cNvCxnSpPr>
            <a:stCxn id="10" idx="2"/>
            <a:endCxn id="15" idx="0"/>
          </p:cNvCxnSpPr>
          <p:nvPr/>
        </p:nvCxnSpPr>
        <p:spPr>
          <a:xfrm rot="5400000">
            <a:off x="2196166" y="2187317"/>
            <a:ext cx="1184653" cy="1982693"/>
          </a:xfrm>
          <a:prstGeom prst="bentConnector3">
            <a:avLst/>
          </a:prstGeom>
          <a:ln w="25400">
            <a:tailEnd type="triangle"/>
          </a:ln>
        </p:spPr>
        <p:style>
          <a:lnRef idx="1">
            <a:schemeClr val="dk1"/>
          </a:lnRef>
          <a:fillRef idx="0">
            <a:schemeClr val="dk1"/>
          </a:fillRef>
          <a:effectRef idx="0">
            <a:schemeClr val="dk1"/>
          </a:effectRef>
          <a:fontRef idx="minor">
            <a:schemeClr val="tx1"/>
          </a:fontRef>
        </p:style>
      </p:cxnSp>
      <p:sp>
        <p:nvSpPr>
          <p:cNvPr id="22" name="Textfeld 21">
            <a:extLst>
              <a:ext uri="{FF2B5EF4-FFF2-40B4-BE49-F238E27FC236}">
                <a16:creationId xmlns:a16="http://schemas.microsoft.com/office/drawing/2014/main" id="{61BDD553-F234-BFA0-669A-9EBC7FF550D5}"/>
              </a:ext>
            </a:extLst>
          </p:cNvPr>
          <p:cNvSpPr txBox="1"/>
          <p:nvPr/>
        </p:nvSpPr>
        <p:spPr>
          <a:xfrm>
            <a:off x="2027989" y="3027385"/>
            <a:ext cx="1410405" cy="307777"/>
          </a:xfrm>
          <a:prstGeom prst="rect">
            <a:avLst/>
          </a:prstGeom>
          <a:solidFill>
            <a:schemeClr val="bg1"/>
          </a:solidFill>
        </p:spPr>
        <p:txBody>
          <a:bodyPr wrap="square" lIns="0" rIns="0" rtlCol="0">
            <a:spAutoFit/>
          </a:bodyPr>
          <a:lstStyle/>
          <a:p>
            <a:pPr algn="ctr"/>
            <a:r>
              <a:rPr lang="de-DE" sz="1400" dirty="0"/>
              <a:t>Behördenleitung</a:t>
            </a:r>
            <a:endParaRPr lang="de-CH" sz="1400" dirty="0"/>
          </a:p>
        </p:txBody>
      </p:sp>
      <p:cxnSp>
        <p:nvCxnSpPr>
          <p:cNvPr id="23" name="Verbinder: gewinkelt 22">
            <a:extLst>
              <a:ext uri="{FF2B5EF4-FFF2-40B4-BE49-F238E27FC236}">
                <a16:creationId xmlns:a16="http://schemas.microsoft.com/office/drawing/2014/main" id="{E676CCCA-4E22-F357-A5F2-DB64EBA96D2F}"/>
              </a:ext>
            </a:extLst>
          </p:cNvPr>
          <p:cNvCxnSpPr>
            <a:cxnSpLocks/>
            <a:stCxn id="10" idx="2"/>
            <a:endCxn id="19" idx="0"/>
          </p:cNvCxnSpPr>
          <p:nvPr/>
        </p:nvCxnSpPr>
        <p:spPr>
          <a:xfrm rot="16200000" flipH="1">
            <a:off x="4268708" y="2097467"/>
            <a:ext cx="1184653" cy="2162392"/>
          </a:xfrm>
          <a:prstGeom prst="bentConnector3">
            <a:avLst>
              <a:gd name="adj1" fmla="val 50000"/>
            </a:avLst>
          </a:prstGeom>
          <a:ln w="25400">
            <a:tailEnd type="triangle"/>
          </a:ln>
        </p:spPr>
        <p:style>
          <a:lnRef idx="1">
            <a:schemeClr val="dk1"/>
          </a:lnRef>
          <a:fillRef idx="0">
            <a:schemeClr val="dk1"/>
          </a:fillRef>
          <a:effectRef idx="0">
            <a:schemeClr val="dk1"/>
          </a:effectRef>
          <a:fontRef idx="minor">
            <a:schemeClr val="tx1"/>
          </a:fontRef>
        </p:style>
      </p:cxnSp>
      <p:sp>
        <p:nvSpPr>
          <p:cNvPr id="26" name="Textfeld 25">
            <a:extLst>
              <a:ext uri="{FF2B5EF4-FFF2-40B4-BE49-F238E27FC236}">
                <a16:creationId xmlns:a16="http://schemas.microsoft.com/office/drawing/2014/main" id="{B6E11267-6552-B64B-1F18-149DA9299C56}"/>
              </a:ext>
            </a:extLst>
          </p:cNvPr>
          <p:cNvSpPr txBox="1"/>
          <p:nvPr/>
        </p:nvSpPr>
        <p:spPr>
          <a:xfrm>
            <a:off x="4253288" y="2911636"/>
            <a:ext cx="1509241" cy="523220"/>
          </a:xfrm>
          <a:prstGeom prst="rect">
            <a:avLst/>
          </a:prstGeom>
          <a:solidFill>
            <a:schemeClr val="bg1"/>
          </a:solidFill>
        </p:spPr>
        <p:txBody>
          <a:bodyPr wrap="square" lIns="0" rIns="0" rtlCol="0">
            <a:spAutoFit/>
          </a:bodyPr>
          <a:lstStyle/>
          <a:p>
            <a:pPr algn="ctr"/>
            <a:r>
              <a:rPr lang="de-DE" sz="1400" dirty="0"/>
              <a:t>Organisatorische Oberleitung</a:t>
            </a:r>
            <a:endParaRPr lang="de-CH" sz="1400" dirty="0"/>
          </a:p>
        </p:txBody>
      </p:sp>
      <p:sp>
        <p:nvSpPr>
          <p:cNvPr id="20" name="Textfeld 19">
            <a:extLst>
              <a:ext uri="{FF2B5EF4-FFF2-40B4-BE49-F238E27FC236}">
                <a16:creationId xmlns:a16="http://schemas.microsoft.com/office/drawing/2014/main" id="{4FB053DC-4C89-C3B3-13BA-BD9B489299BF}"/>
              </a:ext>
            </a:extLst>
          </p:cNvPr>
          <p:cNvSpPr txBox="1"/>
          <p:nvPr/>
        </p:nvSpPr>
        <p:spPr>
          <a:xfrm>
            <a:off x="496571" y="5334716"/>
            <a:ext cx="6840537" cy="1831271"/>
          </a:xfrm>
          <a:prstGeom prst="rect">
            <a:avLst/>
          </a:prstGeom>
          <a:noFill/>
        </p:spPr>
        <p:txBody>
          <a:bodyPr wrap="square" lIns="0" tIns="0" rtlCol="0">
            <a:spAutoFit/>
          </a:bodyPr>
          <a:lstStyle>
            <a:defPPr>
              <a:defRPr lang="en-US"/>
            </a:defPPr>
            <a:lvl1pPr>
              <a:defRPr sz="1400" b="1"/>
            </a:lvl1pPr>
          </a:lstStyle>
          <a:p>
            <a:r>
              <a:rPr lang="de-DE" dirty="0"/>
              <a:t>Der Verwaltungsstab wird von Kommunen auch bezeichnet als:</a:t>
            </a:r>
          </a:p>
          <a:p>
            <a:pPr marL="285750" indent="-285750">
              <a:buFont typeface="Symbol" panose="05050102010706020507" pitchFamily="18" charset="2"/>
              <a:buChar char="-"/>
            </a:pPr>
            <a:r>
              <a:rPr lang="de-DE" sz="1400" dirty="0"/>
              <a:t>Krisenstab</a:t>
            </a:r>
          </a:p>
          <a:p>
            <a:pPr marL="285750" indent="-285750">
              <a:buFont typeface="Symbol" panose="05050102010706020507" pitchFamily="18" charset="2"/>
              <a:buChar char="-"/>
            </a:pPr>
            <a:r>
              <a:rPr lang="de-DE" sz="1400" dirty="0"/>
              <a:t>Stab für außergewöhnliche Ereignisse</a:t>
            </a:r>
          </a:p>
          <a:p>
            <a:endParaRPr lang="de-DE" dirty="0"/>
          </a:p>
          <a:p>
            <a:r>
              <a:rPr lang="de-DE" dirty="0"/>
              <a:t>Im Katastrophenfall ist der Verwaltungsstab der Kommune der Katastrophenschutzstab im Sinne des Katastrophenschutzgesetzes.</a:t>
            </a:r>
          </a:p>
          <a:p>
            <a:pPr lvl="2"/>
            <a:endParaRPr lang="de-DE" dirty="0"/>
          </a:p>
          <a:p>
            <a:endParaRPr lang="de-CH" dirty="0"/>
          </a:p>
        </p:txBody>
      </p:sp>
      <p:sp>
        <p:nvSpPr>
          <p:cNvPr id="11" name="Rechteck 10">
            <a:hlinkClick r:id="rId4" action="ppaction://hlinksldjump"/>
            <a:extLst>
              <a:ext uri="{FF2B5EF4-FFF2-40B4-BE49-F238E27FC236}">
                <a16:creationId xmlns:a16="http://schemas.microsoft.com/office/drawing/2014/main" id="{85B0AF7D-569A-1161-9414-2F3493E11678}"/>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2" name="Rechteck 11">
            <a:hlinkClick r:id="rId5" action="ppaction://hlinksldjump"/>
            <a:extLst>
              <a:ext uri="{FF2B5EF4-FFF2-40B4-BE49-F238E27FC236}">
                <a16:creationId xmlns:a16="http://schemas.microsoft.com/office/drawing/2014/main" id="{F37E5B6A-1E4E-CABC-9FCF-DEA7E2997936}"/>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6" name="Rechteck 5">
            <a:hlinkClick r:id="rId6" action="ppaction://hlinksldjump"/>
            <a:extLst>
              <a:ext uri="{FF2B5EF4-FFF2-40B4-BE49-F238E27FC236}">
                <a16:creationId xmlns:a16="http://schemas.microsoft.com/office/drawing/2014/main" id="{0FFF6031-8BB4-C0DE-64A5-6713FD2F7268}"/>
              </a:ext>
            </a:extLst>
          </p:cNvPr>
          <p:cNvSpPr/>
          <p:nvPr/>
        </p:nvSpPr>
        <p:spPr>
          <a:xfrm rot="16200000">
            <a:off x="-509823" y="4175346"/>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Führungsorganisation</a:t>
            </a:r>
          </a:p>
        </p:txBody>
      </p:sp>
      <p:sp>
        <p:nvSpPr>
          <p:cNvPr id="7" name="Rechteck 6">
            <a:hlinkClick r:id="rId7" action="ppaction://hlinksldjump"/>
            <a:extLst>
              <a:ext uri="{FF2B5EF4-FFF2-40B4-BE49-F238E27FC236}">
                <a16:creationId xmlns:a16="http://schemas.microsoft.com/office/drawing/2014/main" id="{300D8662-CABB-3B7F-F34B-453AFDB9E729}"/>
              </a:ext>
            </a:extLst>
          </p:cNvPr>
          <p:cNvSpPr/>
          <p:nvPr/>
        </p:nvSpPr>
        <p:spPr>
          <a:xfrm rot="16200000">
            <a:off x="-509823" y="9352182"/>
            <a:ext cx="1557313" cy="252000"/>
          </a:xfrm>
          <a:prstGeom prst="rect">
            <a:avLst/>
          </a:prstGeom>
          <a:solidFill>
            <a:srgbClr val="FFFF00"/>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Führungsorganisation</a:t>
            </a:r>
          </a:p>
        </p:txBody>
      </p:sp>
    </p:spTree>
    <p:extLst>
      <p:ext uri="{BB962C8B-B14F-4D97-AF65-F5344CB8AC3E}">
        <p14:creationId xmlns:p14="http://schemas.microsoft.com/office/powerpoint/2010/main" val="2203649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ABBF6-49AD-7BC6-8290-E9FE8A1EE36B}"/>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EFE3995E-64C8-86D3-0778-AD95F4AED905}"/>
              </a:ext>
            </a:extLst>
          </p:cNvPr>
          <p:cNvSpPr>
            <a:spLocks noGrp="1"/>
          </p:cNvSpPr>
          <p:nvPr>
            <p:ph type="body" sz="quarter" idx="21"/>
          </p:nvPr>
        </p:nvSpPr>
        <p:spPr/>
        <p:txBody>
          <a:bodyPr/>
          <a:lstStyle/>
          <a:p>
            <a:r>
              <a:rPr lang="de-DE" dirty="0"/>
              <a:t>Technische Einsatzleitung </a:t>
            </a:r>
          </a:p>
        </p:txBody>
      </p:sp>
      <p:sp>
        <p:nvSpPr>
          <p:cNvPr id="9" name="Textplatzhalter 8">
            <a:extLst>
              <a:ext uri="{FF2B5EF4-FFF2-40B4-BE49-F238E27FC236}">
                <a16:creationId xmlns:a16="http://schemas.microsoft.com/office/drawing/2014/main" id="{74D0CC16-9BCB-E869-6639-7B87E537A6FF}"/>
              </a:ext>
            </a:extLst>
          </p:cNvPr>
          <p:cNvSpPr>
            <a:spLocks noGrp="1"/>
          </p:cNvSpPr>
          <p:nvPr>
            <p:ph type="body" sz="quarter" idx="26"/>
          </p:nvPr>
        </p:nvSpPr>
        <p:spPr/>
        <p:txBody>
          <a:bodyPr/>
          <a:lstStyle/>
          <a:p>
            <a:r>
              <a:rPr lang="de-DE" dirty="0"/>
              <a:t>Führungsorganisation</a:t>
            </a:r>
          </a:p>
        </p:txBody>
      </p:sp>
      <p:sp>
        <p:nvSpPr>
          <p:cNvPr id="7" name="Titel 6">
            <a:extLst>
              <a:ext uri="{FF2B5EF4-FFF2-40B4-BE49-F238E27FC236}">
                <a16:creationId xmlns:a16="http://schemas.microsoft.com/office/drawing/2014/main" id="{5A649A4D-AAE9-DBA1-BDBC-A56AB4C3F72F}"/>
              </a:ext>
            </a:extLst>
          </p:cNvPr>
          <p:cNvSpPr>
            <a:spLocks noGrp="1"/>
          </p:cNvSpPr>
          <p:nvPr>
            <p:ph type="title"/>
          </p:nvPr>
        </p:nvSpPr>
        <p:spPr/>
        <p:txBody>
          <a:bodyPr/>
          <a:lstStyle/>
          <a:p>
            <a:r>
              <a:rPr lang="de-DE" dirty="0"/>
              <a:t>105</a:t>
            </a:r>
          </a:p>
        </p:txBody>
      </p:sp>
      <p:sp>
        <p:nvSpPr>
          <p:cNvPr id="10" name="Textplatzhalter 9">
            <a:extLst>
              <a:ext uri="{FF2B5EF4-FFF2-40B4-BE49-F238E27FC236}">
                <a16:creationId xmlns:a16="http://schemas.microsoft.com/office/drawing/2014/main" id="{5D09E759-5397-8FD6-9072-C157123F2243}"/>
              </a:ext>
            </a:extLst>
          </p:cNvPr>
          <p:cNvSpPr>
            <a:spLocks noGrp="1"/>
          </p:cNvSpPr>
          <p:nvPr>
            <p:ph type="body" sz="quarter" idx="32"/>
          </p:nvPr>
        </p:nvSpPr>
        <p:spPr/>
        <p:txBody>
          <a:bodyPr/>
          <a:lstStyle/>
          <a:p>
            <a:r>
              <a:rPr lang="de-DE" dirty="0"/>
              <a:t>§ 27 FwG BW </a:t>
            </a:r>
          </a:p>
        </p:txBody>
      </p:sp>
      <p:sp>
        <p:nvSpPr>
          <p:cNvPr id="6" name="Datumsplatzhalter 5">
            <a:extLst>
              <a:ext uri="{FF2B5EF4-FFF2-40B4-BE49-F238E27FC236}">
                <a16:creationId xmlns:a16="http://schemas.microsoft.com/office/drawing/2014/main" id="{4FBE10E1-1C02-1666-296B-7D1BDEF75971}"/>
              </a:ext>
            </a:extLst>
          </p:cNvPr>
          <p:cNvSpPr>
            <a:spLocks noGrp="1"/>
          </p:cNvSpPr>
          <p:nvPr>
            <p:ph type="dt" sz="half" idx="10"/>
          </p:nvPr>
        </p:nvSpPr>
        <p:spPr/>
        <p:txBody>
          <a:bodyPr/>
          <a:lstStyle/>
          <a:p>
            <a:r>
              <a:rPr lang="de-DE" dirty="0"/>
              <a:t>17.11.2023</a:t>
            </a:r>
          </a:p>
        </p:txBody>
      </p:sp>
      <p:sp>
        <p:nvSpPr>
          <p:cNvPr id="2" name="Rechteck 1">
            <a:hlinkClick r:id="" action="ppaction://noaction"/>
            <a:extLst>
              <a:ext uri="{FF2B5EF4-FFF2-40B4-BE49-F238E27FC236}">
                <a16:creationId xmlns:a16="http://schemas.microsoft.com/office/drawing/2014/main" id="{65638BF7-EF10-392B-C3FE-3B477540333A}"/>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3" name="Rechteck 2">
            <a:hlinkClick r:id="rId2" action="ppaction://hlinksldjump"/>
            <a:extLst>
              <a:ext uri="{FF2B5EF4-FFF2-40B4-BE49-F238E27FC236}">
                <a16:creationId xmlns:a16="http://schemas.microsoft.com/office/drawing/2014/main" id="{2EE29170-B785-A5A4-72C0-17214CAD7CE0}"/>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4" name="Rechteck 3">
            <a:hlinkClick r:id="rId3" action="ppaction://hlinksldjump"/>
            <a:extLst>
              <a:ext uri="{FF2B5EF4-FFF2-40B4-BE49-F238E27FC236}">
                <a16:creationId xmlns:a16="http://schemas.microsoft.com/office/drawing/2014/main" id="{AB12EF98-9C68-1D1F-FFAF-EA62654314EF}"/>
              </a:ext>
            </a:extLst>
          </p:cNvPr>
          <p:cNvSpPr/>
          <p:nvPr/>
        </p:nvSpPr>
        <p:spPr>
          <a:xfrm rot="16200000">
            <a:off x="-509823" y="4175346"/>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Führungsorganisation</a:t>
            </a:r>
          </a:p>
        </p:txBody>
      </p:sp>
      <p:sp>
        <p:nvSpPr>
          <p:cNvPr id="11" name="Rechteck 10">
            <a:hlinkClick r:id="rId4" action="ppaction://hlinksldjump"/>
            <a:extLst>
              <a:ext uri="{FF2B5EF4-FFF2-40B4-BE49-F238E27FC236}">
                <a16:creationId xmlns:a16="http://schemas.microsoft.com/office/drawing/2014/main" id="{6F4B4F61-71D4-DD9D-CE6A-71A295AC34B3}"/>
              </a:ext>
            </a:extLst>
          </p:cNvPr>
          <p:cNvSpPr/>
          <p:nvPr/>
        </p:nvSpPr>
        <p:spPr>
          <a:xfrm rot="16200000">
            <a:off x="-619079" y="5947631"/>
            <a:ext cx="177582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Erste Lage </a:t>
            </a:r>
          </a:p>
        </p:txBody>
      </p:sp>
      <p:sp>
        <p:nvSpPr>
          <p:cNvPr id="25" name="Rechteck 24">
            <a:extLst>
              <a:ext uri="{FF2B5EF4-FFF2-40B4-BE49-F238E27FC236}">
                <a16:creationId xmlns:a16="http://schemas.microsoft.com/office/drawing/2014/main" id="{0DA2111A-3C2C-6749-7E8A-9C0D4C157C52}"/>
              </a:ext>
            </a:extLst>
          </p:cNvPr>
          <p:cNvSpPr/>
          <p:nvPr/>
        </p:nvSpPr>
        <p:spPr bwMode="auto">
          <a:xfrm>
            <a:off x="2602935" y="1528763"/>
            <a:ext cx="2641143" cy="1260000"/>
          </a:xfrm>
          <a:prstGeom prst="rect">
            <a:avLst/>
          </a:prstGeom>
          <a:solidFill>
            <a:schemeClr val="bg1"/>
          </a:solidFill>
          <a:ln>
            <a:solidFill>
              <a:schemeClr val="tx1"/>
            </a:solidFill>
          </a:ln>
        </p:spPr>
        <p:txBody>
          <a:bodyPr wrap="square" lIns="0" rIns="0" rtlCol="0" anchor="ctr">
            <a:noAutofit/>
          </a:bodyPr>
          <a:lstStyle/>
          <a:p>
            <a:pPr algn="ctr"/>
            <a:r>
              <a:rPr lang="de-DE" sz="1600" b="1" dirty="0"/>
              <a:t>Politisch-gesamtverantwortliche Komponente </a:t>
            </a:r>
          </a:p>
          <a:p>
            <a:pPr algn="ctr"/>
            <a:r>
              <a:rPr lang="de-DE" sz="1600" dirty="0"/>
              <a:t>z.B. Bürgermeister(in)</a:t>
            </a:r>
          </a:p>
        </p:txBody>
      </p:sp>
      <p:sp>
        <p:nvSpPr>
          <p:cNvPr id="30" name="Rechteck 29">
            <a:hlinkClick r:id="rId5" action="ppaction://hlinksldjump"/>
            <a:extLst>
              <a:ext uri="{FF2B5EF4-FFF2-40B4-BE49-F238E27FC236}">
                <a16:creationId xmlns:a16="http://schemas.microsoft.com/office/drawing/2014/main" id="{34A5A79A-16FE-ED40-33B8-C8C2C83400EC}"/>
              </a:ext>
            </a:extLst>
          </p:cNvPr>
          <p:cNvSpPr/>
          <p:nvPr/>
        </p:nvSpPr>
        <p:spPr bwMode="auto">
          <a:xfrm>
            <a:off x="503237" y="4196524"/>
            <a:ext cx="1742546" cy="546871"/>
          </a:xfrm>
          <a:prstGeom prst="rect">
            <a:avLst/>
          </a:prstGeom>
          <a:solidFill>
            <a:srgbClr val="00FFFF"/>
          </a:solidFill>
          <a:ln>
            <a:solidFill>
              <a:schemeClr val="tx1"/>
            </a:solidFill>
          </a:ln>
        </p:spPr>
        <p:txBody>
          <a:bodyPr wrap="square" lIns="0" rIns="0" rtlCol="0" anchor="ctr">
            <a:noAutofit/>
          </a:bodyPr>
          <a:lstStyle/>
          <a:p>
            <a:pPr algn="ctr"/>
            <a:r>
              <a:rPr lang="de-DE" sz="1600" dirty="0"/>
              <a:t>Verwaltungsstab</a:t>
            </a:r>
          </a:p>
          <a:p>
            <a:pPr algn="ctr"/>
            <a:r>
              <a:rPr lang="de-DE" sz="1600" dirty="0"/>
              <a:t>Plan 106</a:t>
            </a:r>
          </a:p>
        </p:txBody>
      </p:sp>
      <p:sp>
        <p:nvSpPr>
          <p:cNvPr id="31" name="Rechteck 30">
            <a:extLst>
              <a:ext uri="{FF2B5EF4-FFF2-40B4-BE49-F238E27FC236}">
                <a16:creationId xmlns:a16="http://schemas.microsoft.com/office/drawing/2014/main" id="{CD4A8B03-6EBD-9DF9-F53B-46A2D306820A}"/>
              </a:ext>
            </a:extLst>
          </p:cNvPr>
          <p:cNvSpPr/>
          <p:nvPr/>
        </p:nvSpPr>
        <p:spPr bwMode="auto">
          <a:xfrm>
            <a:off x="2634244" y="4214462"/>
            <a:ext cx="4727001" cy="4007994"/>
          </a:xfrm>
          <a:prstGeom prst="rect">
            <a:avLst/>
          </a:prstGeom>
          <a:solidFill>
            <a:schemeClr val="bg1">
              <a:lumMod val="95000"/>
            </a:schemeClr>
          </a:solidFill>
          <a:ln w="88900">
            <a:solidFill>
              <a:srgbClr val="FF0000"/>
            </a:solidFill>
          </a:ln>
        </p:spPr>
        <p:txBody>
          <a:bodyPr wrap="square" lIns="0" rIns="0" rtlCol="0" anchor="t">
            <a:noAutofit/>
          </a:bodyPr>
          <a:lstStyle/>
          <a:p>
            <a:pPr algn="ctr"/>
            <a:r>
              <a:rPr lang="de-DE" sz="1600" b="1" dirty="0"/>
              <a:t>Einsatzleitung </a:t>
            </a:r>
          </a:p>
          <a:p>
            <a:pPr algn="ctr"/>
            <a:r>
              <a:rPr lang="de-DE" sz="1600" b="1" dirty="0"/>
              <a:t>(als Führungseinheit nach § 27 FwG BW</a:t>
            </a:r>
          </a:p>
        </p:txBody>
      </p:sp>
      <p:cxnSp>
        <p:nvCxnSpPr>
          <p:cNvPr id="32" name="Verbinder: gewinkelt 31">
            <a:extLst>
              <a:ext uri="{FF2B5EF4-FFF2-40B4-BE49-F238E27FC236}">
                <a16:creationId xmlns:a16="http://schemas.microsoft.com/office/drawing/2014/main" id="{9FAACFDC-14EB-9031-2EEC-5A3CB7649E48}"/>
              </a:ext>
            </a:extLst>
          </p:cNvPr>
          <p:cNvCxnSpPr>
            <a:cxnSpLocks/>
            <a:stCxn id="25" idx="2"/>
            <a:endCxn id="30" idx="0"/>
          </p:cNvCxnSpPr>
          <p:nvPr/>
        </p:nvCxnSpPr>
        <p:spPr>
          <a:xfrm rot="5400000">
            <a:off x="1945129" y="2218145"/>
            <a:ext cx="1407761" cy="2548997"/>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Verbinder: gewinkelt 32">
            <a:extLst>
              <a:ext uri="{FF2B5EF4-FFF2-40B4-BE49-F238E27FC236}">
                <a16:creationId xmlns:a16="http://schemas.microsoft.com/office/drawing/2014/main" id="{CC0952B8-771E-A359-3F49-6D6FC32A2520}"/>
              </a:ext>
            </a:extLst>
          </p:cNvPr>
          <p:cNvCxnSpPr>
            <a:cxnSpLocks/>
            <a:stCxn id="31" idx="0"/>
            <a:endCxn id="25" idx="2"/>
          </p:cNvCxnSpPr>
          <p:nvPr/>
        </p:nvCxnSpPr>
        <p:spPr>
          <a:xfrm rot="16200000" flipV="1">
            <a:off x="3747777" y="2964494"/>
            <a:ext cx="1425699" cy="1074238"/>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feld 33">
            <a:extLst>
              <a:ext uri="{FF2B5EF4-FFF2-40B4-BE49-F238E27FC236}">
                <a16:creationId xmlns:a16="http://schemas.microsoft.com/office/drawing/2014/main" id="{13A8193C-CE41-F937-A3D5-BC052FB8AD5F}"/>
              </a:ext>
            </a:extLst>
          </p:cNvPr>
          <p:cNvSpPr txBox="1"/>
          <p:nvPr/>
        </p:nvSpPr>
        <p:spPr>
          <a:xfrm>
            <a:off x="527191" y="9481288"/>
            <a:ext cx="6792630" cy="523220"/>
          </a:xfrm>
          <a:prstGeom prst="rect">
            <a:avLst/>
          </a:prstGeom>
          <a:noFill/>
        </p:spPr>
        <p:txBody>
          <a:bodyPr wrap="square" lIns="0" rtlCol="0">
            <a:spAutoFit/>
          </a:bodyPr>
          <a:lstStyle/>
          <a:p>
            <a:r>
              <a:rPr lang="de-DE" sz="1400" dirty="0"/>
              <a:t>* Bereitstellung von Ressourcen, keine taktische Weisungsbefugnis </a:t>
            </a:r>
          </a:p>
          <a:p>
            <a:r>
              <a:rPr lang="de-DE" sz="1400" dirty="0"/>
              <a:t>**  Kommandant der örtlich zuständigen Feuerwehr </a:t>
            </a:r>
          </a:p>
        </p:txBody>
      </p:sp>
      <p:sp>
        <p:nvSpPr>
          <p:cNvPr id="36" name="Rechteck 35">
            <a:extLst>
              <a:ext uri="{FF2B5EF4-FFF2-40B4-BE49-F238E27FC236}">
                <a16:creationId xmlns:a16="http://schemas.microsoft.com/office/drawing/2014/main" id="{6E6252B6-12EA-96FA-B28A-B65E1A53C2F2}"/>
              </a:ext>
            </a:extLst>
          </p:cNvPr>
          <p:cNvSpPr/>
          <p:nvPr/>
        </p:nvSpPr>
        <p:spPr bwMode="auto">
          <a:xfrm>
            <a:off x="2783735" y="6306137"/>
            <a:ext cx="2141775" cy="1749452"/>
          </a:xfrm>
          <a:prstGeom prst="rect">
            <a:avLst/>
          </a:prstGeom>
          <a:solidFill>
            <a:schemeClr val="bg1">
              <a:lumMod val="95000"/>
            </a:schemeClr>
          </a:solidFill>
          <a:ln>
            <a:solidFill>
              <a:schemeClr val="tx1"/>
            </a:solidFill>
          </a:ln>
        </p:spPr>
        <p:txBody>
          <a:bodyPr wrap="square" lIns="36000" rIns="0" rtlCol="0" anchor="t">
            <a:noAutofit/>
          </a:bodyPr>
          <a:lstStyle/>
          <a:p>
            <a:r>
              <a:rPr lang="de-DE" sz="1400" b="1" dirty="0"/>
              <a:t>Fachberater und Verbindungspersonen</a:t>
            </a:r>
          </a:p>
          <a:p>
            <a:pPr marL="285750" indent="-285750">
              <a:buFont typeface="Symbol" panose="05050102010706020507" pitchFamily="18" charset="2"/>
              <a:buChar char="-"/>
            </a:pPr>
            <a:r>
              <a:rPr lang="de-DE" sz="1400" dirty="0"/>
              <a:t>Rettungsdienst</a:t>
            </a:r>
          </a:p>
          <a:p>
            <a:pPr marL="285750" indent="-285750">
              <a:buFont typeface="Symbol" panose="05050102010706020507" pitchFamily="18" charset="2"/>
              <a:buChar char="-"/>
            </a:pPr>
            <a:r>
              <a:rPr lang="de-DE" sz="1400" dirty="0"/>
              <a:t>Technisches Hilfswerk</a:t>
            </a:r>
          </a:p>
          <a:p>
            <a:pPr marL="285750" indent="-285750">
              <a:buFont typeface="Symbol" panose="05050102010706020507" pitchFamily="18" charset="2"/>
              <a:buChar char="-"/>
            </a:pPr>
            <a:r>
              <a:rPr lang="de-DE" sz="1400" dirty="0"/>
              <a:t>Polizeibehörden</a:t>
            </a:r>
          </a:p>
          <a:p>
            <a:pPr marL="285750" indent="-285750">
              <a:buFont typeface="Symbol" panose="05050102010706020507" pitchFamily="18" charset="2"/>
              <a:buChar char="-"/>
            </a:pPr>
            <a:r>
              <a:rPr lang="de-DE" sz="1400" dirty="0"/>
              <a:t>Verwaltung(</a:t>
            </a:r>
            <a:r>
              <a:rPr lang="de-DE" sz="1400" dirty="0" err="1"/>
              <a:t>sstab</a:t>
            </a:r>
            <a:r>
              <a:rPr lang="de-DE" sz="1400" dirty="0"/>
              <a:t>) </a:t>
            </a:r>
          </a:p>
        </p:txBody>
      </p:sp>
      <p:sp>
        <p:nvSpPr>
          <p:cNvPr id="37" name="Rechteck 36">
            <a:extLst>
              <a:ext uri="{FF2B5EF4-FFF2-40B4-BE49-F238E27FC236}">
                <a16:creationId xmlns:a16="http://schemas.microsoft.com/office/drawing/2014/main" id="{9EF4C703-EF87-5D94-121A-C465AE90B4D6}"/>
              </a:ext>
            </a:extLst>
          </p:cNvPr>
          <p:cNvSpPr/>
          <p:nvPr/>
        </p:nvSpPr>
        <p:spPr bwMode="auto">
          <a:xfrm>
            <a:off x="3973743" y="4888547"/>
            <a:ext cx="2048005" cy="449238"/>
          </a:xfrm>
          <a:prstGeom prst="rect">
            <a:avLst/>
          </a:prstGeom>
          <a:solidFill>
            <a:srgbClr val="FF0000"/>
          </a:solidFill>
          <a:ln>
            <a:solidFill>
              <a:schemeClr val="tx1"/>
            </a:solidFill>
          </a:ln>
        </p:spPr>
        <p:txBody>
          <a:bodyPr wrap="square" lIns="36000" rIns="0" rtlCol="0" anchor="ctr">
            <a:noAutofit/>
          </a:bodyPr>
          <a:lstStyle/>
          <a:p>
            <a:pPr algn="ctr"/>
            <a:r>
              <a:rPr lang="de-DE" sz="1400" b="1" dirty="0">
                <a:solidFill>
                  <a:schemeClr val="bg1"/>
                </a:solidFill>
              </a:rPr>
              <a:t>Einsatzleiter**</a:t>
            </a:r>
          </a:p>
        </p:txBody>
      </p:sp>
      <p:sp>
        <p:nvSpPr>
          <p:cNvPr id="39" name="Rechteck 38">
            <a:extLst>
              <a:ext uri="{FF2B5EF4-FFF2-40B4-BE49-F238E27FC236}">
                <a16:creationId xmlns:a16="http://schemas.microsoft.com/office/drawing/2014/main" id="{E7D8A713-074B-FCAE-86C8-D3AB94D06013}"/>
              </a:ext>
            </a:extLst>
          </p:cNvPr>
          <p:cNvSpPr/>
          <p:nvPr/>
        </p:nvSpPr>
        <p:spPr bwMode="auto">
          <a:xfrm>
            <a:off x="5069981" y="6306137"/>
            <a:ext cx="2141774" cy="449238"/>
          </a:xfrm>
          <a:prstGeom prst="rect">
            <a:avLst/>
          </a:prstGeom>
          <a:solidFill>
            <a:srgbClr val="FF0000"/>
          </a:solidFill>
          <a:ln>
            <a:solidFill>
              <a:schemeClr val="tx1"/>
            </a:solidFill>
          </a:ln>
        </p:spPr>
        <p:txBody>
          <a:bodyPr wrap="square" lIns="36000" rIns="0" rtlCol="0" anchor="t">
            <a:noAutofit/>
          </a:bodyPr>
          <a:lstStyle/>
          <a:p>
            <a:pPr algn="ctr"/>
            <a:r>
              <a:rPr lang="de-DE" sz="1400" b="1" dirty="0">
                <a:solidFill>
                  <a:schemeClr val="bg1"/>
                </a:solidFill>
              </a:rPr>
              <a:t>Feuerwehren</a:t>
            </a:r>
          </a:p>
        </p:txBody>
      </p:sp>
      <p:cxnSp>
        <p:nvCxnSpPr>
          <p:cNvPr id="40" name="Verbinder: gewinkelt 39">
            <a:extLst>
              <a:ext uri="{FF2B5EF4-FFF2-40B4-BE49-F238E27FC236}">
                <a16:creationId xmlns:a16="http://schemas.microsoft.com/office/drawing/2014/main" id="{8EA13042-C4F9-F116-BC80-B4B3D50D33A5}"/>
              </a:ext>
            </a:extLst>
          </p:cNvPr>
          <p:cNvCxnSpPr>
            <a:cxnSpLocks/>
            <a:stCxn id="37" idx="1"/>
            <a:endCxn id="36" idx="0"/>
          </p:cNvCxnSpPr>
          <p:nvPr/>
        </p:nvCxnSpPr>
        <p:spPr>
          <a:xfrm rot="10800000" flipV="1">
            <a:off x="3854623" y="5113165"/>
            <a:ext cx="119120" cy="1192971"/>
          </a:xfrm>
          <a:prstGeom prst="bentConnector2">
            <a:avLst/>
          </a:prstGeom>
          <a:ln w="25400">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42" name="Verbinder: gewinkelt 41">
            <a:extLst>
              <a:ext uri="{FF2B5EF4-FFF2-40B4-BE49-F238E27FC236}">
                <a16:creationId xmlns:a16="http://schemas.microsoft.com/office/drawing/2014/main" id="{5F16E135-AD7F-4567-A587-4902FABA6B4A}"/>
              </a:ext>
            </a:extLst>
          </p:cNvPr>
          <p:cNvCxnSpPr>
            <a:cxnSpLocks/>
            <a:stCxn id="37" idx="3"/>
            <a:endCxn id="39" idx="0"/>
          </p:cNvCxnSpPr>
          <p:nvPr/>
        </p:nvCxnSpPr>
        <p:spPr>
          <a:xfrm>
            <a:off x="6021748" y="5113166"/>
            <a:ext cx="119120" cy="1192971"/>
          </a:xfrm>
          <a:prstGeom prst="bentConnector2">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Rechteck 42">
            <a:extLst>
              <a:ext uri="{FF2B5EF4-FFF2-40B4-BE49-F238E27FC236}">
                <a16:creationId xmlns:a16="http://schemas.microsoft.com/office/drawing/2014/main" id="{76792751-8EDA-4B09-6616-9E2D28375742}"/>
              </a:ext>
            </a:extLst>
          </p:cNvPr>
          <p:cNvSpPr/>
          <p:nvPr/>
        </p:nvSpPr>
        <p:spPr>
          <a:xfrm>
            <a:off x="5501904" y="5709740"/>
            <a:ext cx="1277928" cy="186961"/>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b="1" dirty="0">
                <a:solidFill>
                  <a:srgbClr val="FF0000"/>
                </a:solidFill>
              </a:rPr>
              <a:t>Führung</a:t>
            </a:r>
          </a:p>
        </p:txBody>
      </p:sp>
      <p:sp>
        <p:nvSpPr>
          <p:cNvPr id="44" name="Rechteck 43">
            <a:extLst>
              <a:ext uri="{FF2B5EF4-FFF2-40B4-BE49-F238E27FC236}">
                <a16:creationId xmlns:a16="http://schemas.microsoft.com/office/drawing/2014/main" id="{44845CA0-FF4E-1B38-8A4D-B8AAACB3EC2A}"/>
              </a:ext>
            </a:extLst>
          </p:cNvPr>
          <p:cNvSpPr/>
          <p:nvPr/>
        </p:nvSpPr>
        <p:spPr>
          <a:xfrm>
            <a:off x="3152772" y="5715520"/>
            <a:ext cx="1403700" cy="2160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b="1" dirty="0">
                <a:solidFill>
                  <a:schemeClr val="accent1"/>
                </a:solidFill>
              </a:rPr>
              <a:t>Koordination</a:t>
            </a:r>
          </a:p>
        </p:txBody>
      </p:sp>
      <p:sp>
        <p:nvSpPr>
          <p:cNvPr id="45" name="Rechteck 44">
            <a:extLst>
              <a:ext uri="{FF2B5EF4-FFF2-40B4-BE49-F238E27FC236}">
                <a16:creationId xmlns:a16="http://schemas.microsoft.com/office/drawing/2014/main" id="{ABA5F91E-3F8A-5910-A18D-E712914EEF8F}"/>
              </a:ext>
            </a:extLst>
          </p:cNvPr>
          <p:cNvSpPr/>
          <p:nvPr/>
        </p:nvSpPr>
        <p:spPr bwMode="auto">
          <a:xfrm>
            <a:off x="3064892" y="7436728"/>
            <a:ext cx="1742546" cy="349629"/>
          </a:xfrm>
          <a:prstGeom prst="rect">
            <a:avLst/>
          </a:prstGeom>
          <a:solidFill>
            <a:srgbClr val="00FFFF"/>
          </a:solidFill>
          <a:ln>
            <a:solidFill>
              <a:schemeClr val="tx1"/>
            </a:solidFill>
          </a:ln>
        </p:spPr>
        <p:txBody>
          <a:bodyPr wrap="square" lIns="0" rIns="0" rtlCol="0" anchor="ctr">
            <a:noAutofit/>
          </a:bodyPr>
          <a:lstStyle/>
          <a:p>
            <a:r>
              <a:rPr lang="de-DE" sz="1400" dirty="0"/>
              <a:t> Verwaltungsstab</a:t>
            </a:r>
          </a:p>
        </p:txBody>
      </p:sp>
      <p:sp>
        <p:nvSpPr>
          <p:cNvPr id="47" name="Rechteck 46">
            <a:extLst>
              <a:ext uri="{FF2B5EF4-FFF2-40B4-BE49-F238E27FC236}">
                <a16:creationId xmlns:a16="http://schemas.microsoft.com/office/drawing/2014/main" id="{A788E89D-3E59-E1BC-7C1E-C9FF83934BBE}"/>
              </a:ext>
            </a:extLst>
          </p:cNvPr>
          <p:cNvSpPr/>
          <p:nvPr/>
        </p:nvSpPr>
        <p:spPr>
          <a:xfrm>
            <a:off x="3973743" y="3623030"/>
            <a:ext cx="2032494" cy="409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rPr>
              <a:t>Organisatorische Oberleitung*</a:t>
            </a:r>
          </a:p>
        </p:txBody>
      </p:sp>
      <p:sp>
        <p:nvSpPr>
          <p:cNvPr id="48" name="Textfeld 47">
            <a:extLst>
              <a:ext uri="{FF2B5EF4-FFF2-40B4-BE49-F238E27FC236}">
                <a16:creationId xmlns:a16="http://schemas.microsoft.com/office/drawing/2014/main" id="{4B9853F1-4C07-0683-33C1-75B94D64810A}"/>
              </a:ext>
            </a:extLst>
          </p:cNvPr>
          <p:cNvSpPr txBox="1"/>
          <p:nvPr/>
        </p:nvSpPr>
        <p:spPr>
          <a:xfrm>
            <a:off x="503238" y="8726016"/>
            <a:ext cx="6840538" cy="646331"/>
          </a:xfrm>
          <a:prstGeom prst="rect">
            <a:avLst/>
          </a:prstGeom>
          <a:solidFill>
            <a:srgbClr val="FFFF00"/>
          </a:solidFill>
        </p:spPr>
        <p:txBody>
          <a:bodyPr wrap="square" rtlCol="0">
            <a:spAutoFit/>
          </a:bodyPr>
          <a:lstStyle/>
          <a:p>
            <a:pPr algn="ctr"/>
            <a:r>
              <a:rPr lang="de-DE" dirty="0"/>
              <a:t>Die Einsatzleitung der örtlichen Feuerwehr kann als gegeben und funktionsfähig vorausgesetzt werden!</a:t>
            </a:r>
          </a:p>
        </p:txBody>
      </p:sp>
    </p:spTree>
    <p:extLst>
      <p:ext uri="{BB962C8B-B14F-4D97-AF65-F5344CB8AC3E}">
        <p14:creationId xmlns:p14="http://schemas.microsoft.com/office/powerpoint/2010/main" val="1891736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57104-4E51-B11E-33C5-BB2F540A4284}"/>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A5768A5F-783D-8C33-6928-315419813BD8}"/>
              </a:ext>
            </a:extLst>
          </p:cNvPr>
          <p:cNvSpPr>
            <a:spLocks noGrp="1"/>
          </p:cNvSpPr>
          <p:nvPr>
            <p:ph type="body" sz="quarter" idx="21"/>
          </p:nvPr>
        </p:nvSpPr>
        <p:spPr/>
        <p:txBody>
          <a:bodyPr/>
          <a:lstStyle/>
          <a:p>
            <a:r>
              <a:rPr lang="de-DE" dirty="0"/>
              <a:t>Akteure</a:t>
            </a:r>
          </a:p>
        </p:txBody>
      </p:sp>
      <p:sp>
        <p:nvSpPr>
          <p:cNvPr id="9" name="Textplatzhalter 8">
            <a:extLst>
              <a:ext uri="{FF2B5EF4-FFF2-40B4-BE49-F238E27FC236}">
                <a16:creationId xmlns:a16="http://schemas.microsoft.com/office/drawing/2014/main" id="{38AB5352-687A-5E0B-3A5E-80593E7AC9D3}"/>
              </a:ext>
            </a:extLst>
          </p:cNvPr>
          <p:cNvSpPr>
            <a:spLocks noGrp="1"/>
          </p:cNvSpPr>
          <p:nvPr>
            <p:ph type="body" sz="quarter" idx="26"/>
          </p:nvPr>
        </p:nvSpPr>
        <p:spPr/>
        <p:txBody>
          <a:bodyPr/>
          <a:lstStyle/>
          <a:p>
            <a:r>
              <a:rPr lang="de-DE" dirty="0"/>
              <a:t>Führungsorganisation </a:t>
            </a:r>
          </a:p>
        </p:txBody>
      </p:sp>
      <p:sp>
        <p:nvSpPr>
          <p:cNvPr id="7" name="Titel 6">
            <a:extLst>
              <a:ext uri="{FF2B5EF4-FFF2-40B4-BE49-F238E27FC236}">
                <a16:creationId xmlns:a16="http://schemas.microsoft.com/office/drawing/2014/main" id="{19EE5666-D0EC-3132-9FAE-47E37F067173}"/>
              </a:ext>
            </a:extLst>
          </p:cNvPr>
          <p:cNvSpPr>
            <a:spLocks noGrp="1"/>
          </p:cNvSpPr>
          <p:nvPr>
            <p:ph type="title"/>
          </p:nvPr>
        </p:nvSpPr>
        <p:spPr/>
        <p:txBody>
          <a:bodyPr/>
          <a:lstStyle/>
          <a:p>
            <a:r>
              <a:rPr lang="de-DE" dirty="0"/>
              <a:t>FO 1</a:t>
            </a:r>
          </a:p>
        </p:txBody>
      </p:sp>
      <p:sp>
        <p:nvSpPr>
          <p:cNvPr id="48" name="Textplatzhalter 47">
            <a:extLst>
              <a:ext uri="{FF2B5EF4-FFF2-40B4-BE49-F238E27FC236}">
                <a16:creationId xmlns:a16="http://schemas.microsoft.com/office/drawing/2014/main" id="{30AC52F9-4684-9B06-12DE-30B08156AC4B}"/>
              </a:ext>
            </a:extLst>
          </p:cNvPr>
          <p:cNvSpPr>
            <a:spLocks noGrp="1"/>
          </p:cNvSpPr>
          <p:nvPr>
            <p:ph type="body" sz="quarter" idx="32"/>
          </p:nvPr>
        </p:nvSpPr>
        <p:spPr/>
        <p:txBody>
          <a:bodyPr/>
          <a:lstStyle/>
          <a:p>
            <a:endParaRPr lang="de-DE"/>
          </a:p>
        </p:txBody>
      </p:sp>
      <p:sp>
        <p:nvSpPr>
          <p:cNvPr id="6" name="Datumsplatzhalter 5">
            <a:extLst>
              <a:ext uri="{FF2B5EF4-FFF2-40B4-BE49-F238E27FC236}">
                <a16:creationId xmlns:a16="http://schemas.microsoft.com/office/drawing/2014/main" id="{E59FAC4D-4B78-432A-8516-9F8E3CD27B6C}"/>
              </a:ext>
            </a:extLst>
          </p:cNvPr>
          <p:cNvSpPr>
            <a:spLocks noGrp="1"/>
          </p:cNvSpPr>
          <p:nvPr>
            <p:ph type="dt" sz="half" idx="10"/>
          </p:nvPr>
        </p:nvSpPr>
        <p:spPr/>
        <p:txBody>
          <a:bodyPr/>
          <a:lstStyle/>
          <a:p>
            <a:r>
              <a:rPr lang="de-DE" dirty="0"/>
              <a:t>17.11.2023</a:t>
            </a:r>
          </a:p>
        </p:txBody>
      </p:sp>
      <p:sp>
        <p:nvSpPr>
          <p:cNvPr id="10" name="Textfeld 9">
            <a:extLst>
              <a:ext uri="{FF2B5EF4-FFF2-40B4-BE49-F238E27FC236}">
                <a16:creationId xmlns:a16="http://schemas.microsoft.com/office/drawing/2014/main" id="{79E3C696-5942-E75D-A77A-52B9FE41613A}"/>
              </a:ext>
            </a:extLst>
          </p:cNvPr>
          <p:cNvSpPr txBox="1"/>
          <p:nvPr/>
        </p:nvSpPr>
        <p:spPr>
          <a:xfrm>
            <a:off x="503238" y="1538331"/>
            <a:ext cx="6944575" cy="5262979"/>
          </a:xfrm>
          <a:prstGeom prst="rect">
            <a:avLst/>
          </a:prstGeom>
          <a:noFill/>
        </p:spPr>
        <p:txBody>
          <a:bodyPr wrap="square" lIns="0">
            <a:spAutoFit/>
          </a:bodyPr>
          <a:lstStyle/>
          <a:p>
            <a:r>
              <a:rPr lang="de-DE" sz="1600" b="1">
                <a:solidFill>
                  <a:srgbClr val="000000"/>
                </a:solidFill>
              </a:rPr>
              <a:t>Wer sind die führenden Akteure des Hochwasser-Schutzes?</a:t>
            </a:r>
          </a:p>
          <a:p>
            <a:endParaRPr lang="de-DE" sz="1600" b="1">
              <a:solidFill>
                <a:srgbClr val="000000"/>
              </a:solidFill>
            </a:endParaRPr>
          </a:p>
          <a:p>
            <a:r>
              <a:rPr lang="de-DE" sz="1600" b="1">
                <a:solidFill>
                  <a:srgbClr val="000000"/>
                </a:solidFill>
              </a:rPr>
              <a:t>Beispiele sind: </a:t>
            </a:r>
          </a:p>
          <a:p>
            <a:endParaRPr lang="de-DE" sz="1600" b="1">
              <a:solidFill>
                <a:srgbClr val="000000"/>
              </a:solidFill>
            </a:endParaRPr>
          </a:p>
          <a:p>
            <a:pPr marL="342900" indent="-342900">
              <a:buFont typeface="Symbol" panose="05050102010706020507" pitchFamily="18" charset="2"/>
              <a:buChar char="-"/>
            </a:pPr>
            <a:r>
              <a:rPr lang="de-DE" sz="1600">
                <a:solidFill>
                  <a:srgbClr val="000000"/>
                </a:solidFill>
              </a:rPr>
              <a:t>(Ober-)Bürgermeister(in)</a:t>
            </a:r>
          </a:p>
          <a:p>
            <a:pPr marL="342900" indent="-342900">
              <a:buFont typeface="Symbol" panose="05050102010706020507" pitchFamily="18" charset="2"/>
              <a:buChar char="-"/>
            </a:pPr>
            <a:r>
              <a:rPr lang="de-DE" sz="1600">
                <a:solidFill>
                  <a:srgbClr val="000000"/>
                </a:solidFill>
              </a:rPr>
              <a:t>Beigeordnete </a:t>
            </a:r>
          </a:p>
          <a:p>
            <a:pPr marL="342900" indent="-342900">
              <a:buFont typeface="Symbol" panose="05050102010706020507" pitchFamily="18" charset="2"/>
              <a:buChar char="-"/>
            </a:pPr>
            <a:r>
              <a:rPr lang="de-DE" sz="1600">
                <a:solidFill>
                  <a:srgbClr val="000000"/>
                </a:solidFill>
              </a:rPr>
              <a:t>Amts-/ Fachbereichsleiter </a:t>
            </a:r>
          </a:p>
          <a:p>
            <a:pPr marL="800100" lvl="1" indent="-342900">
              <a:buFont typeface="Symbol" panose="05050102010706020507" pitchFamily="18" charset="2"/>
              <a:buChar char="-"/>
            </a:pPr>
            <a:r>
              <a:rPr lang="de-DE" sz="1600">
                <a:solidFill>
                  <a:srgbClr val="000000"/>
                </a:solidFill>
              </a:rPr>
              <a:t>Ordnungsamt, Ortspolizeibehörde </a:t>
            </a:r>
          </a:p>
          <a:p>
            <a:pPr marL="800100" lvl="1" indent="-342900">
              <a:buFont typeface="Symbol" panose="05050102010706020507" pitchFamily="18" charset="2"/>
              <a:buChar char="-"/>
            </a:pPr>
            <a:r>
              <a:rPr lang="de-DE" sz="1600">
                <a:solidFill>
                  <a:srgbClr val="000000"/>
                </a:solidFill>
              </a:rPr>
              <a:t>Hauptamt </a:t>
            </a:r>
          </a:p>
          <a:p>
            <a:pPr marL="800100" lvl="1" indent="-342900">
              <a:buFont typeface="Symbol" panose="05050102010706020507" pitchFamily="18" charset="2"/>
              <a:buChar char="-"/>
            </a:pPr>
            <a:r>
              <a:rPr lang="de-DE" sz="1600">
                <a:solidFill>
                  <a:srgbClr val="000000"/>
                </a:solidFill>
              </a:rPr>
              <a:t>Personalamt </a:t>
            </a:r>
          </a:p>
          <a:p>
            <a:pPr marL="800100" lvl="1" indent="-342900">
              <a:buFont typeface="Symbol" panose="05050102010706020507" pitchFamily="18" charset="2"/>
              <a:buChar char="-"/>
            </a:pPr>
            <a:r>
              <a:rPr lang="de-DE" sz="1600">
                <a:solidFill>
                  <a:srgbClr val="000000"/>
                </a:solidFill>
              </a:rPr>
              <a:t>Tiefbau, Gewässer, Kanalisation etc. </a:t>
            </a:r>
          </a:p>
          <a:p>
            <a:pPr marL="342900" indent="-342900">
              <a:buFont typeface="Symbol" panose="05050102010706020507" pitchFamily="18" charset="2"/>
              <a:buChar char="-"/>
            </a:pPr>
            <a:r>
              <a:rPr lang="de-DE" sz="1600">
                <a:solidFill>
                  <a:srgbClr val="000000"/>
                </a:solidFill>
              </a:rPr>
              <a:t>Feuerwehrkommandant </a:t>
            </a:r>
          </a:p>
          <a:p>
            <a:pPr marL="342900" indent="-342900">
              <a:buFont typeface="Symbol" panose="05050102010706020507" pitchFamily="18" charset="2"/>
              <a:buChar char="-"/>
            </a:pPr>
            <a:r>
              <a:rPr lang="de-DE" sz="1600">
                <a:solidFill>
                  <a:srgbClr val="000000"/>
                </a:solidFill>
              </a:rPr>
              <a:t>Leiter Bauhof / Baubetriebshof oder ähnlich </a:t>
            </a:r>
          </a:p>
          <a:p>
            <a:pPr marL="342900" indent="-342900">
              <a:buFont typeface="Symbol" panose="05050102010706020507" pitchFamily="18" charset="2"/>
              <a:buChar char="-"/>
            </a:pPr>
            <a:r>
              <a:rPr lang="de-DE" sz="1600">
                <a:solidFill>
                  <a:srgbClr val="000000"/>
                </a:solidFill>
              </a:rPr>
              <a:t>Klärwärter </a:t>
            </a:r>
          </a:p>
          <a:p>
            <a:pPr marL="342900" indent="-342900">
              <a:buFont typeface="Symbol" panose="05050102010706020507" pitchFamily="18" charset="2"/>
              <a:buChar char="-"/>
            </a:pPr>
            <a:r>
              <a:rPr lang="de-DE" sz="1600">
                <a:solidFill>
                  <a:srgbClr val="000000"/>
                </a:solidFill>
              </a:rPr>
              <a:t>Stauwärter</a:t>
            </a:r>
          </a:p>
          <a:p>
            <a:pPr marL="342900" indent="-342900">
              <a:buFont typeface="Symbol" panose="05050102010706020507" pitchFamily="18" charset="2"/>
              <a:buChar char="-"/>
            </a:pPr>
            <a:r>
              <a:rPr lang="de-DE" sz="1600">
                <a:solidFill>
                  <a:srgbClr val="000000"/>
                </a:solidFill>
              </a:rPr>
              <a:t>Vertreter relevanter Eigenbetriebe der Kommune </a:t>
            </a:r>
          </a:p>
          <a:p>
            <a:pPr marL="342900" indent="-342900">
              <a:buFont typeface="Symbol" panose="05050102010706020507" pitchFamily="18" charset="2"/>
              <a:buChar char="-"/>
            </a:pPr>
            <a:endParaRPr lang="de-DE" sz="1600" b="1">
              <a:solidFill>
                <a:srgbClr val="000000"/>
              </a:solidFill>
            </a:endParaRPr>
          </a:p>
          <a:p>
            <a:pPr marL="342900" indent="-342900">
              <a:buFont typeface="Symbol" panose="05050102010706020507" pitchFamily="18" charset="2"/>
              <a:buChar char="-"/>
            </a:pPr>
            <a:r>
              <a:rPr lang="de-DE" sz="1600">
                <a:solidFill>
                  <a:srgbClr val="000000"/>
                </a:solidFill>
              </a:rPr>
              <a:t>Vertreter Wasserbehörden</a:t>
            </a:r>
          </a:p>
          <a:p>
            <a:pPr marL="342900" indent="-342900">
              <a:buFont typeface="Symbol" panose="05050102010706020507" pitchFamily="18" charset="2"/>
              <a:buChar char="-"/>
            </a:pPr>
            <a:r>
              <a:rPr lang="de-DE" sz="1600">
                <a:solidFill>
                  <a:srgbClr val="000000"/>
                </a:solidFill>
              </a:rPr>
              <a:t>Vertreter Zweckverbände </a:t>
            </a:r>
          </a:p>
          <a:p>
            <a:pPr marL="342900" indent="-342900">
              <a:buFont typeface="Symbol" panose="05050102010706020507" pitchFamily="18" charset="2"/>
              <a:buChar char="-"/>
            </a:pPr>
            <a:endParaRPr lang="de-DE" sz="1600" b="1">
              <a:solidFill>
                <a:srgbClr val="000000"/>
              </a:solidFill>
            </a:endParaRPr>
          </a:p>
          <a:p>
            <a:endParaRPr lang="de-DE" sz="1600" b="1" i="0" u="none" strike="noStrike" baseline="0" dirty="0">
              <a:solidFill>
                <a:srgbClr val="000000"/>
              </a:solidFill>
            </a:endParaRPr>
          </a:p>
        </p:txBody>
      </p:sp>
      <p:sp>
        <p:nvSpPr>
          <p:cNvPr id="23" name="Rechteck 22">
            <a:hlinkClick r:id="rId2" action="ppaction://hlinksldjump"/>
            <a:extLst>
              <a:ext uri="{FF2B5EF4-FFF2-40B4-BE49-F238E27FC236}">
                <a16:creationId xmlns:a16="http://schemas.microsoft.com/office/drawing/2014/main" id="{CD2322F0-608C-50C9-EB07-A955C9E49AB1}"/>
              </a:ext>
            </a:extLst>
          </p:cNvPr>
          <p:cNvSpPr/>
          <p:nvPr/>
        </p:nvSpPr>
        <p:spPr>
          <a:xfrm>
            <a:off x="503775" y="8416628"/>
            <a:ext cx="6840000" cy="720000"/>
          </a:xfrm>
          <a:prstGeom prst="rect">
            <a:avLst/>
          </a:prstGeom>
          <a:solidFill>
            <a:srgbClr val="00FF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Planungsvorlage	</a:t>
            </a:r>
            <a:r>
              <a:rPr lang="de-DE" sz="2400" b="1" dirty="0">
                <a:solidFill>
                  <a:schemeClr val="tx1"/>
                </a:solidFill>
              </a:rPr>
              <a:t>Plan 102</a:t>
            </a:r>
          </a:p>
        </p:txBody>
      </p:sp>
      <p:sp>
        <p:nvSpPr>
          <p:cNvPr id="34" name="Rechteck 33">
            <a:hlinkClick r:id="rId3" action="ppaction://hlinksldjump"/>
            <a:extLst>
              <a:ext uri="{FF2B5EF4-FFF2-40B4-BE49-F238E27FC236}">
                <a16:creationId xmlns:a16="http://schemas.microsoft.com/office/drawing/2014/main" id="{CCDD8917-4E70-D59B-14E8-8E5869F3A80B}"/>
              </a:ext>
            </a:extLst>
          </p:cNvPr>
          <p:cNvSpPr/>
          <p:nvPr/>
        </p:nvSpPr>
        <p:spPr>
          <a:xfrm rot="16200000">
            <a:off x="-714166" y="2385762"/>
            <a:ext cx="1965999"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 Planungsprozess </a:t>
            </a:r>
          </a:p>
        </p:txBody>
      </p:sp>
      <p:sp>
        <p:nvSpPr>
          <p:cNvPr id="40" name="Rechteck 39">
            <a:hlinkClick r:id="rId4" action="ppaction://hlinksldjump"/>
            <a:extLst>
              <a:ext uri="{FF2B5EF4-FFF2-40B4-BE49-F238E27FC236}">
                <a16:creationId xmlns:a16="http://schemas.microsoft.com/office/drawing/2014/main" id="{FA22F68B-3115-5414-F54F-0AAFD44683E5}"/>
              </a:ext>
            </a:extLst>
          </p:cNvPr>
          <p:cNvSpPr/>
          <p:nvPr/>
        </p:nvSpPr>
        <p:spPr>
          <a:xfrm rot="16200000">
            <a:off x="-714166" y="4434696"/>
            <a:ext cx="1965999"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Führungsorganisation </a:t>
            </a:r>
          </a:p>
        </p:txBody>
      </p:sp>
      <p:sp>
        <p:nvSpPr>
          <p:cNvPr id="2" name="Rechteck 1">
            <a:hlinkClick r:id="rId5" action="ppaction://hlinksldjump"/>
            <a:extLst>
              <a:ext uri="{FF2B5EF4-FFF2-40B4-BE49-F238E27FC236}">
                <a16:creationId xmlns:a16="http://schemas.microsoft.com/office/drawing/2014/main" id="{751EBAA1-6689-937E-38FF-B9FB50B7765D}"/>
              </a:ext>
            </a:extLst>
          </p:cNvPr>
          <p:cNvSpPr/>
          <p:nvPr/>
        </p:nvSpPr>
        <p:spPr>
          <a:xfrm rot="16200000">
            <a:off x="-471736" y="9390269"/>
            <a:ext cx="1481139" cy="252000"/>
          </a:xfrm>
          <a:prstGeom prst="rect">
            <a:avLst/>
          </a:prstGeom>
          <a:solidFill>
            <a:srgbClr val="00FFFF"/>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 Anleitung</a:t>
            </a:r>
          </a:p>
        </p:txBody>
      </p:sp>
    </p:spTree>
    <p:extLst>
      <p:ext uri="{BB962C8B-B14F-4D97-AF65-F5344CB8AC3E}">
        <p14:creationId xmlns:p14="http://schemas.microsoft.com/office/powerpoint/2010/main" val="26398947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34200-524D-1FC3-FFB8-E17857D7F667}"/>
              </a:ext>
            </a:extLst>
          </p:cNvPr>
          <p:cNvSpPr>
            <a:spLocks noGrp="1"/>
          </p:cNvSpPr>
          <p:nvPr>
            <p:ph type="title"/>
          </p:nvPr>
        </p:nvSpPr>
        <p:spPr/>
        <p:txBody>
          <a:bodyPr/>
          <a:lstStyle/>
          <a:p>
            <a:r>
              <a:rPr lang="de-DE" dirty="0"/>
              <a:t>106</a:t>
            </a:r>
            <a:endParaRPr lang="de-CH" dirty="0"/>
          </a:p>
        </p:txBody>
      </p:sp>
      <p:sp>
        <p:nvSpPr>
          <p:cNvPr id="4" name="Textplatzhalter 3">
            <a:extLst>
              <a:ext uri="{FF2B5EF4-FFF2-40B4-BE49-F238E27FC236}">
                <a16:creationId xmlns:a16="http://schemas.microsoft.com/office/drawing/2014/main" id="{32B2B7C5-4635-75FF-D4AC-9F517E122D66}"/>
              </a:ext>
            </a:extLst>
          </p:cNvPr>
          <p:cNvSpPr>
            <a:spLocks noGrp="1"/>
          </p:cNvSpPr>
          <p:nvPr>
            <p:ph type="body" sz="quarter" idx="21"/>
          </p:nvPr>
        </p:nvSpPr>
        <p:spPr/>
        <p:txBody>
          <a:bodyPr/>
          <a:lstStyle/>
          <a:p>
            <a:r>
              <a:rPr lang="de-DE" dirty="0"/>
              <a:t>Verwaltungsstab</a:t>
            </a:r>
            <a:endParaRPr lang="de-CH" dirty="0"/>
          </a:p>
        </p:txBody>
      </p:sp>
      <p:sp>
        <p:nvSpPr>
          <p:cNvPr id="5" name="Textplatzhalter 4">
            <a:extLst>
              <a:ext uri="{FF2B5EF4-FFF2-40B4-BE49-F238E27FC236}">
                <a16:creationId xmlns:a16="http://schemas.microsoft.com/office/drawing/2014/main" id="{41927ED4-0BE0-9B47-357A-36306BC5342F}"/>
              </a:ext>
            </a:extLst>
          </p:cNvPr>
          <p:cNvSpPr>
            <a:spLocks noGrp="1"/>
          </p:cNvSpPr>
          <p:nvPr>
            <p:ph type="body" sz="quarter" idx="26"/>
          </p:nvPr>
        </p:nvSpPr>
        <p:spPr/>
        <p:txBody>
          <a:bodyPr/>
          <a:lstStyle/>
          <a:p>
            <a:r>
              <a:rPr lang="de-DE" dirty="0"/>
              <a:t>Führungsorganisation</a:t>
            </a:r>
            <a:endParaRPr lang="de-CH" dirty="0"/>
          </a:p>
        </p:txBody>
      </p:sp>
      <p:sp>
        <p:nvSpPr>
          <p:cNvPr id="6" name="Textplatzhalter 5">
            <a:extLst>
              <a:ext uri="{FF2B5EF4-FFF2-40B4-BE49-F238E27FC236}">
                <a16:creationId xmlns:a16="http://schemas.microsoft.com/office/drawing/2014/main" id="{9C825133-3A28-A2DE-BA82-0D49EC7B0639}"/>
              </a:ext>
            </a:extLst>
          </p:cNvPr>
          <p:cNvSpPr>
            <a:spLocks noGrp="1"/>
          </p:cNvSpPr>
          <p:nvPr>
            <p:ph type="body" sz="quarter" idx="32"/>
          </p:nvPr>
        </p:nvSpPr>
        <p:spPr/>
        <p:txBody>
          <a:bodyPr/>
          <a:lstStyle/>
          <a:p>
            <a:endParaRPr lang="de-CH" dirty="0"/>
          </a:p>
        </p:txBody>
      </p:sp>
      <p:sp>
        <p:nvSpPr>
          <p:cNvPr id="8" name="Rechteck 7">
            <a:extLst>
              <a:ext uri="{FF2B5EF4-FFF2-40B4-BE49-F238E27FC236}">
                <a16:creationId xmlns:a16="http://schemas.microsoft.com/office/drawing/2014/main" id="{214996F4-55D4-2A9E-E656-EF3D798F1505}"/>
              </a:ext>
            </a:extLst>
          </p:cNvPr>
          <p:cNvSpPr/>
          <p:nvPr/>
        </p:nvSpPr>
        <p:spPr>
          <a:xfrm>
            <a:off x="4975790" y="3139784"/>
            <a:ext cx="288797" cy="158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ea typeface="Open Sans" panose="020B0606030504020204" pitchFamily="34" charset="0"/>
              <a:cs typeface="Arial" panose="020B0604020202020204" pitchFamily="34" charset="0"/>
            </a:endParaRPr>
          </a:p>
        </p:txBody>
      </p:sp>
      <p:sp>
        <p:nvSpPr>
          <p:cNvPr id="9" name="Rechteck 8">
            <a:extLst>
              <a:ext uri="{FF2B5EF4-FFF2-40B4-BE49-F238E27FC236}">
                <a16:creationId xmlns:a16="http://schemas.microsoft.com/office/drawing/2014/main" id="{863CB76F-82CB-571B-DF94-61AF7EC87967}"/>
              </a:ext>
            </a:extLst>
          </p:cNvPr>
          <p:cNvSpPr/>
          <p:nvPr/>
        </p:nvSpPr>
        <p:spPr>
          <a:xfrm>
            <a:off x="2210181" y="3141452"/>
            <a:ext cx="288797" cy="158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ea typeface="Open Sans" panose="020B0606030504020204" pitchFamily="34" charset="0"/>
              <a:cs typeface="Arial" panose="020B0604020202020204" pitchFamily="34" charset="0"/>
            </a:endParaRPr>
          </a:p>
        </p:txBody>
      </p:sp>
      <p:sp>
        <p:nvSpPr>
          <p:cNvPr id="10" name="Rechteck 9">
            <a:extLst>
              <a:ext uri="{FF2B5EF4-FFF2-40B4-BE49-F238E27FC236}">
                <a16:creationId xmlns:a16="http://schemas.microsoft.com/office/drawing/2014/main" id="{7BA2704D-B62F-9C61-721B-EDBA96B7B30F}"/>
              </a:ext>
            </a:extLst>
          </p:cNvPr>
          <p:cNvSpPr/>
          <p:nvPr/>
        </p:nvSpPr>
        <p:spPr>
          <a:xfrm>
            <a:off x="2304805" y="1394060"/>
            <a:ext cx="2766067" cy="434715"/>
          </a:xfrm>
          <a:prstGeom prst="rect">
            <a:avLst/>
          </a:prstGeom>
          <a:solidFill>
            <a:schemeClr val="bg1">
              <a:lumMod val="95000"/>
            </a:schemeClr>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9845" rIns="0" bIns="49845" numCol="1" spcCol="0" rtlCol="0" fromWordArt="0" anchor="ctr" anchorCtr="0" forceAA="0" compatLnSpc="1">
            <a:prstTxWarp prst="textNoShape">
              <a:avLst/>
            </a:prstTxWarp>
            <a:noAutofit/>
          </a:bodyPr>
          <a:lstStyle/>
          <a:p>
            <a:pPr algn="ctr"/>
            <a:r>
              <a:rPr lang="de-DE" sz="1600" b="1" dirty="0">
                <a:solidFill>
                  <a:schemeClr val="tx1"/>
                </a:solidFill>
                <a:ea typeface="Open Sans" panose="020B0606030504020204" pitchFamily="34" charset="0"/>
                <a:cs typeface="Arial" panose="020B0604020202020204" pitchFamily="34" charset="0"/>
              </a:rPr>
              <a:t>Bürgermeister(in)</a:t>
            </a:r>
            <a:endParaRPr lang="de-DE" sz="2000" b="1" dirty="0">
              <a:solidFill>
                <a:schemeClr val="tx1"/>
              </a:solidFill>
              <a:ea typeface="Open Sans" panose="020B0606030504020204" pitchFamily="34" charset="0"/>
              <a:cs typeface="Arial" panose="020B0604020202020204" pitchFamily="34" charset="0"/>
            </a:endParaRPr>
          </a:p>
        </p:txBody>
      </p:sp>
      <p:sp>
        <p:nvSpPr>
          <p:cNvPr id="11" name="Rechteck 10">
            <a:hlinkClick r:id="rId2" action="ppaction://hlinksldjump"/>
            <a:extLst>
              <a:ext uri="{FF2B5EF4-FFF2-40B4-BE49-F238E27FC236}">
                <a16:creationId xmlns:a16="http://schemas.microsoft.com/office/drawing/2014/main" id="{13714F23-3661-97F7-2EE7-16C644A84A34}"/>
              </a:ext>
            </a:extLst>
          </p:cNvPr>
          <p:cNvSpPr/>
          <p:nvPr/>
        </p:nvSpPr>
        <p:spPr>
          <a:xfrm>
            <a:off x="2304805" y="1964318"/>
            <a:ext cx="2766066" cy="410416"/>
          </a:xfrm>
          <a:prstGeom prst="rect">
            <a:avLst/>
          </a:prstGeom>
          <a:solidFill>
            <a:schemeClr val="bg1">
              <a:lumMod val="95000"/>
            </a:schemeClr>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9845" rIns="0" bIns="49845" numCol="1" spcCol="0" rtlCol="0" fromWordArt="0" anchor="ctr" anchorCtr="0" forceAA="0" compatLnSpc="1">
            <a:prstTxWarp prst="textNoShape">
              <a:avLst/>
            </a:prstTxWarp>
            <a:noAutofit/>
          </a:bodyPr>
          <a:lstStyle/>
          <a:p>
            <a:pPr algn="ctr"/>
            <a:r>
              <a:rPr lang="de-DE" sz="1600" dirty="0">
                <a:solidFill>
                  <a:schemeClr val="tx1"/>
                </a:solidFill>
                <a:ea typeface="Open Sans" panose="020B0606030504020204" pitchFamily="34" charset="0"/>
                <a:cs typeface="Arial" panose="020B0604020202020204" pitchFamily="34" charset="0"/>
              </a:rPr>
              <a:t>Stabsleitung Plan 125</a:t>
            </a:r>
          </a:p>
        </p:txBody>
      </p:sp>
      <p:sp>
        <p:nvSpPr>
          <p:cNvPr id="13" name="Rechteck 12">
            <a:hlinkClick r:id="rId3" action="ppaction://hlinksldjump"/>
            <a:extLst>
              <a:ext uri="{FF2B5EF4-FFF2-40B4-BE49-F238E27FC236}">
                <a16:creationId xmlns:a16="http://schemas.microsoft.com/office/drawing/2014/main" id="{9CB6EC7C-21CF-AE22-E3C7-59E873CE3015}"/>
              </a:ext>
            </a:extLst>
          </p:cNvPr>
          <p:cNvSpPr/>
          <p:nvPr/>
        </p:nvSpPr>
        <p:spPr>
          <a:xfrm>
            <a:off x="2220697" y="2512916"/>
            <a:ext cx="1495171" cy="1548000"/>
          </a:xfrm>
          <a:prstGeom prst="rect">
            <a:avLst/>
          </a:prstGeom>
          <a:solidFill>
            <a:schemeClr val="bg1">
              <a:lumMod val="95000"/>
            </a:schemeClr>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9845" rIns="0" bIns="49845" numCol="1" spcCol="0" rtlCol="0" fromWordArt="0" anchor="t" anchorCtr="0" forceAA="0" compatLnSpc="1">
            <a:prstTxWarp prst="textNoShape">
              <a:avLst/>
            </a:prstTxWarp>
            <a:noAutofit/>
          </a:bodyPr>
          <a:lstStyle/>
          <a:p>
            <a:pPr algn="ctr"/>
            <a:r>
              <a:rPr lang="de-DE" sz="1600" b="1" dirty="0">
                <a:solidFill>
                  <a:schemeClr val="tx1"/>
                </a:solidFill>
                <a:ea typeface="Open Sans" panose="020B0606030504020204" pitchFamily="34" charset="0"/>
                <a:cs typeface="Arial" panose="020B0604020202020204" pitchFamily="34" charset="0"/>
              </a:rPr>
              <a:t>Vb 2</a:t>
            </a:r>
          </a:p>
          <a:p>
            <a:pPr algn="ctr"/>
            <a:r>
              <a:rPr lang="de-DE" sz="1400" dirty="0">
                <a:solidFill>
                  <a:schemeClr val="tx1"/>
                </a:solidFill>
                <a:ea typeface="Open Sans" panose="020B0606030504020204" pitchFamily="34" charset="0"/>
                <a:cs typeface="Arial" panose="020B0604020202020204" pitchFamily="34" charset="0"/>
              </a:rPr>
              <a:t>Lage </a:t>
            </a:r>
          </a:p>
          <a:p>
            <a:pPr algn="ctr"/>
            <a:r>
              <a:rPr lang="de-DE" sz="1400" dirty="0">
                <a:solidFill>
                  <a:schemeClr val="tx1"/>
                </a:solidFill>
                <a:ea typeface="Open Sans" panose="020B0606030504020204" pitchFamily="34" charset="0"/>
                <a:cs typeface="Arial" panose="020B0604020202020204" pitchFamily="34" charset="0"/>
              </a:rPr>
              <a:t>&amp; </a:t>
            </a:r>
          </a:p>
          <a:p>
            <a:pPr algn="ctr"/>
            <a:r>
              <a:rPr lang="de-DE" sz="1400" dirty="0">
                <a:solidFill>
                  <a:schemeClr val="tx1"/>
                </a:solidFill>
                <a:ea typeface="Open Sans" panose="020B0606030504020204" pitchFamily="34" charset="0"/>
                <a:cs typeface="Arial" panose="020B0604020202020204" pitchFamily="34" charset="0"/>
              </a:rPr>
              <a:t>Dokumentation</a:t>
            </a:r>
          </a:p>
          <a:p>
            <a:pPr algn="ctr"/>
            <a:endParaRPr lang="de-DE" sz="1400" dirty="0">
              <a:solidFill>
                <a:schemeClr val="tx1"/>
              </a:solidFill>
              <a:ea typeface="Open Sans" panose="020B0606030504020204" pitchFamily="34" charset="0"/>
              <a:cs typeface="Arial" panose="020B0604020202020204" pitchFamily="34" charset="0"/>
            </a:endParaRPr>
          </a:p>
          <a:p>
            <a:pPr algn="ctr"/>
            <a:r>
              <a:rPr lang="de-DE" sz="1400" dirty="0">
                <a:solidFill>
                  <a:schemeClr val="tx1"/>
                </a:solidFill>
                <a:ea typeface="Open Sans" panose="020B0606030504020204" pitchFamily="34" charset="0"/>
                <a:cs typeface="Arial" panose="020B0604020202020204" pitchFamily="34" charset="0"/>
              </a:rPr>
              <a:t>Plan 140</a:t>
            </a:r>
          </a:p>
        </p:txBody>
      </p:sp>
      <p:sp>
        <p:nvSpPr>
          <p:cNvPr id="14" name="Rechteck 13">
            <a:hlinkClick r:id="rId4" action="ppaction://hlinksldjump"/>
            <a:extLst>
              <a:ext uri="{FF2B5EF4-FFF2-40B4-BE49-F238E27FC236}">
                <a16:creationId xmlns:a16="http://schemas.microsoft.com/office/drawing/2014/main" id="{5EF70DA7-650B-1A3F-1398-2B9D0B8B157D}"/>
              </a:ext>
            </a:extLst>
          </p:cNvPr>
          <p:cNvSpPr/>
          <p:nvPr/>
        </p:nvSpPr>
        <p:spPr>
          <a:xfrm>
            <a:off x="3929947" y="2512917"/>
            <a:ext cx="1495171" cy="1548000"/>
          </a:xfrm>
          <a:prstGeom prst="rect">
            <a:avLst/>
          </a:prstGeom>
          <a:solidFill>
            <a:schemeClr val="bg1">
              <a:lumMod val="95000"/>
            </a:schemeClr>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9845" rIns="36000" bIns="49845" numCol="1" spcCol="0" rtlCol="0" fromWordArt="0" anchor="t" anchorCtr="0" forceAA="0" compatLnSpc="1">
            <a:prstTxWarp prst="textNoShape">
              <a:avLst/>
            </a:prstTxWarp>
            <a:noAutofit/>
          </a:bodyPr>
          <a:lstStyle/>
          <a:p>
            <a:pPr algn="ctr"/>
            <a:r>
              <a:rPr lang="de-DE" sz="1600" b="1" dirty="0">
                <a:solidFill>
                  <a:schemeClr val="tx1"/>
                </a:solidFill>
                <a:ea typeface="Open Sans" panose="020B0606030504020204" pitchFamily="34" charset="0"/>
                <a:cs typeface="Arial" panose="020B0604020202020204" pitchFamily="34" charset="0"/>
              </a:rPr>
              <a:t>Vb 3</a:t>
            </a:r>
          </a:p>
          <a:p>
            <a:pPr algn="ctr"/>
            <a:r>
              <a:rPr lang="de-DE" sz="1400" dirty="0">
                <a:solidFill>
                  <a:schemeClr val="tx1"/>
                </a:solidFill>
                <a:ea typeface="Open Sans" panose="020B0606030504020204" pitchFamily="34" charset="0"/>
                <a:cs typeface="Arial" panose="020B0604020202020204" pitchFamily="34" charset="0"/>
              </a:rPr>
              <a:t>Bevölkerungs-</a:t>
            </a:r>
          </a:p>
          <a:p>
            <a:pPr algn="ctr"/>
            <a:r>
              <a:rPr lang="de-DE" sz="1400" dirty="0">
                <a:solidFill>
                  <a:schemeClr val="tx1"/>
                </a:solidFill>
                <a:ea typeface="Open Sans" panose="020B0606030504020204" pitchFamily="34" charset="0"/>
                <a:cs typeface="Arial" panose="020B0604020202020204" pitchFamily="34" charset="0"/>
              </a:rPr>
              <a:t>Information &amp;</a:t>
            </a:r>
          </a:p>
          <a:p>
            <a:pPr algn="ctr"/>
            <a:r>
              <a:rPr lang="de-DE" sz="1400" dirty="0">
                <a:solidFill>
                  <a:schemeClr val="tx1"/>
                </a:solidFill>
                <a:ea typeface="Open Sans" panose="020B0606030504020204" pitchFamily="34" charset="0"/>
                <a:cs typeface="Arial" panose="020B0604020202020204" pitchFamily="34" charset="0"/>
              </a:rPr>
              <a:t>Medienarbeit</a:t>
            </a:r>
          </a:p>
          <a:p>
            <a:pPr algn="ctr"/>
            <a:endParaRPr lang="de-DE" sz="1400" dirty="0">
              <a:solidFill>
                <a:schemeClr val="tx1"/>
              </a:solidFill>
              <a:ea typeface="Open Sans" panose="020B0606030504020204" pitchFamily="34" charset="0"/>
              <a:cs typeface="Arial" panose="020B0604020202020204" pitchFamily="34" charset="0"/>
            </a:endParaRPr>
          </a:p>
          <a:p>
            <a:pPr algn="ctr"/>
            <a:r>
              <a:rPr lang="de-DE" sz="1400" dirty="0">
                <a:solidFill>
                  <a:schemeClr val="tx1"/>
                </a:solidFill>
                <a:ea typeface="Open Sans" panose="020B0606030504020204" pitchFamily="34" charset="0"/>
                <a:cs typeface="Arial" panose="020B0604020202020204" pitchFamily="34" charset="0"/>
              </a:rPr>
              <a:t>Plan 150</a:t>
            </a:r>
          </a:p>
        </p:txBody>
      </p:sp>
      <p:sp>
        <p:nvSpPr>
          <p:cNvPr id="16" name="Rechteck 15">
            <a:hlinkClick r:id="rId5" action="ppaction://hlinksldjump"/>
            <a:extLst>
              <a:ext uri="{FF2B5EF4-FFF2-40B4-BE49-F238E27FC236}">
                <a16:creationId xmlns:a16="http://schemas.microsoft.com/office/drawing/2014/main" id="{7529CD35-D6B6-06DC-E1CB-A30BD3E1050F}"/>
              </a:ext>
            </a:extLst>
          </p:cNvPr>
          <p:cNvSpPr/>
          <p:nvPr/>
        </p:nvSpPr>
        <p:spPr>
          <a:xfrm>
            <a:off x="511447" y="2524534"/>
            <a:ext cx="1495171" cy="1548000"/>
          </a:xfrm>
          <a:prstGeom prst="rect">
            <a:avLst/>
          </a:prstGeom>
          <a:solidFill>
            <a:schemeClr val="bg1">
              <a:lumMod val="95000"/>
            </a:schemeClr>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9845" rIns="99690" bIns="49845" numCol="1" spcCol="0" rtlCol="0" fromWordArt="0" anchor="t" anchorCtr="0" forceAA="0" compatLnSpc="1">
            <a:prstTxWarp prst="textNoShape">
              <a:avLst/>
            </a:prstTxWarp>
            <a:noAutofit/>
          </a:bodyPr>
          <a:lstStyle/>
          <a:p>
            <a:pPr algn="ctr"/>
            <a:r>
              <a:rPr lang="de-DE" sz="1600" b="1" dirty="0">
                <a:solidFill>
                  <a:schemeClr val="tx1"/>
                </a:solidFill>
                <a:ea typeface="Open Sans" panose="020B0606030504020204" pitchFamily="34" charset="0"/>
                <a:cs typeface="Arial" panose="020B0604020202020204" pitchFamily="34" charset="0"/>
              </a:rPr>
              <a:t>Vb 1</a:t>
            </a:r>
          </a:p>
          <a:p>
            <a:pPr algn="ctr"/>
            <a:r>
              <a:rPr lang="de-DE" sz="1400" dirty="0">
                <a:solidFill>
                  <a:schemeClr val="tx1"/>
                </a:solidFill>
                <a:ea typeface="Open Sans" panose="020B0606030504020204" pitchFamily="34" charset="0"/>
                <a:cs typeface="Arial" panose="020B0604020202020204" pitchFamily="34" charset="0"/>
              </a:rPr>
              <a:t>Innerer </a:t>
            </a:r>
          </a:p>
          <a:p>
            <a:pPr algn="ctr"/>
            <a:r>
              <a:rPr lang="de-DE" sz="1400" dirty="0">
                <a:solidFill>
                  <a:schemeClr val="tx1"/>
                </a:solidFill>
                <a:ea typeface="Open Sans" panose="020B0606030504020204" pitchFamily="34" charset="0"/>
                <a:cs typeface="Arial" panose="020B0604020202020204" pitchFamily="34" charset="0"/>
              </a:rPr>
              <a:t>Dienst</a:t>
            </a:r>
          </a:p>
          <a:p>
            <a:pPr algn="ctr"/>
            <a:r>
              <a:rPr lang="de-DE" sz="1400" dirty="0">
                <a:solidFill>
                  <a:schemeClr val="tx1"/>
                </a:solidFill>
                <a:ea typeface="Open Sans" panose="020B0606030504020204" pitchFamily="34" charset="0"/>
                <a:cs typeface="Arial" panose="020B0604020202020204" pitchFamily="34" charset="0"/>
              </a:rPr>
              <a:t>Personal</a:t>
            </a:r>
          </a:p>
          <a:p>
            <a:pPr algn="ctr"/>
            <a:endParaRPr lang="de-DE" sz="1400" dirty="0">
              <a:solidFill>
                <a:schemeClr val="tx1"/>
              </a:solidFill>
              <a:ea typeface="Open Sans" panose="020B0606030504020204" pitchFamily="34" charset="0"/>
              <a:cs typeface="Arial" panose="020B0604020202020204" pitchFamily="34" charset="0"/>
            </a:endParaRPr>
          </a:p>
          <a:p>
            <a:pPr algn="ctr"/>
            <a:r>
              <a:rPr lang="de-DE" sz="1400" dirty="0">
                <a:solidFill>
                  <a:schemeClr val="tx1"/>
                </a:solidFill>
                <a:ea typeface="Open Sans" panose="020B0606030504020204" pitchFamily="34" charset="0"/>
                <a:cs typeface="Arial" panose="020B0604020202020204" pitchFamily="34" charset="0"/>
              </a:rPr>
              <a:t>Plan 130</a:t>
            </a:r>
          </a:p>
        </p:txBody>
      </p:sp>
      <p:sp>
        <p:nvSpPr>
          <p:cNvPr id="17" name="Textfeld 16">
            <a:hlinkClick r:id="rId6" action="ppaction://hlinksldjump"/>
            <a:extLst>
              <a:ext uri="{FF2B5EF4-FFF2-40B4-BE49-F238E27FC236}">
                <a16:creationId xmlns:a16="http://schemas.microsoft.com/office/drawing/2014/main" id="{66256556-C39D-B7AD-6CAA-E4C4A2CF7707}"/>
              </a:ext>
            </a:extLst>
          </p:cNvPr>
          <p:cNvSpPr txBox="1"/>
          <p:nvPr/>
        </p:nvSpPr>
        <p:spPr>
          <a:xfrm>
            <a:off x="4747363" y="4197006"/>
            <a:ext cx="2387005" cy="1053142"/>
          </a:xfrm>
          <a:prstGeom prst="rect">
            <a:avLst/>
          </a:prstGeom>
          <a:solidFill>
            <a:schemeClr val="bg1">
              <a:lumMod val="95000"/>
            </a:schemeClr>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9845" rIns="0" bIns="49845" numCol="1" spcCol="0" rtlCol="0" fromWordArt="0" anchor="ctr" anchorCtr="0" forceAA="0" compatLnSpc="1">
            <a:prstTxWarp prst="textNoShape">
              <a:avLst/>
            </a:prstTxWarp>
            <a:noAutofit/>
          </a:bodyPr>
          <a:lstStyle>
            <a:defPPr>
              <a:defRPr lang="en-US"/>
            </a:defPPr>
            <a:lvl1pPr algn="ctr">
              <a:defRPr sz="1600">
                <a:solidFill>
                  <a:schemeClr val="tx1"/>
                </a:solidFill>
                <a:ea typeface="Open Sans" panose="020B0606030504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de-DE" b="1" dirty="0"/>
              <a:t>Verbindungspersonen</a:t>
            </a:r>
          </a:p>
          <a:p>
            <a:r>
              <a:rPr lang="de-DE" sz="1400" dirty="0"/>
              <a:t>(Feuerwehr, POLIZEI)</a:t>
            </a:r>
          </a:p>
          <a:p>
            <a:r>
              <a:rPr lang="de-DE" sz="1400" dirty="0"/>
              <a:t>Plan 118)</a:t>
            </a:r>
          </a:p>
        </p:txBody>
      </p:sp>
      <p:sp>
        <p:nvSpPr>
          <p:cNvPr id="18" name="Textfeld 17">
            <a:hlinkClick r:id="rId7" action="ppaction://hlinksldjump"/>
            <a:extLst>
              <a:ext uri="{FF2B5EF4-FFF2-40B4-BE49-F238E27FC236}">
                <a16:creationId xmlns:a16="http://schemas.microsoft.com/office/drawing/2014/main" id="{E86630EA-32AC-D45C-DD13-EF80E17C9701}"/>
              </a:ext>
            </a:extLst>
          </p:cNvPr>
          <p:cNvSpPr txBox="1"/>
          <p:nvPr/>
        </p:nvSpPr>
        <p:spPr>
          <a:xfrm>
            <a:off x="2574840" y="4195428"/>
            <a:ext cx="2022213" cy="1053142"/>
          </a:xfrm>
          <a:prstGeom prst="rect">
            <a:avLst/>
          </a:prstGeom>
          <a:solidFill>
            <a:schemeClr val="bg1">
              <a:lumMod val="95000"/>
            </a:schemeClr>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9845" rIns="0" bIns="49845" numCol="1" spcCol="0" rtlCol="0" fromWordArt="0" anchor="ctr" anchorCtr="0" forceAA="0" compatLnSpc="1">
            <a:prstTxWarp prst="textNoShape">
              <a:avLst/>
            </a:prstTxWarp>
            <a:noAutofit/>
          </a:bodyPr>
          <a:lstStyle>
            <a:defPPr>
              <a:defRPr lang="en-US"/>
            </a:defPPr>
            <a:lvl1pPr algn="ctr">
              <a:defRPr sz="1600">
                <a:solidFill>
                  <a:schemeClr val="tx1"/>
                </a:solidFill>
                <a:ea typeface="Open Sans" panose="020B0606030504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de-DE" b="1" dirty="0"/>
              <a:t>Fachberater</a:t>
            </a:r>
          </a:p>
          <a:p>
            <a:r>
              <a:rPr lang="de-DE" sz="1400" dirty="0"/>
              <a:t>Plan 120</a:t>
            </a:r>
          </a:p>
        </p:txBody>
      </p:sp>
      <p:sp>
        <p:nvSpPr>
          <p:cNvPr id="20" name="Rechteck 19">
            <a:hlinkClick r:id="rId8" action="ppaction://hlinksldjump"/>
            <a:extLst>
              <a:ext uri="{FF2B5EF4-FFF2-40B4-BE49-F238E27FC236}">
                <a16:creationId xmlns:a16="http://schemas.microsoft.com/office/drawing/2014/main" id="{6FC4D94F-ECFC-1FEA-7D57-5F3AE242AEB6}"/>
              </a:ext>
            </a:extLst>
          </p:cNvPr>
          <p:cNvSpPr/>
          <p:nvPr/>
        </p:nvSpPr>
        <p:spPr>
          <a:xfrm>
            <a:off x="5639198" y="2512916"/>
            <a:ext cx="1495171" cy="1548000"/>
          </a:xfrm>
          <a:prstGeom prst="rect">
            <a:avLst/>
          </a:prstGeom>
          <a:solidFill>
            <a:schemeClr val="bg1">
              <a:lumMod val="95000"/>
            </a:schemeClr>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9845" rIns="36000" bIns="49845" numCol="1" spcCol="0" rtlCol="0" fromWordArt="0" anchor="t" anchorCtr="0" forceAA="0" compatLnSpc="1">
            <a:prstTxWarp prst="textNoShape">
              <a:avLst/>
            </a:prstTxWarp>
            <a:noAutofit/>
          </a:bodyPr>
          <a:lstStyle/>
          <a:p>
            <a:pPr algn="ctr"/>
            <a:r>
              <a:rPr lang="de-DE" sz="1600" b="1" dirty="0">
                <a:solidFill>
                  <a:schemeClr val="tx1"/>
                </a:solidFill>
                <a:ea typeface="Open Sans" panose="020B0606030504020204" pitchFamily="34" charset="0"/>
                <a:cs typeface="Arial" panose="020B0604020202020204" pitchFamily="34" charset="0"/>
              </a:rPr>
              <a:t>Vb 4</a:t>
            </a:r>
          </a:p>
          <a:p>
            <a:pPr algn="ctr"/>
            <a:r>
              <a:rPr lang="de-DE" sz="1400" dirty="0">
                <a:solidFill>
                  <a:schemeClr val="tx1"/>
                </a:solidFill>
                <a:ea typeface="Open Sans" panose="020B0606030504020204" pitchFamily="34" charset="0"/>
                <a:cs typeface="Arial" panose="020B0604020202020204" pitchFamily="34" charset="0"/>
              </a:rPr>
              <a:t>Sicherheit &amp; Ordnung</a:t>
            </a:r>
          </a:p>
          <a:p>
            <a:pPr algn="ctr"/>
            <a:endParaRPr lang="de-DE" sz="1400" dirty="0">
              <a:solidFill>
                <a:schemeClr val="tx1"/>
              </a:solidFill>
              <a:ea typeface="Open Sans" panose="020B0606030504020204" pitchFamily="34" charset="0"/>
              <a:cs typeface="Arial" panose="020B0604020202020204" pitchFamily="34" charset="0"/>
            </a:endParaRPr>
          </a:p>
          <a:p>
            <a:pPr algn="ctr"/>
            <a:endParaRPr lang="de-DE" sz="1400" dirty="0">
              <a:solidFill>
                <a:schemeClr val="tx1"/>
              </a:solidFill>
              <a:ea typeface="Open Sans" panose="020B0606030504020204" pitchFamily="34" charset="0"/>
              <a:cs typeface="Arial" panose="020B0604020202020204" pitchFamily="34" charset="0"/>
            </a:endParaRPr>
          </a:p>
          <a:p>
            <a:pPr algn="ctr"/>
            <a:r>
              <a:rPr lang="de-DE" sz="1400" dirty="0">
                <a:solidFill>
                  <a:schemeClr val="tx1"/>
                </a:solidFill>
                <a:ea typeface="Open Sans" panose="020B0606030504020204" pitchFamily="34" charset="0"/>
                <a:cs typeface="Arial" panose="020B0604020202020204" pitchFamily="34" charset="0"/>
              </a:rPr>
              <a:t>Plan 160</a:t>
            </a:r>
          </a:p>
        </p:txBody>
      </p:sp>
      <p:sp>
        <p:nvSpPr>
          <p:cNvPr id="24" name="Textfeld 23">
            <a:hlinkClick r:id="rId9" action="ppaction://hlinksldjump"/>
            <a:extLst>
              <a:ext uri="{FF2B5EF4-FFF2-40B4-BE49-F238E27FC236}">
                <a16:creationId xmlns:a16="http://schemas.microsoft.com/office/drawing/2014/main" id="{27CAF7BF-AE46-2EBC-1B43-3DEA870331F9}"/>
              </a:ext>
            </a:extLst>
          </p:cNvPr>
          <p:cNvSpPr txBox="1"/>
          <p:nvPr/>
        </p:nvSpPr>
        <p:spPr>
          <a:xfrm>
            <a:off x="511447" y="4197006"/>
            <a:ext cx="1913083" cy="1053142"/>
          </a:xfrm>
          <a:prstGeom prst="rect">
            <a:avLst/>
          </a:prstGeom>
          <a:solidFill>
            <a:schemeClr val="bg1">
              <a:lumMod val="95000"/>
            </a:schemeClr>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9845" rIns="0" bIns="49845" numCol="1" spcCol="0" rtlCol="0" fromWordArt="0" anchor="ctr" anchorCtr="0" forceAA="0" compatLnSpc="1">
            <a:prstTxWarp prst="textNoShape">
              <a:avLst/>
            </a:prstTxWarp>
            <a:noAutofit/>
          </a:bodyPr>
          <a:lstStyle>
            <a:defPPr>
              <a:defRPr lang="en-US"/>
            </a:defPPr>
            <a:lvl1pPr algn="ctr">
              <a:defRPr sz="1600">
                <a:solidFill>
                  <a:schemeClr val="tx1"/>
                </a:solidFill>
                <a:ea typeface="Open Sans" panose="020B0606030504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de-DE" sz="1400" b="1" dirty="0"/>
              <a:t>Ereignisspezifische Mitglieder des Stabes</a:t>
            </a:r>
          </a:p>
          <a:p>
            <a:r>
              <a:rPr lang="de-DE" sz="1400" dirty="0"/>
              <a:t>Plan 116  </a:t>
            </a:r>
          </a:p>
        </p:txBody>
      </p:sp>
      <p:sp>
        <p:nvSpPr>
          <p:cNvPr id="27" name="Abgerundetes Rechteck 2">
            <a:hlinkClick r:id="rId10" action="ppaction://hlinksldjump"/>
            <a:extLst>
              <a:ext uri="{FF2B5EF4-FFF2-40B4-BE49-F238E27FC236}">
                <a16:creationId xmlns:a16="http://schemas.microsoft.com/office/drawing/2014/main" id="{17FDC490-DCFA-5511-CCEC-E8399239F139}"/>
              </a:ext>
            </a:extLst>
          </p:cNvPr>
          <p:cNvSpPr/>
          <p:nvPr/>
        </p:nvSpPr>
        <p:spPr>
          <a:xfrm>
            <a:off x="511447" y="6868412"/>
            <a:ext cx="6840537" cy="432000"/>
          </a:xfrm>
          <a:prstGeom prst="round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9845" rIns="99690" bIns="49845" numCol="1" spcCol="0" rtlCol="0" fromWordArt="0" anchor="ctr" anchorCtr="0" forceAA="0" compatLnSpc="1">
            <a:prstTxWarp prst="textNoShape">
              <a:avLst/>
            </a:prstTxWarp>
            <a:noAutofit/>
          </a:bodyPr>
          <a:lstStyle/>
          <a:p>
            <a:pPr algn="ctr"/>
            <a:r>
              <a:rPr lang="de-DE" sz="1600" b="1" dirty="0">
                <a:solidFill>
                  <a:schemeClr val="tx1"/>
                </a:solidFill>
                <a:ea typeface="Open Sans" panose="020B0606030504020204" pitchFamily="34" charset="0"/>
                <a:cs typeface="Arial" panose="020B0604020202020204" pitchFamily="34" charset="0"/>
              </a:rPr>
              <a:t>Personelle Besetzung Stabes 115</a:t>
            </a:r>
          </a:p>
        </p:txBody>
      </p:sp>
      <p:sp>
        <p:nvSpPr>
          <p:cNvPr id="29" name="Abgerundetes Rechteck 2">
            <a:hlinkClick r:id="rId11" action="ppaction://hlinksldjump"/>
            <a:extLst>
              <a:ext uri="{FF2B5EF4-FFF2-40B4-BE49-F238E27FC236}">
                <a16:creationId xmlns:a16="http://schemas.microsoft.com/office/drawing/2014/main" id="{E845EE9A-03D2-28E4-B328-A6AF3283F52C}"/>
              </a:ext>
            </a:extLst>
          </p:cNvPr>
          <p:cNvSpPr/>
          <p:nvPr/>
        </p:nvSpPr>
        <p:spPr>
          <a:xfrm>
            <a:off x="511447" y="5527964"/>
            <a:ext cx="6840537" cy="432000"/>
          </a:xfrm>
          <a:prstGeom prst="round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9845" rIns="99690" bIns="49845" numCol="1" spcCol="0" rtlCol="0" fromWordArt="0" anchor="ctr" anchorCtr="0" forceAA="0" compatLnSpc="1">
            <a:prstTxWarp prst="textNoShape">
              <a:avLst/>
            </a:prstTxWarp>
            <a:noAutofit/>
          </a:bodyPr>
          <a:lstStyle/>
          <a:p>
            <a:pPr algn="ctr"/>
            <a:r>
              <a:rPr lang="de-DE" sz="1600" b="1" dirty="0">
                <a:solidFill>
                  <a:schemeClr val="tx1"/>
                </a:solidFill>
                <a:ea typeface="Open Sans" panose="020B0606030504020204" pitchFamily="34" charset="0"/>
                <a:cs typeface="Arial" panose="020B0604020202020204" pitchFamily="34" charset="0"/>
              </a:rPr>
              <a:t>Aufgaben des Stabes für außergewöhnliche Ereignisse Plan 109</a:t>
            </a:r>
          </a:p>
        </p:txBody>
      </p:sp>
      <p:sp>
        <p:nvSpPr>
          <p:cNvPr id="22" name="Abgerundetes Rechteck 2">
            <a:hlinkClick r:id="rId12" action="ppaction://hlinksldjump"/>
            <a:extLst>
              <a:ext uri="{FF2B5EF4-FFF2-40B4-BE49-F238E27FC236}">
                <a16:creationId xmlns:a16="http://schemas.microsoft.com/office/drawing/2014/main" id="{E03746B6-8E50-3AF0-A9F3-21A1D5B1F9EE}"/>
              </a:ext>
            </a:extLst>
          </p:cNvPr>
          <p:cNvSpPr/>
          <p:nvPr/>
        </p:nvSpPr>
        <p:spPr>
          <a:xfrm>
            <a:off x="511447" y="6198188"/>
            <a:ext cx="6840537" cy="432000"/>
          </a:xfrm>
          <a:prstGeom prst="round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9845" rIns="99690" bIns="49845" numCol="1" spcCol="0" rtlCol="0" fromWordArt="0" anchor="ctr" anchorCtr="0" forceAA="0" compatLnSpc="1">
            <a:prstTxWarp prst="textNoShape">
              <a:avLst/>
            </a:prstTxWarp>
            <a:noAutofit/>
          </a:bodyPr>
          <a:lstStyle/>
          <a:p>
            <a:pPr algn="ctr"/>
            <a:r>
              <a:rPr lang="de-DE" sz="1600" b="1" dirty="0">
                <a:solidFill>
                  <a:schemeClr val="tx1"/>
                </a:solidFill>
                <a:ea typeface="Open Sans" panose="020B0606030504020204" pitchFamily="34" charset="0"/>
                <a:cs typeface="Arial" panose="020B0604020202020204" pitchFamily="34" charset="0"/>
              </a:rPr>
              <a:t>Einberufung des Stabes für außergewöhnliche Ereignisse Plan 110</a:t>
            </a:r>
          </a:p>
        </p:txBody>
      </p:sp>
      <p:sp>
        <p:nvSpPr>
          <p:cNvPr id="23" name="Abgerundetes Rechteck 2">
            <a:hlinkClick r:id="rId13" action="ppaction://hlinksldjump"/>
            <a:extLst>
              <a:ext uri="{FF2B5EF4-FFF2-40B4-BE49-F238E27FC236}">
                <a16:creationId xmlns:a16="http://schemas.microsoft.com/office/drawing/2014/main" id="{A3FAB0F8-5713-7517-DBB6-138AB31D203B}"/>
              </a:ext>
            </a:extLst>
          </p:cNvPr>
          <p:cNvSpPr/>
          <p:nvPr/>
        </p:nvSpPr>
        <p:spPr>
          <a:xfrm>
            <a:off x="533812" y="7515097"/>
            <a:ext cx="6840537" cy="432000"/>
          </a:xfrm>
          <a:prstGeom prst="round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9845" rIns="99690" bIns="49845" numCol="1" spcCol="0" rtlCol="0" fromWordArt="0" anchor="ctr" anchorCtr="0" forceAA="0" compatLnSpc="1">
            <a:prstTxWarp prst="textNoShape">
              <a:avLst/>
            </a:prstTxWarp>
            <a:noAutofit/>
          </a:bodyPr>
          <a:lstStyle/>
          <a:p>
            <a:pPr algn="ctr"/>
            <a:r>
              <a:rPr lang="de-DE" sz="1600" b="1" dirty="0">
                <a:solidFill>
                  <a:schemeClr val="tx1"/>
                </a:solidFill>
                <a:ea typeface="Open Sans" panose="020B0606030504020204" pitchFamily="34" charset="0"/>
                <a:cs typeface="Arial" panose="020B0604020202020204" pitchFamily="34" charset="0"/>
              </a:rPr>
              <a:t>Allgemeine Vorgehensweise Plan 170</a:t>
            </a:r>
          </a:p>
        </p:txBody>
      </p:sp>
      <p:sp>
        <p:nvSpPr>
          <p:cNvPr id="25" name="Rechteck 24">
            <a:hlinkClick r:id="rId14" action="ppaction://hlinksldjump"/>
            <a:extLst>
              <a:ext uri="{FF2B5EF4-FFF2-40B4-BE49-F238E27FC236}">
                <a16:creationId xmlns:a16="http://schemas.microsoft.com/office/drawing/2014/main" id="{76BD2A58-9EF6-A843-719B-FA4FCC79EB95}"/>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26" name="Rechteck 25">
            <a:hlinkClick r:id="rId15" action="ppaction://hlinksldjump"/>
            <a:extLst>
              <a:ext uri="{FF2B5EF4-FFF2-40B4-BE49-F238E27FC236}">
                <a16:creationId xmlns:a16="http://schemas.microsoft.com/office/drawing/2014/main" id="{BB17FCB9-5060-693D-A856-126BA554087B}"/>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7" name="Rechteck 6">
            <a:hlinkClick r:id="rId16" action="ppaction://hlinksldjump"/>
            <a:extLst>
              <a:ext uri="{FF2B5EF4-FFF2-40B4-BE49-F238E27FC236}">
                <a16:creationId xmlns:a16="http://schemas.microsoft.com/office/drawing/2014/main" id="{E3BA4E4D-977D-B319-0B32-49B9097A3632}"/>
              </a:ext>
            </a:extLst>
          </p:cNvPr>
          <p:cNvSpPr/>
          <p:nvPr/>
        </p:nvSpPr>
        <p:spPr>
          <a:xfrm rot="16200000">
            <a:off x="-509822" y="4175345"/>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Führungsorganisation</a:t>
            </a:r>
          </a:p>
        </p:txBody>
      </p:sp>
    </p:spTree>
    <p:extLst>
      <p:ext uri="{BB962C8B-B14F-4D97-AF65-F5344CB8AC3E}">
        <p14:creationId xmlns:p14="http://schemas.microsoft.com/office/powerpoint/2010/main" val="34855878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47C87F-B7B6-DCB1-FED4-441A730058A0}"/>
              </a:ext>
            </a:extLst>
          </p:cNvPr>
          <p:cNvSpPr>
            <a:spLocks noGrp="1"/>
          </p:cNvSpPr>
          <p:nvPr>
            <p:ph type="title"/>
          </p:nvPr>
        </p:nvSpPr>
        <p:spPr/>
        <p:txBody>
          <a:bodyPr/>
          <a:lstStyle/>
          <a:p>
            <a:r>
              <a:rPr lang="de-DE" dirty="0"/>
              <a:t>109</a:t>
            </a:r>
            <a:endParaRPr lang="de-CH" dirty="0"/>
          </a:p>
        </p:txBody>
      </p:sp>
      <p:sp>
        <p:nvSpPr>
          <p:cNvPr id="4" name="Textplatzhalter 3">
            <a:extLst>
              <a:ext uri="{FF2B5EF4-FFF2-40B4-BE49-F238E27FC236}">
                <a16:creationId xmlns:a16="http://schemas.microsoft.com/office/drawing/2014/main" id="{535C6FC1-8D90-F282-04AE-CCE4F619DEF8}"/>
              </a:ext>
            </a:extLst>
          </p:cNvPr>
          <p:cNvSpPr>
            <a:spLocks noGrp="1"/>
          </p:cNvSpPr>
          <p:nvPr>
            <p:ph type="body" sz="quarter" idx="21"/>
          </p:nvPr>
        </p:nvSpPr>
        <p:spPr/>
        <p:txBody>
          <a:bodyPr/>
          <a:lstStyle/>
          <a:p>
            <a:r>
              <a:rPr lang="de-DE" sz="1600" dirty="0"/>
              <a:t>Aufgaben und Weisungsbefugnisse des Stabes für außergewöhnliche Ereignisse</a:t>
            </a:r>
            <a:endParaRPr lang="de-CH" sz="1600" dirty="0"/>
          </a:p>
        </p:txBody>
      </p:sp>
      <p:sp>
        <p:nvSpPr>
          <p:cNvPr id="5" name="Textplatzhalter 4">
            <a:extLst>
              <a:ext uri="{FF2B5EF4-FFF2-40B4-BE49-F238E27FC236}">
                <a16:creationId xmlns:a16="http://schemas.microsoft.com/office/drawing/2014/main" id="{1DDB952A-E0C8-D47A-0358-89856F3D4279}"/>
              </a:ext>
            </a:extLst>
          </p:cNvPr>
          <p:cNvSpPr>
            <a:spLocks noGrp="1"/>
          </p:cNvSpPr>
          <p:nvPr>
            <p:ph type="body" sz="quarter" idx="26"/>
          </p:nvPr>
        </p:nvSpPr>
        <p:spPr/>
        <p:txBody>
          <a:bodyPr/>
          <a:lstStyle/>
          <a:p>
            <a:r>
              <a:rPr lang="de-DE" dirty="0"/>
              <a:t>Führungsorganisation </a:t>
            </a:r>
            <a:endParaRPr lang="de-CH" dirty="0"/>
          </a:p>
        </p:txBody>
      </p:sp>
      <p:sp>
        <p:nvSpPr>
          <p:cNvPr id="6" name="Textplatzhalter 5">
            <a:extLst>
              <a:ext uri="{FF2B5EF4-FFF2-40B4-BE49-F238E27FC236}">
                <a16:creationId xmlns:a16="http://schemas.microsoft.com/office/drawing/2014/main" id="{4A732F5E-63CC-967F-A650-160CD2E632FF}"/>
              </a:ext>
            </a:extLst>
          </p:cNvPr>
          <p:cNvSpPr>
            <a:spLocks noGrp="1"/>
          </p:cNvSpPr>
          <p:nvPr>
            <p:ph type="body" sz="quarter" idx="32"/>
          </p:nvPr>
        </p:nvSpPr>
        <p:spPr/>
        <p:txBody>
          <a:bodyPr anchor="ctr"/>
          <a:lstStyle/>
          <a:p>
            <a:r>
              <a:rPr lang="de-DE" dirty="0"/>
              <a:t>1 IM BW 2019 3.2.2.2  ( 2 ebd. 3.2.2.3</a:t>
            </a:r>
            <a:endParaRPr lang="de-CH" dirty="0"/>
          </a:p>
        </p:txBody>
      </p:sp>
      <p:graphicFrame>
        <p:nvGraphicFramePr>
          <p:cNvPr id="7" name="Tabelle 6">
            <a:extLst>
              <a:ext uri="{FF2B5EF4-FFF2-40B4-BE49-F238E27FC236}">
                <a16:creationId xmlns:a16="http://schemas.microsoft.com/office/drawing/2014/main" id="{0997618F-774D-2073-14B4-E5111248BE19}"/>
              </a:ext>
            </a:extLst>
          </p:cNvPr>
          <p:cNvGraphicFramePr>
            <a:graphicFrameLocks noGrp="1"/>
          </p:cNvGraphicFramePr>
          <p:nvPr>
            <p:extLst>
              <p:ext uri="{D42A27DB-BD31-4B8C-83A1-F6EECF244321}">
                <p14:modId xmlns:p14="http://schemas.microsoft.com/office/powerpoint/2010/main" val="910441147"/>
              </p:ext>
            </p:extLst>
          </p:nvPr>
        </p:nvGraphicFramePr>
        <p:xfrm>
          <a:off x="503237" y="1528763"/>
          <a:ext cx="6840537" cy="7274560"/>
        </p:xfrm>
        <a:graphic>
          <a:graphicData uri="http://schemas.openxmlformats.org/drawingml/2006/table">
            <a:tbl>
              <a:tblPr firstRow="1" bandRow="1">
                <a:tableStyleId>{5940675A-B579-460E-94D1-54222C63F5DA}</a:tableStyleId>
              </a:tblPr>
              <a:tblGrid>
                <a:gridCol w="6840537">
                  <a:extLst>
                    <a:ext uri="{9D8B030D-6E8A-4147-A177-3AD203B41FA5}">
                      <a16:colId xmlns:a16="http://schemas.microsoft.com/office/drawing/2014/main" val="20000"/>
                    </a:ext>
                  </a:extLst>
                </a:gridCol>
              </a:tblGrid>
              <a:tr h="284172">
                <a:tc>
                  <a:txBody>
                    <a:bodyPr/>
                    <a:lstStyle/>
                    <a:p>
                      <a:pPr marL="0" algn="l" defTabSz="755934" rtl="0" eaLnBrk="1" latinLnBrk="0" hangingPunct="1">
                        <a:lnSpc>
                          <a:spcPct val="100000"/>
                        </a:lnSpc>
                        <a:spcBef>
                          <a:spcPts val="0"/>
                        </a:spcBef>
                        <a:spcAft>
                          <a:spcPts val="0"/>
                        </a:spcAft>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Aufgaben</a:t>
                      </a:r>
                      <a:endPar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10000"/>
                  </a:ext>
                </a:extLst>
              </a:tr>
              <a:tr h="568344">
                <a:tc>
                  <a:txBody>
                    <a:bodyPr/>
                    <a:lstStyle/>
                    <a:p>
                      <a:pPr marL="0" indent="0">
                        <a:lnSpc>
                          <a:spcPts val="1600"/>
                        </a:lnSpc>
                        <a:spcBef>
                          <a:spcPts val="0"/>
                        </a:spcBef>
                        <a:spcAft>
                          <a:spcPts val="0"/>
                        </a:spcAft>
                        <a:buFont typeface="Symbol" panose="05050102010706020507" pitchFamily="18" charset="2"/>
                        <a:buNone/>
                      </a:pPr>
                      <a:r>
                        <a:rPr lang="de-DE" sz="1400" b="0" i="0" dirty="0">
                          <a:effectLst/>
                          <a:latin typeface="Arial" panose="020B0604020202020204" pitchFamily="34" charset="0"/>
                          <a:ea typeface="Open Sans" panose="020B0606030504020204" pitchFamily="34" charset="0"/>
                          <a:cs typeface="Arial" panose="020B0604020202020204" pitchFamily="34" charset="0"/>
                        </a:rPr>
                        <a:t>Der Verwaltungsstab </a:t>
                      </a:r>
                    </a:p>
                    <a:p>
                      <a:pPr marL="285750" lvl="2"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bereitet für die Behördenleitung alle mit dem Ereignis in Zusammenhang stehenden administrativ-organisatorischen Entscheidungen vor, </a:t>
                      </a:r>
                    </a:p>
                    <a:p>
                      <a:pPr marL="285750" lvl="2"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berät die Behördenleitung und </a:t>
                      </a:r>
                    </a:p>
                    <a:p>
                      <a:pPr marL="285750" lvl="2"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veranlasst und kontrolliert die Umsetzung der Entscheidungen in eigener Verantwortung. </a:t>
                      </a:r>
                    </a:p>
                    <a:p>
                      <a:pPr marL="0" lvl="1" indent="0" algn="l" defTabSz="755934" rtl="0" eaLnBrk="1" latinLnBrk="0" hangingPunct="1">
                        <a:lnSpc>
                          <a:spcPts val="1600"/>
                        </a:lnSpc>
                        <a:spcBef>
                          <a:spcPts val="0"/>
                        </a:spcBef>
                        <a:spcAft>
                          <a:spcPts val="0"/>
                        </a:spcAft>
                        <a:buFont typeface="Symbol" panose="05050102010706020507" pitchFamily="18" charset="2"/>
                        <a:buNone/>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Administrativ-organisatorische Maßnahmen sind von einer Verwaltung aufgrund rechtlicher Vorgaben, finanzieller Zuständigkeiten und politischer Verantwortung zu treffen. Die Entscheidungen werden vom Verwaltungsstab herbeigeführt und in der bestehenden Verwaltungsstruktur umgesetzt. </a:t>
                      </a:r>
                    </a:p>
                    <a:p>
                      <a:pPr marL="0" lvl="1" indent="0" algn="l" defTabSz="755934" rtl="0" eaLnBrk="1" latinLnBrk="0" hangingPunct="1">
                        <a:lnSpc>
                          <a:spcPts val="1600"/>
                        </a:lnSpc>
                        <a:spcBef>
                          <a:spcPts val="0"/>
                        </a:spcBef>
                        <a:spcAft>
                          <a:spcPts val="0"/>
                        </a:spcAft>
                        <a:buFont typeface="Symbol" panose="05050102010706020507" pitchFamily="18" charset="2"/>
                        <a:buNone/>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Der Verwaltungsstab </a:t>
                      </a:r>
                    </a:p>
                    <a:p>
                      <a:pPr marL="285750" lvl="2"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informiert insbesondere </a:t>
                      </a:r>
                    </a:p>
                    <a:p>
                      <a:pPr marL="663718" lvl="3"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betroffene Behörden, Einrichtungen und Stellen sowie </a:t>
                      </a:r>
                    </a:p>
                    <a:p>
                      <a:pPr marL="663718" lvl="3"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die Öffentlichkeit über </a:t>
                      </a:r>
                    </a:p>
                    <a:p>
                      <a:pPr marL="1041685" lvl="4"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relevante Ereignisse, Entscheidungen und Maßnahmen, soweit dem nicht andere Bestimmungen (z. B. Geheimschutz, Auskunftsvorbehalte der Staatsanwaltschaft) und andere Regelungen entgegenstehen.</a:t>
                      </a:r>
                      <a:r>
                        <a:rPr lang="de-DE" sz="1400" b="0" i="0" kern="1200" baseline="30000" dirty="0">
                          <a:solidFill>
                            <a:schemeClr val="tx1"/>
                          </a:solidFill>
                          <a:effectLst/>
                          <a:latin typeface="Arial" panose="020B0604020202020204" pitchFamily="34" charset="0"/>
                          <a:ea typeface="Open Sans" panose="020B0606030504020204" pitchFamily="34" charset="0"/>
                          <a:cs typeface="Arial" panose="020B0604020202020204" pitchFamily="34" charset="0"/>
                        </a:rPr>
                        <a:t>1</a:t>
                      </a:r>
                    </a:p>
                  </a:txBody>
                  <a:tcPr/>
                </a:tc>
                <a:extLst>
                  <a:ext uri="{0D108BD9-81ED-4DB2-BD59-A6C34878D82A}">
                    <a16:rowId xmlns:a16="http://schemas.microsoft.com/office/drawing/2014/main" val="518959417"/>
                  </a:ext>
                </a:extLst>
              </a:tr>
              <a:tr h="255291">
                <a:tc>
                  <a:txBody>
                    <a:bodyPr/>
                    <a:lstStyle/>
                    <a:p>
                      <a:pPr marL="0" algn="l" defTabSz="755934" rtl="0" eaLnBrk="1" latinLnBrk="0" hangingPunct="1">
                        <a:lnSpc>
                          <a:spcPct val="100000"/>
                        </a:lnSpc>
                        <a:spcBef>
                          <a:spcPts val="0"/>
                        </a:spcBef>
                        <a:spcAft>
                          <a:spcPts val="0"/>
                        </a:spcAft>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Freistellung</a:t>
                      </a:r>
                      <a:endPar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3573720985"/>
                  </a:ext>
                </a:extLst>
              </a:tr>
              <a:tr h="284172">
                <a:tc>
                  <a:txBody>
                    <a:bodyPr/>
                    <a:lstStyle/>
                    <a:p>
                      <a:pPr marL="0" lvl="1" indent="0" algn="l" defTabSz="755934" rtl="0" eaLnBrk="1" latinLnBrk="0" hangingPunct="1">
                        <a:lnSpc>
                          <a:spcPts val="1600"/>
                        </a:lnSpc>
                        <a:spcBef>
                          <a:spcPts val="0"/>
                        </a:spcBef>
                        <a:spcAft>
                          <a:spcPts val="0"/>
                        </a:spcAft>
                        <a:buFont typeface="Symbol" panose="05050102010706020507" pitchFamily="18" charset="2"/>
                        <a:buNone/>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Das Stabspersonal soll mit seinen Aufgaben vertraut sein und während seiner Arbeit im Stab von seinen sonstigen Aufgaben freigestellt werden.</a:t>
                      </a:r>
                      <a:r>
                        <a:rPr lang="de-DE" sz="1400" b="0" i="0" kern="1200" baseline="30000" dirty="0">
                          <a:solidFill>
                            <a:schemeClr val="tx1"/>
                          </a:solidFill>
                          <a:effectLst/>
                          <a:latin typeface="Arial" panose="020B0604020202020204" pitchFamily="34" charset="0"/>
                          <a:ea typeface="Open Sans" panose="020B0606030504020204" pitchFamily="34" charset="0"/>
                          <a:cs typeface="Arial" panose="020B0604020202020204" pitchFamily="34" charset="0"/>
                        </a:rPr>
                        <a:t>2</a:t>
                      </a:r>
                    </a:p>
                  </a:txBody>
                  <a:tcPr/>
                </a:tc>
                <a:extLst>
                  <a:ext uri="{0D108BD9-81ED-4DB2-BD59-A6C34878D82A}">
                    <a16:rowId xmlns:a16="http://schemas.microsoft.com/office/drawing/2014/main" val="10003"/>
                  </a:ext>
                </a:extLst>
              </a:tr>
              <a:tr h="284172">
                <a:tc>
                  <a:txBody>
                    <a:bodyPr/>
                    <a:lstStyle/>
                    <a:p>
                      <a:pPr marL="0" lvl="1" indent="0" algn="l" defTabSz="755934" rtl="0" eaLnBrk="1" latinLnBrk="0" hangingPunct="1">
                        <a:lnSpc>
                          <a:spcPct val="100000"/>
                        </a:lnSpc>
                        <a:spcBef>
                          <a:spcPts val="0"/>
                        </a:spcBef>
                        <a:spcAft>
                          <a:spcPts val="0"/>
                        </a:spcAft>
                        <a:buFont typeface="Symbol" panose="05050102010706020507" pitchFamily="18" charset="2"/>
                        <a:buNone/>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Weisungsbefugnisse gegenüber z.B. Amtsleitungen</a:t>
                      </a:r>
                    </a:p>
                  </a:txBody>
                  <a:tcPr>
                    <a:solidFill>
                      <a:schemeClr val="bg1">
                        <a:lumMod val="95000"/>
                      </a:schemeClr>
                    </a:solidFill>
                  </a:tcPr>
                </a:tc>
                <a:extLst>
                  <a:ext uri="{0D108BD9-81ED-4DB2-BD59-A6C34878D82A}">
                    <a16:rowId xmlns:a16="http://schemas.microsoft.com/office/drawing/2014/main" val="270916332"/>
                  </a:ext>
                </a:extLst>
              </a:tr>
              <a:tr h="284172">
                <a:tc>
                  <a:txBody>
                    <a:bodyPr/>
                    <a:lstStyle/>
                    <a:p>
                      <a:pPr lvl="0"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Anordnung von Sofortmaßnahmen </a:t>
                      </a:r>
                    </a:p>
                    <a:p>
                      <a:pPr lvl="0"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Erteilen von Aufträgen </a:t>
                      </a:r>
                    </a:p>
                    <a:p>
                      <a:pPr lvl="0"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Bereitstellung von Personal für </a:t>
                      </a:r>
                    </a:p>
                    <a:p>
                      <a:pPr lvl="1"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die Mitwirkung im Verwaltungsstab,</a:t>
                      </a:r>
                    </a:p>
                    <a:p>
                      <a:pPr lvl="1"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besondere Maßnahmen der Ereignisbewältigung. </a:t>
                      </a:r>
                      <a:endPar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561068243"/>
                  </a:ext>
                </a:extLst>
              </a:tr>
              <a:tr h="284172">
                <a:tc>
                  <a:txBody>
                    <a:bodyPr/>
                    <a:lstStyle/>
                    <a:p>
                      <a:pPr marL="0" lvl="1" indent="0" algn="l" defTabSz="755934" rtl="0" eaLnBrk="1" latinLnBrk="0" hangingPunct="1">
                        <a:lnSpc>
                          <a:spcPct val="100000"/>
                        </a:lnSpc>
                        <a:spcBef>
                          <a:spcPts val="0"/>
                        </a:spcBef>
                        <a:spcAft>
                          <a:spcPts val="0"/>
                        </a:spcAft>
                        <a:buFont typeface="Symbol" panose="05050102010706020507" pitchFamily="18" charset="2"/>
                        <a:buNone/>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Weisungsbefugnis gegenüber Bediensteten</a:t>
                      </a:r>
                    </a:p>
                  </a:txBody>
                  <a:tcPr>
                    <a:solidFill>
                      <a:schemeClr val="bg1">
                        <a:lumMod val="95000"/>
                      </a:schemeClr>
                    </a:solidFill>
                  </a:tcPr>
                </a:tc>
                <a:extLst>
                  <a:ext uri="{0D108BD9-81ED-4DB2-BD59-A6C34878D82A}">
                    <a16:rowId xmlns:a16="http://schemas.microsoft.com/office/drawing/2014/main" val="2334375304"/>
                  </a:ext>
                </a:extLst>
              </a:tr>
              <a:tr h="284172">
                <a:tc>
                  <a:txBody>
                    <a:bodyPr/>
                    <a:lstStyle/>
                    <a:p>
                      <a:pPr marL="92217" marR="0" lvl="1" indent="0" algn="l" defTabSz="755934" rtl="0" eaLnBrk="1" fontAlgn="auto" latinLnBrk="0" hangingPunct="1">
                        <a:lnSpc>
                          <a:spcPts val="1600"/>
                        </a:lnSpc>
                        <a:spcBef>
                          <a:spcPts val="0"/>
                        </a:spcBef>
                        <a:spcAft>
                          <a:spcPts val="0"/>
                        </a:spcAft>
                        <a:buClrTx/>
                        <a:buSzTx/>
                        <a:buFont typeface="Symbol" panose="05050102010706020507" pitchFamily="18" charset="2"/>
                        <a:buNone/>
                        <a:tabLst/>
                        <a:defRPr/>
                      </a:pPr>
                      <a:r>
                        <a:rPr lang="de-DE" sz="1400" b="0" dirty="0"/>
                        <a:t>Bei Nichterreichbarkeit der Fachbereichsleitungen oder bei Gefahr im Verzug kann der Verwaltungsstab  den Bediensteten der Kommune Musterhausen direkt Weisungen erteilen.</a:t>
                      </a:r>
                    </a:p>
                    <a:p>
                      <a:pPr marL="92217" lvl="1" indent="0" algn="l" defTabSz="755934" rtl="0" eaLnBrk="1" latinLnBrk="0" hangingPunct="1">
                        <a:lnSpc>
                          <a:spcPts val="1600"/>
                        </a:lnSpc>
                        <a:spcBef>
                          <a:spcPts val="0"/>
                        </a:spcBef>
                        <a:spcAft>
                          <a:spcPts val="0"/>
                        </a:spcAft>
                        <a:buFont typeface="Symbol" panose="05050102010706020507" pitchFamily="18" charset="2"/>
                        <a:buNone/>
                      </a:pPr>
                      <a:endPar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4126904599"/>
                  </a:ext>
                </a:extLst>
              </a:tr>
            </a:tbl>
          </a:graphicData>
        </a:graphic>
      </p:graphicFrame>
      <p:sp>
        <p:nvSpPr>
          <p:cNvPr id="10" name="Abgerundetes Rechteck 2">
            <a:hlinkClick r:id="rId2" action="ppaction://hlinksldjump"/>
            <a:extLst>
              <a:ext uri="{FF2B5EF4-FFF2-40B4-BE49-F238E27FC236}">
                <a16:creationId xmlns:a16="http://schemas.microsoft.com/office/drawing/2014/main" id="{D93620F2-BC25-70B5-F1F9-0A9DD3C609A8}"/>
              </a:ext>
            </a:extLst>
          </p:cNvPr>
          <p:cNvSpPr/>
          <p:nvPr/>
        </p:nvSpPr>
        <p:spPr>
          <a:xfrm>
            <a:off x="503237" y="9006091"/>
            <a:ext cx="3198204" cy="432000"/>
          </a:xfrm>
          <a:prstGeom prst="round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9845" rIns="99690" bIns="49845" numCol="1" spcCol="0" rtlCol="0" fromWordArt="0" anchor="ctr" anchorCtr="0" forceAA="0" compatLnSpc="1">
            <a:prstTxWarp prst="textNoShape">
              <a:avLst/>
            </a:prstTxWarp>
            <a:noAutofit/>
          </a:bodyPr>
          <a:lstStyle/>
          <a:p>
            <a:pPr algn="ctr"/>
            <a:r>
              <a:rPr lang="de-DE" sz="2000" b="1" dirty="0">
                <a:solidFill>
                  <a:schemeClr val="tx1"/>
                </a:solidFill>
                <a:ea typeface="Open Sans" panose="020B0606030504020204" pitchFamily="34" charset="0"/>
                <a:cs typeface="Arial" panose="020B0604020202020204" pitchFamily="34" charset="0"/>
              </a:rPr>
              <a:t>Aufgaben Vb 1 Plan 130</a:t>
            </a:r>
          </a:p>
        </p:txBody>
      </p:sp>
      <p:sp>
        <p:nvSpPr>
          <p:cNvPr id="11" name="Abgerundetes Rechteck 2">
            <a:hlinkClick r:id="rId3" action="ppaction://hlinksldjump"/>
            <a:extLst>
              <a:ext uri="{FF2B5EF4-FFF2-40B4-BE49-F238E27FC236}">
                <a16:creationId xmlns:a16="http://schemas.microsoft.com/office/drawing/2014/main" id="{08B188E6-BE73-3FF4-03A2-81E4D33E29B5}"/>
              </a:ext>
            </a:extLst>
          </p:cNvPr>
          <p:cNvSpPr/>
          <p:nvPr/>
        </p:nvSpPr>
        <p:spPr>
          <a:xfrm>
            <a:off x="503236" y="9542263"/>
            <a:ext cx="3198203" cy="432000"/>
          </a:xfrm>
          <a:prstGeom prst="round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9845" rIns="99690" bIns="49845" numCol="1" spcCol="0" rtlCol="0" fromWordArt="0" anchor="ctr" anchorCtr="0" forceAA="0" compatLnSpc="1">
            <a:prstTxWarp prst="textNoShape">
              <a:avLst/>
            </a:prstTxWarp>
            <a:noAutofit/>
          </a:bodyPr>
          <a:lstStyle/>
          <a:p>
            <a:pPr algn="ctr"/>
            <a:r>
              <a:rPr lang="de-DE" sz="2000" b="1" dirty="0">
                <a:solidFill>
                  <a:schemeClr val="tx1"/>
                </a:solidFill>
                <a:ea typeface="Open Sans" panose="020B0606030504020204" pitchFamily="34" charset="0"/>
                <a:cs typeface="Arial" panose="020B0604020202020204" pitchFamily="34" charset="0"/>
              </a:rPr>
              <a:t>Aufgaben Vb 3 Plan 150</a:t>
            </a:r>
          </a:p>
        </p:txBody>
      </p:sp>
      <p:sp>
        <p:nvSpPr>
          <p:cNvPr id="12" name="Abgerundetes Rechteck 2">
            <a:hlinkClick r:id="rId4" action="ppaction://hlinksldjump"/>
            <a:extLst>
              <a:ext uri="{FF2B5EF4-FFF2-40B4-BE49-F238E27FC236}">
                <a16:creationId xmlns:a16="http://schemas.microsoft.com/office/drawing/2014/main" id="{25CD6ADE-57A7-75F0-7A86-DC752B1EBC58}"/>
              </a:ext>
            </a:extLst>
          </p:cNvPr>
          <p:cNvSpPr/>
          <p:nvPr/>
        </p:nvSpPr>
        <p:spPr>
          <a:xfrm>
            <a:off x="4145570" y="9006091"/>
            <a:ext cx="3198204" cy="432000"/>
          </a:xfrm>
          <a:prstGeom prst="round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9845" rIns="99690" bIns="49845" numCol="1" spcCol="0" rtlCol="0" fromWordArt="0" anchor="ctr" anchorCtr="0" forceAA="0" compatLnSpc="1">
            <a:prstTxWarp prst="textNoShape">
              <a:avLst/>
            </a:prstTxWarp>
            <a:noAutofit/>
          </a:bodyPr>
          <a:lstStyle/>
          <a:p>
            <a:pPr algn="ctr"/>
            <a:r>
              <a:rPr lang="de-DE" sz="2000" b="1" dirty="0">
                <a:solidFill>
                  <a:schemeClr val="tx1"/>
                </a:solidFill>
                <a:ea typeface="Open Sans" panose="020B0606030504020204" pitchFamily="34" charset="0"/>
                <a:cs typeface="Arial" panose="020B0604020202020204" pitchFamily="34" charset="0"/>
              </a:rPr>
              <a:t>Aufgaben Vb 2 Plan 140</a:t>
            </a:r>
          </a:p>
        </p:txBody>
      </p:sp>
      <p:sp>
        <p:nvSpPr>
          <p:cNvPr id="13" name="Abgerundetes Rechteck 2">
            <a:hlinkClick r:id="rId5" action="ppaction://hlinksldjump"/>
            <a:extLst>
              <a:ext uri="{FF2B5EF4-FFF2-40B4-BE49-F238E27FC236}">
                <a16:creationId xmlns:a16="http://schemas.microsoft.com/office/drawing/2014/main" id="{B645C6A4-52A0-FC36-D5D1-024BA2E7C3AE}"/>
              </a:ext>
            </a:extLst>
          </p:cNvPr>
          <p:cNvSpPr/>
          <p:nvPr/>
        </p:nvSpPr>
        <p:spPr>
          <a:xfrm>
            <a:off x="4145570" y="9542263"/>
            <a:ext cx="3198202" cy="432000"/>
          </a:xfrm>
          <a:prstGeom prst="round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9845" rIns="99690" bIns="49845" numCol="1" spcCol="0" rtlCol="0" fromWordArt="0" anchor="ctr" anchorCtr="0" forceAA="0" compatLnSpc="1">
            <a:prstTxWarp prst="textNoShape">
              <a:avLst/>
            </a:prstTxWarp>
            <a:noAutofit/>
          </a:bodyPr>
          <a:lstStyle/>
          <a:p>
            <a:pPr algn="ctr"/>
            <a:r>
              <a:rPr lang="de-DE" sz="2000" b="1" dirty="0">
                <a:solidFill>
                  <a:schemeClr val="tx1"/>
                </a:solidFill>
                <a:ea typeface="Open Sans" panose="020B0606030504020204" pitchFamily="34" charset="0"/>
                <a:cs typeface="Arial" panose="020B0604020202020204" pitchFamily="34" charset="0"/>
              </a:rPr>
              <a:t>Aufgaben Vb 4 Plan 160</a:t>
            </a:r>
          </a:p>
        </p:txBody>
      </p:sp>
      <p:sp>
        <p:nvSpPr>
          <p:cNvPr id="3" name="Rechteck 2">
            <a:hlinkClick r:id="rId6" action="ppaction://hlinksldjump"/>
            <a:extLst>
              <a:ext uri="{FF2B5EF4-FFF2-40B4-BE49-F238E27FC236}">
                <a16:creationId xmlns:a16="http://schemas.microsoft.com/office/drawing/2014/main" id="{D76EF7F0-B794-E82B-FD7E-E8E2F976FFAA}"/>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8" name="Rechteck 7">
            <a:hlinkClick r:id="rId7" action="ppaction://hlinksldjump"/>
            <a:extLst>
              <a:ext uri="{FF2B5EF4-FFF2-40B4-BE49-F238E27FC236}">
                <a16:creationId xmlns:a16="http://schemas.microsoft.com/office/drawing/2014/main" id="{B0C5F679-E011-DFC9-E54C-4BE82ADDD99F}"/>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4" name="Rechteck 13">
            <a:hlinkClick r:id="rId8" action="ppaction://hlinksldjump"/>
            <a:extLst>
              <a:ext uri="{FF2B5EF4-FFF2-40B4-BE49-F238E27FC236}">
                <a16:creationId xmlns:a16="http://schemas.microsoft.com/office/drawing/2014/main" id="{4FF4A08E-0024-D24F-7ED6-009E55975C6A}"/>
              </a:ext>
            </a:extLst>
          </p:cNvPr>
          <p:cNvSpPr/>
          <p:nvPr/>
        </p:nvSpPr>
        <p:spPr>
          <a:xfrm rot="16200000">
            <a:off x="-509823" y="4175346"/>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Führungsorganisation</a:t>
            </a:r>
          </a:p>
        </p:txBody>
      </p:sp>
      <p:sp>
        <p:nvSpPr>
          <p:cNvPr id="17" name="Rechteck 16">
            <a:hlinkClick r:id="rId9" action="ppaction://hlinksldjump"/>
            <a:extLst>
              <a:ext uri="{FF2B5EF4-FFF2-40B4-BE49-F238E27FC236}">
                <a16:creationId xmlns:a16="http://schemas.microsoft.com/office/drawing/2014/main" id="{EBC68280-F98E-3375-A4D9-BAA68908B40F}"/>
              </a:ext>
            </a:extLst>
          </p:cNvPr>
          <p:cNvSpPr/>
          <p:nvPr/>
        </p:nvSpPr>
        <p:spPr>
          <a:xfrm rot="16200000">
            <a:off x="-509823" y="5862729"/>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Verwaltungsstab</a:t>
            </a:r>
          </a:p>
        </p:txBody>
      </p:sp>
    </p:spTree>
    <p:extLst>
      <p:ext uri="{BB962C8B-B14F-4D97-AF65-F5344CB8AC3E}">
        <p14:creationId xmlns:p14="http://schemas.microsoft.com/office/powerpoint/2010/main" val="7584814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BC480F-B07A-76D2-9829-D6A86519811A}"/>
              </a:ext>
            </a:extLst>
          </p:cNvPr>
          <p:cNvSpPr>
            <a:spLocks noGrp="1"/>
          </p:cNvSpPr>
          <p:nvPr>
            <p:ph type="title"/>
          </p:nvPr>
        </p:nvSpPr>
        <p:spPr/>
        <p:txBody>
          <a:bodyPr/>
          <a:lstStyle/>
          <a:p>
            <a:r>
              <a:rPr lang="de-DE" dirty="0"/>
              <a:t>110</a:t>
            </a:r>
            <a:endParaRPr lang="de-CH" dirty="0"/>
          </a:p>
        </p:txBody>
      </p:sp>
      <p:sp>
        <p:nvSpPr>
          <p:cNvPr id="4" name="Textplatzhalter 3">
            <a:extLst>
              <a:ext uri="{FF2B5EF4-FFF2-40B4-BE49-F238E27FC236}">
                <a16:creationId xmlns:a16="http://schemas.microsoft.com/office/drawing/2014/main" id="{4B7508F9-2477-824D-224D-CE1CA3A830C6}"/>
              </a:ext>
            </a:extLst>
          </p:cNvPr>
          <p:cNvSpPr>
            <a:spLocks noGrp="1"/>
          </p:cNvSpPr>
          <p:nvPr>
            <p:ph type="body" sz="quarter" idx="21"/>
          </p:nvPr>
        </p:nvSpPr>
        <p:spPr/>
        <p:txBody>
          <a:bodyPr/>
          <a:lstStyle/>
          <a:p>
            <a:r>
              <a:rPr lang="de-DE" dirty="0"/>
              <a:t>Einberufung des Verwaltungsstabes</a:t>
            </a:r>
            <a:endParaRPr lang="de-CH" dirty="0"/>
          </a:p>
        </p:txBody>
      </p:sp>
      <p:sp>
        <p:nvSpPr>
          <p:cNvPr id="5" name="Textplatzhalter 4">
            <a:extLst>
              <a:ext uri="{FF2B5EF4-FFF2-40B4-BE49-F238E27FC236}">
                <a16:creationId xmlns:a16="http://schemas.microsoft.com/office/drawing/2014/main" id="{CC86CD7F-6CD3-03DE-3AD4-02E0A85733BE}"/>
              </a:ext>
            </a:extLst>
          </p:cNvPr>
          <p:cNvSpPr>
            <a:spLocks noGrp="1"/>
          </p:cNvSpPr>
          <p:nvPr>
            <p:ph type="body" sz="quarter" idx="26"/>
          </p:nvPr>
        </p:nvSpPr>
        <p:spPr/>
        <p:txBody>
          <a:bodyPr/>
          <a:lstStyle/>
          <a:p>
            <a:r>
              <a:rPr lang="de-DE" dirty="0"/>
              <a:t>Führungsorganisation </a:t>
            </a:r>
            <a:endParaRPr lang="de-CH" dirty="0"/>
          </a:p>
        </p:txBody>
      </p:sp>
      <p:sp>
        <p:nvSpPr>
          <p:cNvPr id="6" name="Textplatzhalter 5">
            <a:extLst>
              <a:ext uri="{FF2B5EF4-FFF2-40B4-BE49-F238E27FC236}">
                <a16:creationId xmlns:a16="http://schemas.microsoft.com/office/drawing/2014/main" id="{0CB8CC5B-ED7A-FA9B-9962-4CAA93A16006}"/>
              </a:ext>
            </a:extLst>
          </p:cNvPr>
          <p:cNvSpPr>
            <a:spLocks noGrp="1"/>
          </p:cNvSpPr>
          <p:nvPr>
            <p:ph type="body" sz="quarter" idx="32"/>
          </p:nvPr>
        </p:nvSpPr>
        <p:spPr/>
        <p:txBody>
          <a:bodyPr/>
          <a:lstStyle/>
          <a:p>
            <a:endParaRPr lang="de-CH" dirty="0"/>
          </a:p>
        </p:txBody>
      </p:sp>
      <p:graphicFrame>
        <p:nvGraphicFramePr>
          <p:cNvPr id="3" name="Tabelle 2">
            <a:extLst>
              <a:ext uri="{FF2B5EF4-FFF2-40B4-BE49-F238E27FC236}">
                <a16:creationId xmlns:a16="http://schemas.microsoft.com/office/drawing/2014/main" id="{8801E4AD-C962-D69F-F3C8-C570F3028298}"/>
              </a:ext>
            </a:extLst>
          </p:cNvPr>
          <p:cNvGraphicFramePr>
            <a:graphicFrameLocks noGrp="1"/>
          </p:cNvGraphicFramePr>
          <p:nvPr>
            <p:extLst>
              <p:ext uri="{D42A27DB-BD31-4B8C-83A1-F6EECF244321}">
                <p14:modId xmlns:p14="http://schemas.microsoft.com/office/powerpoint/2010/main" val="4155213915"/>
              </p:ext>
            </p:extLst>
          </p:nvPr>
        </p:nvGraphicFramePr>
        <p:xfrm>
          <a:off x="503237" y="1528763"/>
          <a:ext cx="6840538" cy="5435600"/>
        </p:xfrm>
        <a:graphic>
          <a:graphicData uri="http://schemas.openxmlformats.org/drawingml/2006/table">
            <a:tbl>
              <a:tblPr firstRow="1" bandRow="1">
                <a:tableStyleId>{5940675A-B579-460E-94D1-54222C63F5DA}</a:tableStyleId>
              </a:tblPr>
              <a:tblGrid>
                <a:gridCol w="5304896">
                  <a:extLst>
                    <a:ext uri="{9D8B030D-6E8A-4147-A177-3AD203B41FA5}">
                      <a16:colId xmlns:a16="http://schemas.microsoft.com/office/drawing/2014/main" val="20000"/>
                    </a:ext>
                  </a:extLst>
                </a:gridCol>
                <a:gridCol w="1048497">
                  <a:extLst>
                    <a:ext uri="{9D8B030D-6E8A-4147-A177-3AD203B41FA5}">
                      <a16:colId xmlns:a16="http://schemas.microsoft.com/office/drawing/2014/main" val="2531967618"/>
                    </a:ext>
                  </a:extLst>
                </a:gridCol>
                <a:gridCol w="487145">
                  <a:extLst>
                    <a:ext uri="{9D8B030D-6E8A-4147-A177-3AD203B41FA5}">
                      <a16:colId xmlns:a16="http://schemas.microsoft.com/office/drawing/2014/main" val="1700118495"/>
                    </a:ext>
                  </a:extLst>
                </a:gridCol>
              </a:tblGrid>
              <a:tr h="284172">
                <a:tc gridSpan="3">
                  <a:txBody>
                    <a:bodyPr/>
                    <a:lstStyle/>
                    <a:p>
                      <a:pPr marL="0" algn="l" defTabSz="755934" rtl="0" eaLnBrk="1" latinLnBrk="0" hangingPunct="1">
                        <a:lnSpc>
                          <a:spcPct val="100000"/>
                        </a:lnSpc>
                        <a:spcBef>
                          <a:spcPts val="0"/>
                        </a:spcBef>
                        <a:spcAft>
                          <a:spcPts val="0"/>
                        </a:spcAft>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Gründe für Einberufung des Stabes für außergewöhnliche Ereignisse</a:t>
                      </a:r>
                      <a:endPar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85000"/>
                      </a:schemeClr>
                    </a:solidFill>
                  </a:tcPr>
                </a:tc>
                <a:tc hMerge="1">
                  <a:txBody>
                    <a:bodyPr/>
                    <a:lstStyle/>
                    <a:p>
                      <a:endParaRPr lang="de-CH"/>
                    </a:p>
                  </a:txBody>
                  <a:tcPr/>
                </a:tc>
                <a:tc hMerge="1">
                  <a:txBody>
                    <a:bodyPr/>
                    <a:lstStyle/>
                    <a:p>
                      <a:endParaRPr lang="de-DE"/>
                    </a:p>
                  </a:txBody>
                  <a:tcPr/>
                </a:tc>
                <a:extLst>
                  <a:ext uri="{0D108BD9-81ED-4DB2-BD59-A6C34878D82A}">
                    <a16:rowId xmlns:a16="http://schemas.microsoft.com/office/drawing/2014/main" val="10000"/>
                  </a:ext>
                </a:extLst>
              </a:tr>
              <a:tr h="284172">
                <a:tc gridSpan="3">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Der Verwaltungsstab ist einzuberufen wenn eines dieser Kriterien erfüllt ist: </a:t>
                      </a:r>
                    </a:p>
                    <a:p>
                      <a:pPr marL="285750" lvl="0" indent="-285750">
                        <a:lnSpc>
                          <a:spcPts val="1600"/>
                        </a:lnSpc>
                        <a:spcBef>
                          <a:spcPts val="0"/>
                        </a:spcBef>
                        <a:spcAft>
                          <a:spcPts val="0"/>
                        </a:spcAft>
                        <a:buFont typeface="Symbol" panose="05050102010706020507" pitchFamily="18" charset="2"/>
                        <a:buChar char="-"/>
                      </a:pPr>
                      <a:r>
                        <a:rPr lang="de-DE" sz="1400" b="0" i="0" dirty="0">
                          <a:effectLst/>
                          <a:latin typeface="Arial" panose="020B0604020202020204" pitchFamily="34" charset="0"/>
                          <a:ea typeface="Open Sans" panose="020B0606030504020204" pitchFamily="34" charset="0"/>
                          <a:cs typeface="Arial" panose="020B0604020202020204" pitchFamily="34" charset="0"/>
                        </a:rPr>
                        <a:t>Katstrophenfall (durch Landkreis festgestellt) </a:t>
                      </a:r>
                    </a:p>
                    <a:p>
                      <a:pPr marL="285750" lvl="0" indent="-285750">
                        <a:lnSpc>
                          <a:spcPts val="1600"/>
                        </a:lnSpc>
                        <a:spcBef>
                          <a:spcPts val="0"/>
                        </a:spcBef>
                        <a:spcAft>
                          <a:spcPts val="0"/>
                        </a:spcAft>
                        <a:buFont typeface="Symbol" panose="05050102010706020507" pitchFamily="18" charset="2"/>
                        <a:buChar char="-"/>
                      </a:pPr>
                      <a:r>
                        <a:rPr lang="de-DE" sz="1400" b="0" i="0" dirty="0">
                          <a:effectLst/>
                          <a:latin typeface="Arial" panose="020B0604020202020204" pitchFamily="34" charset="0"/>
                          <a:ea typeface="Open Sans" panose="020B0606030504020204" pitchFamily="34" charset="0"/>
                          <a:cs typeface="Arial" panose="020B0604020202020204" pitchFamily="34" charset="0"/>
                        </a:rPr>
                        <a:t>Besonders großer Bedarf an </a:t>
                      </a:r>
                    </a:p>
                    <a:p>
                      <a:pPr marL="663717" lvl="1" indent="-285750">
                        <a:lnSpc>
                          <a:spcPts val="1600"/>
                        </a:lnSpc>
                        <a:spcBef>
                          <a:spcPts val="0"/>
                        </a:spcBef>
                        <a:spcAft>
                          <a:spcPts val="0"/>
                        </a:spcAft>
                        <a:buFont typeface="Symbol" panose="05050102010706020507" pitchFamily="18" charset="2"/>
                        <a:buChar char="-"/>
                      </a:pPr>
                      <a:r>
                        <a:rPr lang="de-DE" sz="1400" b="0" i="0" dirty="0">
                          <a:effectLst/>
                          <a:latin typeface="Arial" panose="020B0604020202020204" pitchFamily="34" charset="0"/>
                          <a:ea typeface="Open Sans" panose="020B0606030504020204" pitchFamily="34" charset="0"/>
                          <a:cs typeface="Arial" panose="020B0604020202020204" pitchFamily="34" charset="0"/>
                        </a:rPr>
                        <a:t>Information, Informationsbeschaffung</a:t>
                      </a:r>
                    </a:p>
                    <a:p>
                      <a:pPr marL="663717" lvl="1" indent="-285750">
                        <a:lnSpc>
                          <a:spcPts val="1600"/>
                        </a:lnSpc>
                        <a:spcBef>
                          <a:spcPts val="0"/>
                        </a:spcBef>
                        <a:spcAft>
                          <a:spcPts val="0"/>
                        </a:spcAft>
                        <a:buFont typeface="Symbol" panose="05050102010706020507" pitchFamily="18" charset="2"/>
                        <a:buChar char="-"/>
                      </a:pPr>
                      <a:r>
                        <a:rPr lang="de-DE" sz="1400" b="0" i="0" dirty="0">
                          <a:effectLst/>
                          <a:latin typeface="Arial" panose="020B0604020202020204" pitchFamily="34" charset="0"/>
                          <a:ea typeface="Open Sans" panose="020B0606030504020204" pitchFamily="34" charset="0"/>
                          <a:cs typeface="Arial" panose="020B0604020202020204" pitchFamily="34" charset="0"/>
                        </a:rPr>
                        <a:t>Kommunikation (extern oder intern)</a:t>
                      </a:r>
                    </a:p>
                    <a:p>
                      <a:pPr marL="663717" lvl="1" indent="-285750">
                        <a:lnSpc>
                          <a:spcPts val="1600"/>
                        </a:lnSpc>
                        <a:spcBef>
                          <a:spcPts val="0"/>
                        </a:spcBef>
                        <a:spcAft>
                          <a:spcPts val="0"/>
                        </a:spcAft>
                        <a:buFont typeface="Symbol" panose="05050102010706020507" pitchFamily="18" charset="2"/>
                        <a:buChar char="-"/>
                      </a:pPr>
                      <a:r>
                        <a:rPr lang="de-DE" sz="1400" b="0" i="0" dirty="0">
                          <a:effectLst/>
                          <a:latin typeface="Arial" panose="020B0604020202020204" pitchFamily="34" charset="0"/>
                          <a:ea typeface="Open Sans" panose="020B0606030504020204" pitchFamily="34" charset="0"/>
                          <a:cs typeface="Arial" panose="020B0604020202020204" pitchFamily="34" charset="0"/>
                        </a:rPr>
                        <a:t>Entscheidungen </a:t>
                      </a:r>
                    </a:p>
                    <a:p>
                      <a:pPr marL="663717" lvl="1" indent="-285750">
                        <a:lnSpc>
                          <a:spcPts val="1600"/>
                        </a:lnSpc>
                        <a:spcBef>
                          <a:spcPts val="0"/>
                        </a:spcBef>
                        <a:spcAft>
                          <a:spcPts val="0"/>
                        </a:spcAft>
                        <a:buFont typeface="Symbol" panose="05050102010706020507" pitchFamily="18" charset="2"/>
                        <a:buChar char="-"/>
                      </a:pPr>
                      <a:r>
                        <a:rPr lang="de-DE" sz="1400" b="0" i="0" dirty="0">
                          <a:effectLst/>
                          <a:latin typeface="Arial" panose="020B0604020202020204" pitchFamily="34" charset="0"/>
                          <a:ea typeface="Open Sans" panose="020B0606030504020204" pitchFamily="34" charset="0"/>
                          <a:cs typeface="Arial" panose="020B0604020202020204" pitchFamily="34" charset="0"/>
                        </a:rPr>
                        <a:t>Koordination </a:t>
                      </a:r>
                    </a:p>
                    <a:p>
                      <a:pPr marL="285750" lvl="0" indent="-285750">
                        <a:lnSpc>
                          <a:spcPts val="1600"/>
                        </a:lnSpc>
                        <a:spcBef>
                          <a:spcPts val="0"/>
                        </a:spcBef>
                        <a:spcAft>
                          <a:spcPts val="0"/>
                        </a:spcAft>
                        <a:buFont typeface="Symbol" panose="05050102010706020507" pitchFamily="18" charset="2"/>
                        <a:buChar char="-"/>
                      </a:pPr>
                      <a:r>
                        <a:rPr lang="de-DE" sz="1400" b="0" i="0" dirty="0">
                          <a:effectLst/>
                          <a:latin typeface="Arial" panose="020B0604020202020204" pitchFamily="34" charset="0"/>
                          <a:ea typeface="Open Sans" panose="020B0606030504020204" pitchFamily="34" charset="0"/>
                          <a:cs typeface="Arial" panose="020B0604020202020204" pitchFamily="34" charset="0"/>
                        </a:rPr>
                        <a:t>Unklare, möglicherweise bedrohliche Lage </a:t>
                      </a:r>
                    </a:p>
                    <a:p>
                      <a:pPr marL="285750" lvl="0" indent="-285750">
                        <a:lnSpc>
                          <a:spcPts val="1600"/>
                        </a:lnSpc>
                        <a:spcBef>
                          <a:spcPts val="0"/>
                        </a:spcBef>
                        <a:spcAft>
                          <a:spcPts val="0"/>
                        </a:spcAft>
                        <a:buFont typeface="Symbol" panose="05050102010706020507" pitchFamily="18" charset="2"/>
                        <a:buChar char="-"/>
                      </a:pPr>
                      <a:r>
                        <a:rPr lang="de-DE" sz="1400" b="0" i="0" dirty="0">
                          <a:effectLst/>
                          <a:latin typeface="Arial" panose="020B0604020202020204" pitchFamily="34" charset="0"/>
                          <a:ea typeface="Open Sans" panose="020B0606030504020204" pitchFamily="34" charset="0"/>
                          <a:cs typeface="Arial" panose="020B0604020202020204" pitchFamily="34" charset="0"/>
                        </a:rPr>
                        <a:t>Akute Gefährdung des Verwaltungsbetriebes</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hMerge="1">
                  <a:txBody>
                    <a:bodyPr/>
                    <a:lstStyle/>
                    <a:p>
                      <a:endParaRPr lang="de-CH"/>
                    </a:p>
                  </a:txBody>
                  <a:tcPr/>
                </a:tc>
                <a:tc hMerge="1">
                  <a:txBody>
                    <a:bodyPr/>
                    <a:lstStyle/>
                    <a:p>
                      <a:endParaRPr lang="de-DE"/>
                    </a:p>
                  </a:txBody>
                  <a:tcPr/>
                </a:tc>
                <a:extLst>
                  <a:ext uri="{0D108BD9-81ED-4DB2-BD59-A6C34878D82A}">
                    <a16:rowId xmlns:a16="http://schemas.microsoft.com/office/drawing/2014/main" val="518959417"/>
                  </a:ext>
                </a:extLst>
              </a:tr>
              <a:tr h="284172">
                <a:tc gridSpan="3">
                  <a:txBody>
                    <a:bodyPr/>
                    <a:lstStyle/>
                    <a:p>
                      <a:pPr marL="0" lvl="0" indent="0" algn="l" defTabSz="755934" rtl="0" eaLnBrk="1" latinLnBrk="0" hangingPunct="1">
                        <a:lnSpc>
                          <a:spcPct val="100000"/>
                        </a:lnSpc>
                        <a:spcBef>
                          <a:spcPts val="0"/>
                        </a:spcBef>
                        <a:spcAft>
                          <a:spcPts val="0"/>
                        </a:spcAft>
                        <a:buFont typeface="Symbol" panose="05050102010706020507" pitchFamily="18" charset="2"/>
                        <a:buNone/>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Einberufungsberechtigte Funktionen </a:t>
                      </a:r>
                      <a:endPar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85000"/>
                      </a:schemeClr>
                    </a:solidFill>
                  </a:tcPr>
                </a:tc>
                <a:tc hMerge="1">
                  <a:txBody>
                    <a:bodyPr/>
                    <a:lstStyle/>
                    <a:p>
                      <a:endParaRPr lang="de-CH"/>
                    </a:p>
                  </a:txBody>
                  <a:tcPr/>
                </a:tc>
                <a:tc hMerge="1">
                  <a:txBody>
                    <a:bodyPr/>
                    <a:lstStyle/>
                    <a:p>
                      <a:endParaRPr lang="de-DE"/>
                    </a:p>
                  </a:txBody>
                  <a:tcPr/>
                </a:tc>
                <a:extLst>
                  <a:ext uri="{0D108BD9-81ED-4DB2-BD59-A6C34878D82A}">
                    <a16:rowId xmlns:a16="http://schemas.microsoft.com/office/drawing/2014/main" val="3887039819"/>
                  </a:ext>
                </a:extLst>
              </a:tr>
              <a:tr h="284172">
                <a:tc gridSpan="3">
                  <a:txBody>
                    <a:bodyPr/>
                    <a:lstStyle/>
                    <a:p>
                      <a:pPr marL="285750" indent="-285750">
                        <a:lnSpc>
                          <a:spcPts val="1600"/>
                        </a:lnSpc>
                        <a:spcBef>
                          <a:spcPts val="0"/>
                        </a:spcBef>
                        <a:spcAft>
                          <a:spcPts val="0"/>
                        </a:spcAft>
                        <a:buFont typeface="Symbol" panose="05050102010706020507" pitchFamily="18" charset="2"/>
                        <a:buChar char="-"/>
                      </a:pPr>
                      <a:r>
                        <a:rPr lang="de-DE" sz="1400" b="0" i="0" dirty="0">
                          <a:effectLst/>
                          <a:highlight>
                            <a:srgbClr val="FFFF00"/>
                          </a:highlight>
                          <a:latin typeface="Arial" panose="020B0604020202020204" pitchFamily="34" charset="0"/>
                          <a:ea typeface="Open Sans" panose="020B0606030504020204" pitchFamily="34" charset="0"/>
                          <a:cs typeface="Arial" panose="020B0604020202020204" pitchFamily="34" charset="0"/>
                        </a:rPr>
                        <a:t>Bürgermeister und Stellvertreter </a:t>
                      </a:r>
                    </a:p>
                    <a:p>
                      <a:pPr marL="285750" indent="-285750">
                        <a:lnSpc>
                          <a:spcPts val="1600"/>
                        </a:lnSpc>
                        <a:spcBef>
                          <a:spcPts val="0"/>
                        </a:spcBef>
                        <a:spcAft>
                          <a:spcPts val="0"/>
                        </a:spcAft>
                        <a:buFont typeface="Symbol" panose="05050102010706020507" pitchFamily="18" charset="2"/>
                        <a:buChar char="-"/>
                      </a:pPr>
                      <a:r>
                        <a:rPr lang="de-DE" sz="1400" b="0" i="0" dirty="0">
                          <a:effectLst/>
                          <a:highlight>
                            <a:srgbClr val="FFFF00"/>
                          </a:highlight>
                          <a:latin typeface="Arial" panose="020B0604020202020204" pitchFamily="34" charset="0"/>
                          <a:ea typeface="Open Sans" panose="020B0606030504020204" pitchFamily="34" charset="0"/>
                          <a:cs typeface="Arial" panose="020B0604020202020204" pitchFamily="34" charset="0"/>
                        </a:rPr>
                        <a:t>Feuerwehr-Kommandant </a:t>
                      </a:r>
                      <a:endParaRPr lang="de-CH" sz="1400" b="0" i="0" dirty="0">
                        <a:effectLst/>
                        <a:highlight>
                          <a:srgbClr val="FFFF00"/>
                        </a:highlight>
                        <a:latin typeface="Arial" panose="020B0604020202020204" pitchFamily="34" charset="0"/>
                        <a:ea typeface="Open Sans" panose="020B0606030504020204" pitchFamily="34" charset="0"/>
                        <a:cs typeface="Arial" panose="020B0604020202020204" pitchFamily="34" charset="0"/>
                      </a:endParaRPr>
                    </a:p>
                  </a:txBody>
                  <a:tcPr/>
                </a:tc>
                <a:tc hMerge="1">
                  <a:txBody>
                    <a:bodyPr/>
                    <a:lstStyle/>
                    <a:p>
                      <a:endParaRPr lang="de-CH"/>
                    </a:p>
                  </a:txBody>
                  <a:tcPr/>
                </a:tc>
                <a:tc hMerge="1">
                  <a:txBody>
                    <a:bodyPr/>
                    <a:lstStyle/>
                    <a:p>
                      <a:endParaRPr lang="de-DE"/>
                    </a:p>
                  </a:txBody>
                  <a:tcPr/>
                </a:tc>
                <a:extLst>
                  <a:ext uri="{0D108BD9-81ED-4DB2-BD59-A6C34878D82A}">
                    <a16:rowId xmlns:a16="http://schemas.microsoft.com/office/drawing/2014/main" val="10001"/>
                  </a:ext>
                </a:extLst>
              </a:tr>
              <a:tr h="284172">
                <a:tc gridSpan="3">
                  <a:txBody>
                    <a:bodyPr/>
                    <a:lstStyle/>
                    <a:p>
                      <a:pPr marL="0" indent="0">
                        <a:lnSpc>
                          <a:spcPts val="1600"/>
                        </a:lnSpc>
                        <a:spcBef>
                          <a:spcPts val="0"/>
                        </a:spcBef>
                        <a:spcAft>
                          <a:spcPts val="0"/>
                        </a:spcAft>
                        <a:buFont typeface="Symbol" panose="05050102010706020507" pitchFamily="18" charset="2"/>
                        <a:buNone/>
                      </a:pPr>
                      <a:r>
                        <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Selbstalarm</a:t>
                      </a:r>
                    </a:p>
                  </a:txBody>
                  <a:tcPr>
                    <a:solidFill>
                      <a:srgbClr val="D9D9D9"/>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912777838"/>
                  </a:ext>
                </a:extLst>
              </a:tr>
              <a:tr h="284172">
                <a:tc gridSpan="3">
                  <a:txBody>
                    <a:bodyPr/>
                    <a:lstStyle/>
                    <a:p>
                      <a:pPr marL="0" indent="0">
                        <a:lnSpc>
                          <a:spcPts val="1600"/>
                        </a:lnSpc>
                        <a:spcBef>
                          <a:spcPts val="0"/>
                        </a:spcBef>
                        <a:spcAft>
                          <a:spcPts val="0"/>
                        </a:spcAft>
                        <a:buFont typeface="Symbol" panose="05050102010706020507" pitchFamily="18" charset="2"/>
                        <a:buNone/>
                      </a:pPr>
                      <a:r>
                        <a:rPr lang="de-CH" sz="1400" b="0" i="0" dirty="0">
                          <a:effectLst/>
                          <a:highlight>
                            <a:srgbClr val="FFFF00"/>
                          </a:highlight>
                          <a:latin typeface="Arial" panose="020B0604020202020204" pitchFamily="34" charset="0"/>
                          <a:ea typeface="Open Sans" panose="020B0606030504020204" pitchFamily="34" charset="0"/>
                          <a:cs typeface="Arial" panose="020B0604020202020204" pitchFamily="34" charset="0"/>
                        </a:rPr>
                        <a:t>Bei völligem Ausfall der Kommunikation finden sich die definierten Mitglieder des Verwaltungsstabes im Rahmen ihrer Möglichkeiten im Feuerwehrhaus ein.</a:t>
                      </a:r>
                    </a:p>
                    <a:p>
                      <a:pPr marL="0" indent="0">
                        <a:lnSpc>
                          <a:spcPts val="1600"/>
                        </a:lnSpc>
                        <a:spcBef>
                          <a:spcPts val="0"/>
                        </a:spcBef>
                        <a:spcAft>
                          <a:spcPts val="0"/>
                        </a:spcAft>
                        <a:buFont typeface="Symbol" panose="05050102010706020507" pitchFamily="18" charset="2"/>
                        <a:buNone/>
                      </a:pPr>
                      <a:endParaRPr lang="de-CH" sz="1400" b="0" i="0" dirty="0">
                        <a:effectLst/>
                        <a:highlight>
                          <a:srgbClr val="FFFF00"/>
                        </a:highlight>
                        <a:latin typeface="Arial" panose="020B0604020202020204" pitchFamily="34" charset="0"/>
                        <a:ea typeface="Open Sans" panose="020B0606030504020204" pitchFamily="34" charset="0"/>
                        <a:cs typeface="Arial" panose="020B0604020202020204" pitchFamily="34" charset="0"/>
                      </a:endParaRPr>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366198254"/>
                  </a:ext>
                </a:extLst>
              </a:tr>
              <a:tr h="284172">
                <a:tc>
                  <a:txBody>
                    <a:bodyPr/>
                    <a:lstStyle/>
                    <a:p>
                      <a:pPr marL="0" indent="0" algn="l" defTabSz="755934" rtl="0" eaLnBrk="1" latinLnBrk="0" hangingPunct="1">
                        <a:lnSpc>
                          <a:spcPct val="100000"/>
                        </a:lnSpc>
                        <a:spcBef>
                          <a:spcPts val="0"/>
                        </a:spcBef>
                        <a:spcAft>
                          <a:spcPts val="0"/>
                        </a:spcAft>
                        <a:buFont typeface="Symbol" panose="05050102010706020507" pitchFamily="18" charset="2"/>
                        <a:buNone/>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Einberufungsverfahren </a:t>
                      </a:r>
                      <a:endPar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85000"/>
                      </a:schemeClr>
                    </a:solidFill>
                  </a:tcPr>
                </a:tc>
                <a:tc>
                  <a:txBody>
                    <a:bodyPr/>
                    <a:lstStyle/>
                    <a:p>
                      <a:pPr marL="0" indent="0" algn="r">
                        <a:lnSpc>
                          <a:spcPts val="1600"/>
                        </a:lnSpc>
                        <a:spcBef>
                          <a:spcPts val="0"/>
                        </a:spcBef>
                        <a:spcAft>
                          <a:spcPts val="0"/>
                        </a:spcAft>
                        <a:buFont typeface="Symbol" panose="05050102010706020507" pitchFamily="18" charset="2"/>
                        <a:buNone/>
                      </a:pPr>
                      <a:r>
                        <a:rPr lang="de-DE" sz="1400" b="1" i="0" dirty="0">
                          <a:effectLst/>
                          <a:latin typeface="Arial" panose="020B0604020202020204" pitchFamily="34" charset="0"/>
                          <a:ea typeface="Open Sans" panose="020B0606030504020204" pitchFamily="34" charset="0"/>
                          <a:cs typeface="Arial" panose="020B0604020202020204" pitchFamily="34" charset="0"/>
                        </a:rPr>
                        <a:t>Plan Nr. </a:t>
                      </a: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85000"/>
                      </a:schemeClr>
                    </a:solidFill>
                  </a:tcPr>
                </a:tc>
                <a:tc>
                  <a:txBody>
                    <a:bodyPr/>
                    <a:lstStyle/>
                    <a:p>
                      <a:pPr marL="0" marR="0" lvl="0" indent="0" algn="r" defTabSz="755934" rtl="0" eaLnBrk="1" fontAlgn="auto" latinLnBrk="0" hangingPunct="1">
                        <a:lnSpc>
                          <a:spcPts val="1600"/>
                        </a:lnSpc>
                        <a:spcBef>
                          <a:spcPts val="0"/>
                        </a:spcBef>
                        <a:spcAft>
                          <a:spcPts val="0"/>
                        </a:spcAft>
                        <a:buClrTx/>
                        <a:buSzTx/>
                        <a:buFont typeface="Symbol" panose="05050102010706020507" pitchFamily="18" charset="2"/>
                        <a:buNone/>
                        <a:tabLst/>
                        <a:defRPr/>
                      </a:pPr>
                      <a:r>
                        <a:rPr lang="de-DE" sz="1400" b="1" i="0" dirty="0">
                          <a:latin typeface="Arial" panose="020B0604020202020204" pitchFamily="34" charset="0"/>
                          <a:ea typeface="Open Sans" panose="020B0606030504020204" pitchFamily="34" charset="0"/>
                          <a:cs typeface="Arial" panose="020B0604020202020204" pitchFamily="34" charset="0"/>
                          <a:sym typeface="Wingdings" panose="05000000000000000000" pitchFamily="2" charset="2"/>
                        </a:rPr>
                        <a:t></a:t>
                      </a:r>
                      <a:endParaRPr lang="de-DE" sz="1400" b="1" i="0" dirty="0">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3076276855"/>
                  </a:ext>
                </a:extLst>
              </a:tr>
              <a:tr h="284172">
                <a:tc>
                  <a:txBody>
                    <a:bodyPr/>
                    <a:lstStyle/>
                    <a:p>
                      <a:pPr>
                        <a:lnSpc>
                          <a:spcPts val="1600"/>
                        </a:lnSpc>
                        <a:spcBef>
                          <a:spcPts val="0"/>
                        </a:spcBef>
                        <a:spcAft>
                          <a:spcPts val="0"/>
                        </a:spcAft>
                      </a:pPr>
                      <a:r>
                        <a:rPr lang="de-CH" sz="1400" b="0" i="0" dirty="0">
                          <a:effectLst/>
                          <a:latin typeface="Arial" panose="020B0604020202020204" pitchFamily="34" charset="0"/>
                          <a:ea typeface="Open Sans" panose="020B0606030504020204" pitchFamily="34" charset="0"/>
                          <a:cs typeface="Arial" panose="020B0604020202020204" pitchFamily="34" charset="0"/>
                        </a:rPr>
                        <a:t>Örtlich definieren </a:t>
                      </a:r>
                    </a:p>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p>
                      <a:pPr marL="285750" indent="-285750">
                        <a:lnSpc>
                          <a:spcPts val="1600"/>
                        </a:lnSpc>
                        <a:spcBef>
                          <a:spcPts val="0"/>
                        </a:spcBef>
                        <a:spcAft>
                          <a:spcPts val="0"/>
                        </a:spcAft>
                        <a:buFontTx/>
                        <a:buChar char="-"/>
                      </a:pPr>
                      <a:r>
                        <a:rPr lang="de-CH" sz="1400" b="0" i="0" dirty="0">
                          <a:effectLst/>
                          <a:latin typeface="Arial" panose="020B0604020202020204" pitchFamily="34" charset="0"/>
                          <a:ea typeface="Open Sans" panose="020B0606030504020204" pitchFamily="34" charset="0"/>
                          <a:cs typeface="Arial" panose="020B0604020202020204" pitchFamily="34" charset="0"/>
                        </a:rPr>
                        <a:t>Alarmierung / Benachrichtigung </a:t>
                      </a:r>
                    </a:p>
                    <a:p>
                      <a:pPr marL="285750" indent="-285750">
                        <a:lnSpc>
                          <a:spcPts val="1600"/>
                        </a:lnSpc>
                        <a:spcBef>
                          <a:spcPts val="0"/>
                        </a:spcBef>
                        <a:spcAft>
                          <a:spcPts val="0"/>
                        </a:spcAft>
                        <a:buFontTx/>
                        <a:buChar char="-"/>
                      </a:pPr>
                      <a:r>
                        <a:rPr lang="de-CH" sz="1400" b="0" i="0" dirty="0">
                          <a:effectLst/>
                          <a:latin typeface="Arial" panose="020B0604020202020204" pitchFamily="34" charset="0"/>
                          <a:ea typeface="Open Sans" panose="020B0606030504020204" pitchFamily="34" charset="0"/>
                          <a:cs typeface="Arial" panose="020B0604020202020204" pitchFamily="34" charset="0"/>
                        </a:rPr>
                        <a:t>Ort </a:t>
                      </a:r>
                    </a:p>
                    <a:p>
                      <a:pPr marL="285750" indent="-285750">
                        <a:lnSpc>
                          <a:spcPts val="1600"/>
                        </a:lnSpc>
                        <a:spcBef>
                          <a:spcPts val="0"/>
                        </a:spcBef>
                        <a:spcAft>
                          <a:spcPts val="0"/>
                        </a:spcAft>
                        <a:buFontTx/>
                        <a:buChar char="-"/>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endParaRPr lang="de-CH" sz="1400" b="1" dirty="0"/>
                    </a:p>
                  </a:txBody>
                  <a:tcPr/>
                </a:tc>
                <a:tc>
                  <a:txBody>
                    <a:bodyPr/>
                    <a:lstStyle/>
                    <a:p>
                      <a:endParaRPr lang="de-CH" sz="1400" b="1" dirty="0"/>
                    </a:p>
                  </a:txBody>
                  <a:tcPr/>
                </a:tc>
                <a:extLst>
                  <a:ext uri="{0D108BD9-81ED-4DB2-BD59-A6C34878D82A}">
                    <a16:rowId xmlns:a16="http://schemas.microsoft.com/office/drawing/2014/main" val="2318900604"/>
                  </a:ext>
                </a:extLst>
              </a:tr>
            </a:tbl>
          </a:graphicData>
        </a:graphic>
      </p:graphicFrame>
      <p:sp>
        <p:nvSpPr>
          <p:cNvPr id="12" name="Rechteck 11">
            <a:hlinkClick r:id="rId2" action="ppaction://hlinksldjump"/>
            <a:extLst>
              <a:ext uri="{FF2B5EF4-FFF2-40B4-BE49-F238E27FC236}">
                <a16:creationId xmlns:a16="http://schemas.microsoft.com/office/drawing/2014/main" id="{2CCE6FF4-56F0-7475-D6E1-FBE87D44AC1D}"/>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3" name="Rechteck 12">
            <a:hlinkClick r:id="rId3" action="ppaction://hlinksldjump"/>
            <a:extLst>
              <a:ext uri="{FF2B5EF4-FFF2-40B4-BE49-F238E27FC236}">
                <a16:creationId xmlns:a16="http://schemas.microsoft.com/office/drawing/2014/main" id="{4AB44648-04A2-0AB9-FBC1-D7DFE97828AE}"/>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8" name="Rechteck 7">
            <a:hlinkClick r:id="rId4" action="ppaction://hlinksldjump"/>
            <a:extLst>
              <a:ext uri="{FF2B5EF4-FFF2-40B4-BE49-F238E27FC236}">
                <a16:creationId xmlns:a16="http://schemas.microsoft.com/office/drawing/2014/main" id="{45F086BF-FED7-24AF-B350-391629D31CA2}"/>
              </a:ext>
            </a:extLst>
          </p:cNvPr>
          <p:cNvSpPr/>
          <p:nvPr/>
        </p:nvSpPr>
        <p:spPr>
          <a:xfrm rot="16200000">
            <a:off x="-509823" y="4175346"/>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Führungsorganisation</a:t>
            </a:r>
          </a:p>
        </p:txBody>
      </p:sp>
      <p:sp>
        <p:nvSpPr>
          <p:cNvPr id="10" name="Rechteck 9">
            <a:hlinkClick r:id="rId5" action="ppaction://hlinksldjump"/>
            <a:extLst>
              <a:ext uri="{FF2B5EF4-FFF2-40B4-BE49-F238E27FC236}">
                <a16:creationId xmlns:a16="http://schemas.microsoft.com/office/drawing/2014/main" id="{73C59ABA-88CF-9CC1-EE30-885DDFCC6AB4}"/>
              </a:ext>
            </a:extLst>
          </p:cNvPr>
          <p:cNvSpPr/>
          <p:nvPr/>
        </p:nvSpPr>
        <p:spPr>
          <a:xfrm rot="16200000">
            <a:off x="-509823" y="5862729"/>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Verwaltungsstab</a:t>
            </a:r>
          </a:p>
        </p:txBody>
      </p:sp>
      <p:sp>
        <p:nvSpPr>
          <p:cNvPr id="7" name="Rechteck 6">
            <a:hlinkClick r:id="rId6" action="ppaction://hlinksldjump"/>
            <a:extLst>
              <a:ext uri="{FF2B5EF4-FFF2-40B4-BE49-F238E27FC236}">
                <a16:creationId xmlns:a16="http://schemas.microsoft.com/office/drawing/2014/main" id="{EEF8D494-5687-B0FA-A807-2FBD3445EB14}"/>
              </a:ext>
            </a:extLst>
          </p:cNvPr>
          <p:cNvSpPr/>
          <p:nvPr/>
        </p:nvSpPr>
        <p:spPr>
          <a:xfrm rot="16200000">
            <a:off x="-619079" y="7659367"/>
            <a:ext cx="177582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Erste Lage </a:t>
            </a:r>
          </a:p>
        </p:txBody>
      </p:sp>
    </p:spTree>
    <p:extLst>
      <p:ext uri="{BB962C8B-B14F-4D97-AF65-F5344CB8AC3E}">
        <p14:creationId xmlns:p14="http://schemas.microsoft.com/office/powerpoint/2010/main" val="30307130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BC480F-B07A-76D2-9829-D6A86519811A}"/>
              </a:ext>
            </a:extLst>
          </p:cNvPr>
          <p:cNvSpPr>
            <a:spLocks noGrp="1"/>
          </p:cNvSpPr>
          <p:nvPr>
            <p:ph type="title"/>
          </p:nvPr>
        </p:nvSpPr>
        <p:spPr/>
        <p:txBody>
          <a:bodyPr/>
          <a:lstStyle/>
          <a:p>
            <a:r>
              <a:rPr lang="de-DE" dirty="0"/>
              <a:t>115</a:t>
            </a:r>
            <a:endParaRPr lang="de-CH" dirty="0"/>
          </a:p>
        </p:txBody>
      </p:sp>
      <p:sp>
        <p:nvSpPr>
          <p:cNvPr id="4" name="Textplatzhalter 3">
            <a:extLst>
              <a:ext uri="{FF2B5EF4-FFF2-40B4-BE49-F238E27FC236}">
                <a16:creationId xmlns:a16="http://schemas.microsoft.com/office/drawing/2014/main" id="{4B7508F9-2477-824D-224D-CE1CA3A830C6}"/>
              </a:ext>
            </a:extLst>
          </p:cNvPr>
          <p:cNvSpPr>
            <a:spLocks noGrp="1"/>
          </p:cNvSpPr>
          <p:nvPr>
            <p:ph type="body" sz="quarter" idx="21"/>
          </p:nvPr>
        </p:nvSpPr>
        <p:spPr/>
        <p:txBody>
          <a:bodyPr/>
          <a:lstStyle/>
          <a:p>
            <a:r>
              <a:rPr lang="de-DE" dirty="0"/>
              <a:t>Ständige Mitglieder</a:t>
            </a:r>
            <a:endParaRPr lang="de-CH" dirty="0"/>
          </a:p>
        </p:txBody>
      </p:sp>
      <p:sp>
        <p:nvSpPr>
          <p:cNvPr id="5" name="Textplatzhalter 4">
            <a:extLst>
              <a:ext uri="{FF2B5EF4-FFF2-40B4-BE49-F238E27FC236}">
                <a16:creationId xmlns:a16="http://schemas.microsoft.com/office/drawing/2014/main" id="{CC86CD7F-6CD3-03DE-3AD4-02E0A85733BE}"/>
              </a:ext>
            </a:extLst>
          </p:cNvPr>
          <p:cNvSpPr>
            <a:spLocks noGrp="1"/>
          </p:cNvSpPr>
          <p:nvPr>
            <p:ph type="body" sz="quarter" idx="26"/>
          </p:nvPr>
        </p:nvSpPr>
        <p:spPr/>
        <p:txBody>
          <a:bodyPr/>
          <a:lstStyle/>
          <a:p>
            <a:r>
              <a:rPr lang="de-DE" dirty="0"/>
              <a:t>Verwaltungsstabes </a:t>
            </a:r>
            <a:endParaRPr lang="de-CH" dirty="0"/>
          </a:p>
        </p:txBody>
      </p:sp>
      <p:sp>
        <p:nvSpPr>
          <p:cNvPr id="6" name="Textplatzhalter 5">
            <a:extLst>
              <a:ext uri="{FF2B5EF4-FFF2-40B4-BE49-F238E27FC236}">
                <a16:creationId xmlns:a16="http://schemas.microsoft.com/office/drawing/2014/main" id="{0CB8CC5B-ED7A-FA9B-9962-4CAA93A16006}"/>
              </a:ext>
            </a:extLst>
          </p:cNvPr>
          <p:cNvSpPr>
            <a:spLocks noGrp="1"/>
          </p:cNvSpPr>
          <p:nvPr>
            <p:ph type="body" sz="quarter" idx="32"/>
          </p:nvPr>
        </p:nvSpPr>
        <p:spPr/>
        <p:txBody>
          <a:bodyPr/>
          <a:lstStyle/>
          <a:p>
            <a:endParaRPr lang="de-CH" dirty="0"/>
          </a:p>
        </p:txBody>
      </p:sp>
      <p:graphicFrame>
        <p:nvGraphicFramePr>
          <p:cNvPr id="3" name="Tabelle 2">
            <a:extLst>
              <a:ext uri="{FF2B5EF4-FFF2-40B4-BE49-F238E27FC236}">
                <a16:creationId xmlns:a16="http://schemas.microsoft.com/office/drawing/2014/main" id="{8801E4AD-C962-D69F-F3C8-C570F3028298}"/>
              </a:ext>
            </a:extLst>
          </p:cNvPr>
          <p:cNvGraphicFramePr>
            <a:graphicFrameLocks noGrp="1"/>
          </p:cNvGraphicFramePr>
          <p:nvPr>
            <p:extLst>
              <p:ext uri="{D42A27DB-BD31-4B8C-83A1-F6EECF244321}">
                <p14:modId xmlns:p14="http://schemas.microsoft.com/office/powerpoint/2010/main" val="118093685"/>
              </p:ext>
            </p:extLst>
          </p:nvPr>
        </p:nvGraphicFramePr>
        <p:xfrm>
          <a:off x="503238" y="1528763"/>
          <a:ext cx="6840538" cy="4835794"/>
        </p:xfrm>
        <a:graphic>
          <a:graphicData uri="http://schemas.openxmlformats.org/drawingml/2006/table">
            <a:tbl>
              <a:tblPr firstRow="1" bandRow="1">
                <a:tableStyleId>{5940675A-B579-460E-94D1-54222C63F5DA}</a:tableStyleId>
              </a:tblPr>
              <a:tblGrid>
                <a:gridCol w="2024062">
                  <a:extLst>
                    <a:ext uri="{9D8B030D-6E8A-4147-A177-3AD203B41FA5}">
                      <a16:colId xmlns:a16="http://schemas.microsoft.com/office/drawing/2014/main" val="20000"/>
                    </a:ext>
                  </a:extLst>
                </a:gridCol>
                <a:gridCol w="2546350">
                  <a:extLst>
                    <a:ext uri="{9D8B030D-6E8A-4147-A177-3AD203B41FA5}">
                      <a16:colId xmlns:a16="http://schemas.microsoft.com/office/drawing/2014/main" val="20001"/>
                    </a:ext>
                  </a:extLst>
                </a:gridCol>
                <a:gridCol w="2270126">
                  <a:extLst>
                    <a:ext uri="{9D8B030D-6E8A-4147-A177-3AD203B41FA5}">
                      <a16:colId xmlns:a16="http://schemas.microsoft.com/office/drawing/2014/main" val="3868865402"/>
                    </a:ext>
                  </a:extLst>
                </a:gridCol>
              </a:tblGrid>
              <a:tr h="306142">
                <a:tc gridSpan="3">
                  <a:txBody>
                    <a:bodyPr/>
                    <a:lstStyle/>
                    <a:p>
                      <a:pPr algn="ctr">
                        <a:lnSpc>
                          <a:spcPts val="1600"/>
                        </a:lnSpc>
                        <a:spcBef>
                          <a:spcPts val="0"/>
                        </a:spcBef>
                        <a:spcAft>
                          <a:spcPts val="0"/>
                        </a:spcAft>
                      </a:pPr>
                      <a:r>
                        <a:rPr lang="de-DE" sz="1800" b="1" i="0" dirty="0">
                          <a:effectLst/>
                          <a:latin typeface="Arial" panose="020B0604020202020204" pitchFamily="34" charset="0"/>
                          <a:ea typeface="Open Sans" panose="020B0606030504020204" pitchFamily="34" charset="0"/>
                          <a:cs typeface="Arial" panose="020B0604020202020204" pitchFamily="34" charset="0"/>
                        </a:rPr>
                        <a:t>Ständige Mitglieder des Verwaltungsstabes </a:t>
                      </a:r>
                      <a:endParaRPr lang="de-CH" sz="1800" b="1" i="0" dirty="0">
                        <a:effectLst/>
                        <a:latin typeface="Arial" panose="020B0604020202020204" pitchFamily="34" charset="0"/>
                        <a:ea typeface="Open Sans" panose="020B0606030504020204" pitchFamily="34" charset="0"/>
                        <a:cs typeface="Arial" panose="020B0604020202020204" pitchFamily="34" charset="0"/>
                      </a:endParaRPr>
                    </a:p>
                  </a:txBody>
                  <a:tcPr marT="144000" marB="72000">
                    <a:solidFill>
                      <a:schemeClr val="bg1">
                        <a:lumMod val="85000"/>
                      </a:schemeClr>
                    </a:solidFill>
                  </a:tcPr>
                </a:tc>
                <a:tc hMerge="1">
                  <a:txBody>
                    <a:bodyPr/>
                    <a:lstStyle/>
                    <a:p>
                      <a:pPr>
                        <a:lnSpc>
                          <a:spcPts val="1600"/>
                        </a:lnSpc>
                        <a:spcBef>
                          <a:spcPts val="600"/>
                        </a:spcBef>
                        <a:spcAft>
                          <a:spcPts val="0"/>
                        </a:spcAft>
                      </a:pP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85000"/>
                      </a:schemeClr>
                    </a:solidFill>
                  </a:tcPr>
                </a:tc>
                <a:tc hMerge="1">
                  <a:txBody>
                    <a:bodyPr/>
                    <a:lstStyle/>
                    <a:p>
                      <a:pPr>
                        <a:lnSpc>
                          <a:spcPts val="1600"/>
                        </a:lnSpc>
                        <a:spcBef>
                          <a:spcPts val="600"/>
                        </a:spcBef>
                        <a:spcAft>
                          <a:spcPts val="0"/>
                        </a:spcAft>
                      </a:pPr>
                      <a:endParaRPr lang="de-CH" sz="1400" b="1" i="0" dirty="0">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2930733709"/>
                  </a:ext>
                </a:extLst>
              </a:tr>
              <a:tr h="298989">
                <a:tc>
                  <a:txBody>
                    <a:bodyPr/>
                    <a:lstStyle/>
                    <a:p>
                      <a:pPr marL="0" indent="0" algn="l" defTabSz="755934" rtl="0" eaLnBrk="1" latinLnBrk="0" hangingPunct="1">
                        <a:lnSpc>
                          <a:spcPct val="100000"/>
                        </a:lnSpc>
                        <a:spcBef>
                          <a:spcPts val="0"/>
                        </a:spcBef>
                        <a:spcAft>
                          <a:spcPts val="0"/>
                        </a:spcAft>
                        <a:buFont typeface="Symbol" panose="05050102010706020507" pitchFamily="18" charset="2"/>
                        <a:buNone/>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Verwaltungsstabs-bereich (Vb)</a:t>
                      </a:r>
                      <a:endPar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nchor="ctr">
                    <a:solidFill>
                      <a:schemeClr val="bg1"/>
                    </a:solidFill>
                  </a:tcPr>
                </a:tc>
                <a:tc>
                  <a:txBody>
                    <a:bodyPr/>
                    <a:lstStyle/>
                    <a:p>
                      <a:pPr marL="0" indent="0" algn="l" defTabSz="755934" rtl="0" eaLnBrk="1" latinLnBrk="0" hangingPunct="1">
                        <a:lnSpc>
                          <a:spcPct val="100000"/>
                        </a:lnSpc>
                        <a:spcBef>
                          <a:spcPts val="0"/>
                        </a:spcBef>
                        <a:spcAft>
                          <a:spcPts val="0"/>
                        </a:spcAft>
                        <a:buFont typeface="Symbol" panose="05050102010706020507" pitchFamily="18" charset="2"/>
                        <a:buNone/>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Fachbereich </a:t>
                      </a:r>
                      <a:endPar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nchor="ctr">
                    <a:solidFill>
                      <a:schemeClr val="bg1"/>
                    </a:solidFill>
                  </a:tcPr>
                </a:tc>
                <a:tc>
                  <a:txBody>
                    <a:bodyPr/>
                    <a:lstStyle/>
                    <a:p>
                      <a:pPr marL="0" indent="0" algn="l" defTabSz="755934" rtl="0" eaLnBrk="1" latinLnBrk="0" hangingPunct="1">
                        <a:lnSpc>
                          <a:spcPct val="100000"/>
                        </a:lnSpc>
                        <a:spcBef>
                          <a:spcPts val="0"/>
                        </a:spcBef>
                        <a:spcAft>
                          <a:spcPts val="0"/>
                        </a:spcAft>
                        <a:buFont typeface="Symbol" panose="05050102010706020507" pitchFamily="18" charset="2"/>
                        <a:buNone/>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Personen*</a:t>
                      </a:r>
                      <a:endPar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10000"/>
                  </a:ext>
                </a:extLst>
              </a:tr>
              <a:tr h="711387">
                <a:tc>
                  <a:txBody>
                    <a:bodyPr/>
                    <a:lstStyle/>
                    <a:p>
                      <a:r>
                        <a:rPr lang="de-DE" sz="1400" dirty="0">
                          <a:latin typeface="Arial" panose="020B0604020202020204" pitchFamily="34" charset="0"/>
                          <a:ea typeface="Open Sans" panose="020B0606030504020204" pitchFamily="34" charset="0"/>
                          <a:cs typeface="Arial" panose="020B0604020202020204" pitchFamily="34" charset="0"/>
                        </a:rPr>
                        <a:t>Stabsleitung </a:t>
                      </a:r>
                    </a:p>
                  </a:txBody>
                  <a:tcPr/>
                </a:tc>
                <a:tc>
                  <a:txBody>
                    <a:bodyPr/>
                    <a:lstStyle/>
                    <a:p>
                      <a:pPr>
                        <a:lnSpc>
                          <a:spcPts val="1600"/>
                        </a:lnSpc>
                        <a:spcBef>
                          <a:spcPts val="0"/>
                        </a:spcBef>
                        <a:spcAft>
                          <a:spcPts val="0"/>
                        </a:spcAft>
                      </a:pPr>
                      <a:r>
                        <a:rPr lang="de-CH" sz="1400" b="0" i="0" dirty="0">
                          <a:effectLst/>
                          <a:latin typeface="Arial" panose="020B0604020202020204" pitchFamily="34" charset="0"/>
                          <a:ea typeface="Open Sans" panose="020B0606030504020204" pitchFamily="34" charset="0"/>
                          <a:cs typeface="Arial" panose="020B0604020202020204" pitchFamily="34" charset="0"/>
                        </a:rPr>
                        <a:t>Wird von einer geeigneten Person wahrgenommen</a:t>
                      </a:r>
                    </a:p>
                  </a:txBody>
                  <a:tcPr/>
                </a:tc>
                <a:tc>
                  <a:txBody>
                    <a:bodyPr/>
                    <a:lstStyle/>
                    <a:p>
                      <a:pPr>
                        <a:lnSpc>
                          <a:spcPts val="1600"/>
                        </a:lnSpc>
                        <a:spcBef>
                          <a:spcPts val="0"/>
                        </a:spcBef>
                        <a:spcAft>
                          <a:spcPts val="0"/>
                        </a:spcAft>
                      </a:pPr>
                      <a:endParaRPr lang="de-CH" sz="1400" b="0" i="0" dirty="0">
                        <a:effectLst/>
                        <a:highlight>
                          <a:srgbClr val="FFFF00"/>
                        </a:highligh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518959417"/>
                  </a:ext>
                </a:extLst>
              </a:tr>
              <a:tr h="742317">
                <a:tc>
                  <a:txBody>
                    <a:bodyPr/>
                    <a:lstStyle/>
                    <a:p>
                      <a:r>
                        <a:rPr lang="de-DE" sz="1400" b="1" dirty="0">
                          <a:latin typeface="Arial" panose="020B0604020202020204" pitchFamily="34" charset="0"/>
                          <a:ea typeface="Open Sans" panose="020B0606030504020204" pitchFamily="34" charset="0"/>
                          <a:cs typeface="Arial" panose="020B0604020202020204" pitchFamily="34" charset="0"/>
                        </a:rPr>
                        <a:t>Vb 1</a:t>
                      </a:r>
                      <a:endParaRPr lang="de-DE" sz="1400" dirty="0">
                        <a:latin typeface="Arial" panose="020B0604020202020204" pitchFamily="34" charset="0"/>
                        <a:ea typeface="Open Sans" panose="020B0606030504020204" pitchFamily="34" charset="0"/>
                        <a:cs typeface="Arial" panose="020B0604020202020204" pitchFamily="34" charset="0"/>
                      </a:endParaRPr>
                    </a:p>
                    <a:p>
                      <a:r>
                        <a:rPr lang="de-DE" sz="1400" dirty="0">
                          <a:latin typeface="Arial" panose="020B0604020202020204" pitchFamily="34" charset="0"/>
                          <a:ea typeface="Open Sans" panose="020B0606030504020204" pitchFamily="34" charset="0"/>
                          <a:cs typeface="Arial" panose="020B0604020202020204" pitchFamily="34" charset="0"/>
                        </a:rPr>
                        <a:t>Innerer Dienst </a:t>
                      </a:r>
                    </a:p>
                    <a:p>
                      <a:r>
                        <a:rPr lang="de-DE" sz="1400" dirty="0">
                          <a:latin typeface="Arial" panose="020B0604020202020204" pitchFamily="34" charset="0"/>
                          <a:ea typeface="Open Sans" panose="020B0606030504020204" pitchFamily="34" charset="0"/>
                          <a:cs typeface="Arial" panose="020B0604020202020204" pitchFamily="34" charset="0"/>
                        </a:rPr>
                        <a:t>Personal</a:t>
                      </a:r>
                    </a:p>
                  </a:txBody>
                  <a:tcPr anchor="ctr"/>
                </a:tc>
                <a:tc>
                  <a:txBody>
                    <a:bodyPr/>
                    <a:lstStyle/>
                    <a:p>
                      <a:pPr>
                        <a:lnSpc>
                          <a:spcPts val="1600"/>
                        </a:lnSpc>
                        <a:spcBef>
                          <a:spcPts val="0"/>
                        </a:spcBef>
                        <a:spcAft>
                          <a:spcPts val="0"/>
                        </a:spcAft>
                      </a:pPr>
                      <a:r>
                        <a:rPr lang="de-CH" sz="1400" b="0" i="0" dirty="0">
                          <a:effectLst/>
                          <a:highlight>
                            <a:srgbClr val="FFFF00"/>
                          </a:highlight>
                          <a:latin typeface="Arial" panose="020B0604020202020204" pitchFamily="34" charset="0"/>
                          <a:ea typeface="Open Sans" panose="020B0606030504020204" pitchFamily="34" charset="0"/>
                          <a:cs typeface="Arial" panose="020B0604020202020204" pitchFamily="34" charset="0"/>
                        </a:rPr>
                        <a:t>z. B. Hauptamt</a:t>
                      </a:r>
                    </a:p>
                  </a:txBody>
                  <a:tcPr/>
                </a:tc>
                <a:tc>
                  <a:txBody>
                    <a:bodyPr/>
                    <a:lstStyle/>
                    <a:p>
                      <a:pPr>
                        <a:lnSpc>
                          <a:spcPts val="1600"/>
                        </a:lnSpc>
                        <a:spcBef>
                          <a:spcPts val="0"/>
                        </a:spcBef>
                        <a:spcAft>
                          <a:spcPts val="0"/>
                        </a:spcAft>
                      </a:pPr>
                      <a:endParaRPr lang="de-CH" sz="1400" b="0" i="0" dirty="0">
                        <a:effectLst/>
                        <a:highlight>
                          <a:srgbClr val="FFFF00"/>
                        </a:highligh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01"/>
                  </a:ext>
                </a:extLst>
              </a:tr>
              <a:tr h="742317">
                <a:tc>
                  <a:txBody>
                    <a:bodyPr/>
                    <a:lstStyle/>
                    <a:p>
                      <a:r>
                        <a:rPr lang="de-DE" sz="1400" b="1" dirty="0">
                          <a:latin typeface="Arial" panose="020B0604020202020204" pitchFamily="34" charset="0"/>
                          <a:ea typeface="Open Sans" panose="020B0606030504020204" pitchFamily="34" charset="0"/>
                          <a:cs typeface="Arial" panose="020B0604020202020204" pitchFamily="34" charset="0"/>
                        </a:rPr>
                        <a:t>Vb 2</a:t>
                      </a:r>
                    </a:p>
                    <a:p>
                      <a:r>
                        <a:rPr lang="de-DE" sz="1400" dirty="0">
                          <a:latin typeface="Arial" panose="020B0604020202020204" pitchFamily="34" charset="0"/>
                          <a:ea typeface="Open Sans" panose="020B0606030504020204" pitchFamily="34" charset="0"/>
                          <a:cs typeface="Arial" panose="020B0604020202020204" pitchFamily="34" charset="0"/>
                        </a:rPr>
                        <a:t>Lage und Dokumentation </a:t>
                      </a:r>
                    </a:p>
                  </a:txBody>
                  <a:tcPr anchor="ctr"/>
                </a:tc>
                <a:tc>
                  <a:txBody>
                    <a:bodyPr/>
                    <a:lstStyle/>
                    <a:p>
                      <a:pPr>
                        <a:lnSpc>
                          <a:spcPts val="1600"/>
                        </a:lnSpc>
                        <a:spcBef>
                          <a:spcPts val="0"/>
                        </a:spcBef>
                        <a:spcAft>
                          <a:spcPts val="0"/>
                        </a:spcAft>
                      </a:pPr>
                      <a:r>
                        <a:rPr lang="de-CH" sz="1400" b="0" i="0" dirty="0">
                          <a:effectLst/>
                          <a:highlight>
                            <a:srgbClr val="FFFF00"/>
                          </a:highlight>
                          <a:latin typeface="Arial" panose="020B0604020202020204" pitchFamily="34" charset="0"/>
                          <a:ea typeface="Open Sans" panose="020B0606030504020204" pitchFamily="34" charset="0"/>
                          <a:cs typeface="Arial" panose="020B0604020202020204" pitchFamily="34" charset="0"/>
                        </a:rPr>
                        <a:t>z. B. Büro des Bürgermeisters</a:t>
                      </a:r>
                    </a:p>
                  </a:txBody>
                  <a:tcPr/>
                </a:tc>
                <a:tc>
                  <a:txBody>
                    <a:bodyPr/>
                    <a:lstStyle/>
                    <a:p>
                      <a:pPr>
                        <a:lnSpc>
                          <a:spcPts val="1600"/>
                        </a:lnSpc>
                        <a:spcBef>
                          <a:spcPts val="0"/>
                        </a:spcBef>
                        <a:spcAft>
                          <a:spcPts val="0"/>
                        </a:spcAft>
                      </a:pPr>
                      <a:endParaRPr lang="de-CH" sz="1400" b="0" i="0" dirty="0">
                        <a:effectLst/>
                        <a:highlight>
                          <a:srgbClr val="FFFF00"/>
                        </a:highligh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03"/>
                  </a:ext>
                </a:extLst>
              </a:tr>
              <a:tr h="958826">
                <a:tc>
                  <a:txBody>
                    <a:bodyPr/>
                    <a:lstStyle/>
                    <a:p>
                      <a:r>
                        <a:rPr lang="de-DE" sz="1400" b="1" dirty="0">
                          <a:latin typeface="Arial" panose="020B0604020202020204" pitchFamily="34" charset="0"/>
                          <a:ea typeface="Open Sans" panose="020B0606030504020204" pitchFamily="34" charset="0"/>
                          <a:cs typeface="Arial" panose="020B0604020202020204" pitchFamily="34" charset="0"/>
                        </a:rPr>
                        <a:t>Vb 3</a:t>
                      </a:r>
                    </a:p>
                    <a:p>
                      <a:r>
                        <a:rPr lang="de-DE" sz="1400" dirty="0">
                          <a:latin typeface="Arial" panose="020B0604020202020204" pitchFamily="34" charset="0"/>
                          <a:ea typeface="Open Sans" panose="020B0606030504020204" pitchFamily="34" charset="0"/>
                          <a:cs typeface="Arial" panose="020B0604020202020204" pitchFamily="34" charset="0"/>
                        </a:rPr>
                        <a:t>Bevölkerungs-Information</a:t>
                      </a:r>
                      <a:r>
                        <a:rPr lang="de-DE" sz="1400" baseline="0" dirty="0">
                          <a:latin typeface="Arial" panose="020B0604020202020204" pitchFamily="34" charset="0"/>
                          <a:ea typeface="Open Sans" panose="020B0606030504020204" pitchFamily="34" charset="0"/>
                          <a:cs typeface="Arial" panose="020B0604020202020204" pitchFamily="34" charset="0"/>
                        </a:rPr>
                        <a:t> </a:t>
                      </a:r>
                    </a:p>
                    <a:p>
                      <a:r>
                        <a:rPr lang="de-DE" sz="1400" baseline="0" dirty="0">
                          <a:latin typeface="Arial" panose="020B0604020202020204" pitchFamily="34" charset="0"/>
                          <a:ea typeface="Open Sans" panose="020B0606030504020204" pitchFamily="34" charset="0"/>
                          <a:cs typeface="Arial" panose="020B0604020202020204" pitchFamily="34" charset="0"/>
                        </a:rPr>
                        <a:t>und Medienarbeit </a:t>
                      </a:r>
                      <a:endParaRPr lang="de-DE" sz="140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nSpc>
                          <a:spcPts val="1600"/>
                        </a:lnSpc>
                        <a:spcBef>
                          <a:spcPts val="0"/>
                        </a:spcBef>
                        <a:spcAft>
                          <a:spcPts val="0"/>
                        </a:spcAft>
                      </a:pPr>
                      <a:r>
                        <a:rPr lang="de-DE" sz="1400" b="0" i="0" dirty="0">
                          <a:effectLst/>
                          <a:highlight>
                            <a:srgbClr val="FFFF00"/>
                          </a:highlight>
                          <a:latin typeface="Arial" panose="020B0604020202020204" pitchFamily="34" charset="0"/>
                          <a:ea typeface="Open Sans" panose="020B0606030504020204" pitchFamily="34" charset="0"/>
                          <a:cs typeface="Arial" panose="020B0604020202020204" pitchFamily="34" charset="0"/>
                        </a:rPr>
                        <a:t>z. B. Presse- und Informationsamt</a:t>
                      </a:r>
                    </a:p>
                  </a:txBody>
                  <a:tcPr/>
                </a:tc>
                <a:tc>
                  <a:txBody>
                    <a:bodyPr/>
                    <a:lstStyle/>
                    <a:p>
                      <a:pPr>
                        <a:lnSpc>
                          <a:spcPts val="1600"/>
                        </a:lnSpc>
                        <a:spcBef>
                          <a:spcPts val="0"/>
                        </a:spcBef>
                        <a:spcAft>
                          <a:spcPts val="0"/>
                        </a:spcAft>
                      </a:pPr>
                      <a:endParaRPr lang="de-CH" sz="1400" b="0" i="0" dirty="0">
                        <a:effectLst/>
                        <a:highlight>
                          <a:srgbClr val="FFFF00"/>
                        </a:highligh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04"/>
                  </a:ext>
                </a:extLst>
              </a:tr>
              <a:tr h="742317">
                <a:tc>
                  <a:txBody>
                    <a:bodyPr/>
                    <a:lstStyle/>
                    <a:p>
                      <a:r>
                        <a:rPr lang="de-DE" sz="1400" b="1" dirty="0">
                          <a:latin typeface="Arial" panose="020B0604020202020204" pitchFamily="34" charset="0"/>
                          <a:ea typeface="Open Sans" panose="020B0606030504020204" pitchFamily="34" charset="0"/>
                          <a:cs typeface="Arial" panose="020B0604020202020204" pitchFamily="34" charset="0"/>
                        </a:rPr>
                        <a:t>Vb 4</a:t>
                      </a:r>
                    </a:p>
                    <a:p>
                      <a:r>
                        <a:rPr lang="de-DE" sz="1400" dirty="0">
                          <a:latin typeface="Arial" panose="020B0604020202020204" pitchFamily="34" charset="0"/>
                          <a:ea typeface="Open Sans" panose="020B0606030504020204" pitchFamily="34" charset="0"/>
                          <a:cs typeface="Arial" panose="020B0604020202020204" pitchFamily="34" charset="0"/>
                        </a:rPr>
                        <a:t>Sicherheit &amp; Ordnung</a:t>
                      </a:r>
                    </a:p>
                  </a:txBody>
                  <a:tcPr anchor="ctr"/>
                </a:tc>
                <a:tc>
                  <a:txBody>
                    <a:bodyPr/>
                    <a:lstStyle/>
                    <a:p>
                      <a:pPr>
                        <a:lnSpc>
                          <a:spcPts val="1600"/>
                        </a:lnSpc>
                        <a:spcBef>
                          <a:spcPts val="0"/>
                        </a:spcBef>
                        <a:spcAft>
                          <a:spcPts val="0"/>
                        </a:spcAft>
                      </a:pPr>
                      <a:r>
                        <a:rPr lang="de-CH" sz="1400" b="0" i="0" dirty="0">
                          <a:effectLst/>
                          <a:highlight>
                            <a:srgbClr val="FFFF00"/>
                          </a:highlight>
                          <a:latin typeface="Arial" panose="020B0604020202020204" pitchFamily="34" charset="0"/>
                          <a:ea typeface="Open Sans" panose="020B0606030504020204" pitchFamily="34" charset="0"/>
                          <a:cs typeface="Arial" panose="020B0604020202020204" pitchFamily="34" charset="0"/>
                        </a:rPr>
                        <a:t>z. B. Ordnungsamt </a:t>
                      </a:r>
                    </a:p>
                  </a:txBody>
                  <a:tcPr/>
                </a:tc>
                <a:tc>
                  <a:txBody>
                    <a:bodyPr/>
                    <a:lstStyle/>
                    <a:p>
                      <a:pPr>
                        <a:lnSpc>
                          <a:spcPts val="1600"/>
                        </a:lnSpc>
                        <a:spcBef>
                          <a:spcPts val="0"/>
                        </a:spcBef>
                        <a:spcAft>
                          <a:spcPts val="0"/>
                        </a:spcAft>
                      </a:pPr>
                      <a:endParaRPr lang="de-CH" sz="1400" b="0" i="0" dirty="0">
                        <a:effectLst/>
                        <a:highlight>
                          <a:srgbClr val="FFFF00"/>
                        </a:highligh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sp>
        <p:nvSpPr>
          <p:cNvPr id="12" name="Rechteck 11">
            <a:hlinkClick r:id="rId2" action="ppaction://hlinksldjump"/>
            <a:extLst>
              <a:ext uri="{FF2B5EF4-FFF2-40B4-BE49-F238E27FC236}">
                <a16:creationId xmlns:a16="http://schemas.microsoft.com/office/drawing/2014/main" id="{D9E6BF97-46B4-E162-368C-743D5DDF4775}"/>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3" name="Rechteck 12">
            <a:hlinkClick r:id="rId3" action="ppaction://hlinksldjump"/>
            <a:extLst>
              <a:ext uri="{FF2B5EF4-FFF2-40B4-BE49-F238E27FC236}">
                <a16:creationId xmlns:a16="http://schemas.microsoft.com/office/drawing/2014/main" id="{16C67768-B22D-2C9C-8557-42447A811B74}"/>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8" name="Rechteck 7">
            <a:hlinkClick r:id="rId4" action="ppaction://hlinksldjump"/>
            <a:extLst>
              <a:ext uri="{FF2B5EF4-FFF2-40B4-BE49-F238E27FC236}">
                <a16:creationId xmlns:a16="http://schemas.microsoft.com/office/drawing/2014/main" id="{FFF587D3-2604-6F20-45D0-AE15BE3E6B21}"/>
              </a:ext>
            </a:extLst>
          </p:cNvPr>
          <p:cNvSpPr/>
          <p:nvPr/>
        </p:nvSpPr>
        <p:spPr>
          <a:xfrm rot="16200000">
            <a:off x="-509823" y="4175346"/>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Führungsorganisation</a:t>
            </a:r>
          </a:p>
        </p:txBody>
      </p:sp>
      <p:sp>
        <p:nvSpPr>
          <p:cNvPr id="10" name="Rechteck 9">
            <a:hlinkClick r:id="rId5" action="ppaction://hlinksldjump"/>
            <a:extLst>
              <a:ext uri="{FF2B5EF4-FFF2-40B4-BE49-F238E27FC236}">
                <a16:creationId xmlns:a16="http://schemas.microsoft.com/office/drawing/2014/main" id="{5924053D-98B3-F316-8BE6-7CFDC633D858}"/>
              </a:ext>
            </a:extLst>
          </p:cNvPr>
          <p:cNvSpPr/>
          <p:nvPr/>
        </p:nvSpPr>
        <p:spPr>
          <a:xfrm rot="16200000">
            <a:off x="-509823" y="5862729"/>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Verwaltungsstab</a:t>
            </a:r>
          </a:p>
        </p:txBody>
      </p:sp>
      <p:sp>
        <p:nvSpPr>
          <p:cNvPr id="11" name="Abgerundetes Rechteck 2">
            <a:hlinkClick r:id="rId6" action="ppaction://hlinksldjump"/>
            <a:extLst>
              <a:ext uri="{FF2B5EF4-FFF2-40B4-BE49-F238E27FC236}">
                <a16:creationId xmlns:a16="http://schemas.microsoft.com/office/drawing/2014/main" id="{6AC32850-ED17-7B4D-2BB6-EF6D4EC1D622}"/>
              </a:ext>
            </a:extLst>
          </p:cNvPr>
          <p:cNvSpPr/>
          <p:nvPr/>
        </p:nvSpPr>
        <p:spPr>
          <a:xfrm>
            <a:off x="503238" y="6950810"/>
            <a:ext cx="6840538" cy="1024789"/>
          </a:xfrm>
          <a:prstGeom prst="roundRect">
            <a:avLst/>
          </a:prstGeom>
          <a:solidFill>
            <a:schemeClr val="bg1"/>
          </a:solidFill>
          <a:ln w="9525">
            <a:solidFill>
              <a:schemeClr val="bg1">
                <a:lumMod val="65000"/>
              </a:schemeClr>
            </a:solidFill>
          </a:ln>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9845" rIns="99690" bIns="49845" numCol="1" spcCol="0" rtlCol="0" fromWordArt="0" anchor="ctr" anchorCtr="0" forceAA="0" compatLnSpc="1">
            <a:prstTxWarp prst="textNoShape">
              <a:avLst/>
            </a:prstTxWarp>
            <a:noAutofit/>
          </a:bodyPr>
          <a:lstStyle/>
          <a:p>
            <a:pPr algn="ctr"/>
            <a:r>
              <a:rPr lang="de-DE" sz="1200" b="1" dirty="0">
                <a:solidFill>
                  <a:schemeClr val="tx1"/>
                </a:solidFill>
                <a:ea typeface="Open Sans" panose="020B0606030504020204" pitchFamily="34" charset="0"/>
                <a:cs typeface="Arial" panose="020B0604020202020204" pitchFamily="34" charset="0"/>
              </a:rPr>
              <a:t>*Diese Personen sollten für die Arbeit im Verwaltungsstab geschult werden. </a:t>
            </a:r>
          </a:p>
          <a:p>
            <a:pPr algn="ctr"/>
            <a:r>
              <a:rPr lang="de-DE" sz="1200" b="1" dirty="0">
                <a:solidFill>
                  <a:schemeClr val="tx1"/>
                </a:solidFill>
                <a:ea typeface="Open Sans" panose="020B0606030504020204" pitchFamily="34" charset="0"/>
                <a:cs typeface="Arial" panose="020B0604020202020204" pitchFamily="34" charset="0"/>
              </a:rPr>
              <a:t>Im Ereignisfall können im Grundsatz alle Bediensteten der Kommune im Verwaltungsstab eingesetzt werden. </a:t>
            </a:r>
          </a:p>
        </p:txBody>
      </p:sp>
      <p:sp>
        <p:nvSpPr>
          <p:cNvPr id="7" name="Rechteck 6">
            <a:hlinkClick r:id="rId7" action="ppaction://hlinksldjump"/>
            <a:extLst>
              <a:ext uri="{FF2B5EF4-FFF2-40B4-BE49-F238E27FC236}">
                <a16:creationId xmlns:a16="http://schemas.microsoft.com/office/drawing/2014/main" id="{DB46B088-8B59-5782-769F-B8CA5BD5ED8F}"/>
              </a:ext>
            </a:extLst>
          </p:cNvPr>
          <p:cNvSpPr/>
          <p:nvPr/>
        </p:nvSpPr>
        <p:spPr>
          <a:xfrm rot="16200000">
            <a:off x="-509823" y="9352182"/>
            <a:ext cx="1557313" cy="252000"/>
          </a:xfrm>
          <a:prstGeom prst="rect">
            <a:avLst/>
          </a:prstGeom>
          <a:solidFill>
            <a:srgbClr val="FFFF00"/>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Führungsorganisation</a:t>
            </a:r>
          </a:p>
        </p:txBody>
      </p:sp>
    </p:spTree>
    <p:extLst>
      <p:ext uri="{BB962C8B-B14F-4D97-AF65-F5344CB8AC3E}">
        <p14:creationId xmlns:p14="http://schemas.microsoft.com/office/powerpoint/2010/main" val="12186569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A76A6-07FB-8871-3C30-68178AC44F3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48CA5A5-C778-DAB8-DC78-C5C7F380762E}"/>
              </a:ext>
            </a:extLst>
          </p:cNvPr>
          <p:cNvSpPr>
            <a:spLocks noGrp="1"/>
          </p:cNvSpPr>
          <p:nvPr>
            <p:ph type="title"/>
          </p:nvPr>
        </p:nvSpPr>
        <p:spPr/>
        <p:txBody>
          <a:bodyPr/>
          <a:lstStyle/>
          <a:p>
            <a:r>
              <a:rPr lang="de-DE" dirty="0"/>
              <a:t>116</a:t>
            </a:r>
            <a:endParaRPr lang="de-CH" dirty="0"/>
          </a:p>
        </p:txBody>
      </p:sp>
      <p:sp>
        <p:nvSpPr>
          <p:cNvPr id="4" name="Textplatzhalter 3">
            <a:extLst>
              <a:ext uri="{FF2B5EF4-FFF2-40B4-BE49-F238E27FC236}">
                <a16:creationId xmlns:a16="http://schemas.microsoft.com/office/drawing/2014/main" id="{1F20A2D5-1147-3BC1-FCE2-F270A61C6C71}"/>
              </a:ext>
            </a:extLst>
          </p:cNvPr>
          <p:cNvSpPr>
            <a:spLocks noGrp="1"/>
          </p:cNvSpPr>
          <p:nvPr>
            <p:ph type="body" sz="quarter" idx="21"/>
          </p:nvPr>
        </p:nvSpPr>
        <p:spPr/>
        <p:txBody>
          <a:bodyPr/>
          <a:lstStyle/>
          <a:p>
            <a:r>
              <a:rPr lang="de-DE" dirty="0"/>
              <a:t>Ereignisspezifische </a:t>
            </a:r>
          </a:p>
          <a:p>
            <a:r>
              <a:rPr lang="de-DE" dirty="0"/>
              <a:t>Mitglieder des Verwaltungsstabes </a:t>
            </a:r>
            <a:endParaRPr lang="de-CH" dirty="0"/>
          </a:p>
        </p:txBody>
      </p:sp>
      <p:sp>
        <p:nvSpPr>
          <p:cNvPr id="5" name="Textplatzhalter 4">
            <a:extLst>
              <a:ext uri="{FF2B5EF4-FFF2-40B4-BE49-F238E27FC236}">
                <a16:creationId xmlns:a16="http://schemas.microsoft.com/office/drawing/2014/main" id="{A44D4B93-A292-C33F-78CE-EB7EA7FDCBCD}"/>
              </a:ext>
            </a:extLst>
          </p:cNvPr>
          <p:cNvSpPr>
            <a:spLocks noGrp="1"/>
          </p:cNvSpPr>
          <p:nvPr>
            <p:ph type="body" sz="quarter" idx="26"/>
          </p:nvPr>
        </p:nvSpPr>
        <p:spPr/>
        <p:txBody>
          <a:bodyPr/>
          <a:lstStyle/>
          <a:p>
            <a:r>
              <a:rPr lang="de-DE" dirty="0"/>
              <a:t>Führungsorganisation </a:t>
            </a:r>
            <a:endParaRPr lang="de-CH" dirty="0"/>
          </a:p>
        </p:txBody>
      </p:sp>
      <p:sp>
        <p:nvSpPr>
          <p:cNvPr id="6" name="Textplatzhalter 5">
            <a:extLst>
              <a:ext uri="{FF2B5EF4-FFF2-40B4-BE49-F238E27FC236}">
                <a16:creationId xmlns:a16="http://schemas.microsoft.com/office/drawing/2014/main" id="{2962542C-A43C-0566-1B15-A43655607B6E}"/>
              </a:ext>
            </a:extLst>
          </p:cNvPr>
          <p:cNvSpPr>
            <a:spLocks noGrp="1"/>
          </p:cNvSpPr>
          <p:nvPr>
            <p:ph type="body" sz="quarter" idx="32"/>
          </p:nvPr>
        </p:nvSpPr>
        <p:spPr/>
        <p:txBody>
          <a:bodyPr/>
          <a:lstStyle/>
          <a:p>
            <a:endParaRPr lang="de-CH" dirty="0"/>
          </a:p>
        </p:txBody>
      </p:sp>
      <p:graphicFrame>
        <p:nvGraphicFramePr>
          <p:cNvPr id="3" name="Tabelle 2">
            <a:extLst>
              <a:ext uri="{FF2B5EF4-FFF2-40B4-BE49-F238E27FC236}">
                <a16:creationId xmlns:a16="http://schemas.microsoft.com/office/drawing/2014/main" id="{B901450B-BBFB-4CFA-BE98-F29B6D8D244F}"/>
              </a:ext>
            </a:extLst>
          </p:cNvPr>
          <p:cNvGraphicFramePr>
            <a:graphicFrameLocks noGrp="1"/>
          </p:cNvGraphicFramePr>
          <p:nvPr>
            <p:extLst>
              <p:ext uri="{D42A27DB-BD31-4B8C-83A1-F6EECF244321}">
                <p14:modId xmlns:p14="http://schemas.microsoft.com/office/powerpoint/2010/main" val="84904435"/>
              </p:ext>
            </p:extLst>
          </p:nvPr>
        </p:nvGraphicFramePr>
        <p:xfrm>
          <a:off x="503237" y="1528763"/>
          <a:ext cx="6840538" cy="6284796"/>
        </p:xfrm>
        <a:graphic>
          <a:graphicData uri="http://schemas.openxmlformats.org/drawingml/2006/table">
            <a:tbl>
              <a:tblPr firstRow="1" bandRow="1">
                <a:tableStyleId>{5940675A-B579-460E-94D1-54222C63F5DA}</a:tableStyleId>
              </a:tblPr>
              <a:tblGrid>
                <a:gridCol w="2058978">
                  <a:extLst>
                    <a:ext uri="{9D8B030D-6E8A-4147-A177-3AD203B41FA5}">
                      <a16:colId xmlns:a16="http://schemas.microsoft.com/office/drawing/2014/main" val="20000"/>
                    </a:ext>
                  </a:extLst>
                </a:gridCol>
                <a:gridCol w="4781560">
                  <a:extLst>
                    <a:ext uri="{9D8B030D-6E8A-4147-A177-3AD203B41FA5}">
                      <a16:colId xmlns:a16="http://schemas.microsoft.com/office/drawing/2014/main" val="3991572311"/>
                    </a:ext>
                  </a:extLst>
                </a:gridCol>
              </a:tblGrid>
              <a:tr h="284172">
                <a:tc gridSpan="2">
                  <a:txBody>
                    <a:bodyPr/>
                    <a:lstStyle/>
                    <a:p>
                      <a:pPr marL="0" indent="0" algn="l" defTabSz="755934" rtl="0" eaLnBrk="1" latinLnBrk="0" hangingPunct="1">
                        <a:lnSpc>
                          <a:spcPct val="100000"/>
                        </a:lnSpc>
                        <a:spcBef>
                          <a:spcPts val="0"/>
                        </a:spcBef>
                        <a:spcAft>
                          <a:spcPts val="0"/>
                        </a:spcAft>
                        <a:buFont typeface="Symbol" panose="05050102010706020507" pitchFamily="18" charset="2"/>
                        <a:buNone/>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Fachberater</a:t>
                      </a:r>
                    </a:p>
                  </a:txBody>
                  <a:tcPr>
                    <a:solidFill>
                      <a:schemeClr val="bg1">
                        <a:lumMod val="85000"/>
                      </a:schemeClr>
                    </a:solidFill>
                  </a:tcPr>
                </a:tc>
                <a:tc hMerge="1">
                  <a:txBody>
                    <a:bodyPr/>
                    <a:lstStyle/>
                    <a:p>
                      <a:endParaRPr lang="de-CH"/>
                    </a:p>
                  </a:txBody>
                  <a:tcPr/>
                </a:tc>
                <a:extLst>
                  <a:ext uri="{0D108BD9-81ED-4DB2-BD59-A6C34878D82A}">
                    <a16:rowId xmlns:a16="http://schemas.microsoft.com/office/drawing/2014/main" val="4033210002"/>
                  </a:ext>
                </a:extLst>
              </a:tr>
              <a:tr h="381836">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Ereignis</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95000"/>
                      </a:schemeClr>
                    </a:solidFill>
                  </a:tcPr>
                </a:tc>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Funktion </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25761197"/>
                  </a:ext>
                </a:extLst>
              </a:tr>
              <a:tr h="284172">
                <a:tc rowSpan="2">
                  <a:txBody>
                    <a:bodyPr/>
                    <a:lstStyle/>
                    <a:p>
                      <a:pPr>
                        <a:lnSpc>
                          <a:spcPts val="1600"/>
                        </a:lnSpc>
                        <a:spcBef>
                          <a:spcPts val="0"/>
                        </a:spcBef>
                        <a:spcAft>
                          <a:spcPts val="0"/>
                        </a:spcAft>
                      </a:pPr>
                      <a:r>
                        <a:rPr lang="de-CH" sz="1400" b="0" i="0" dirty="0">
                          <a:effectLst/>
                          <a:latin typeface="Arial" panose="020B0604020202020204" pitchFamily="34" charset="0"/>
                          <a:ea typeface="Open Sans" panose="020B0606030504020204" pitchFamily="34" charset="0"/>
                          <a:cs typeface="Arial" panose="020B0604020202020204" pitchFamily="34" charset="0"/>
                        </a:rPr>
                        <a:t>Hochwasser</a:t>
                      </a:r>
                    </a:p>
                  </a:txBody>
                  <a:tcPr/>
                </a:tc>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Verbindungsperson Feuerwehr </a:t>
                      </a:r>
                    </a:p>
                  </a:txBody>
                  <a:tcPr/>
                </a:tc>
                <a:extLst>
                  <a:ext uri="{0D108BD9-81ED-4DB2-BD59-A6C34878D82A}">
                    <a16:rowId xmlns:a16="http://schemas.microsoft.com/office/drawing/2014/main" val="10004"/>
                  </a:ext>
                </a:extLst>
              </a:tr>
              <a:tr h="284172">
                <a:tc vMerge="1">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Bauhof / Tiefbau oder ähnlich </a:t>
                      </a:r>
                    </a:p>
                  </a:txBody>
                  <a:tcPr/>
                </a:tc>
                <a:extLst>
                  <a:ext uri="{0D108BD9-81ED-4DB2-BD59-A6C34878D82A}">
                    <a16:rowId xmlns:a16="http://schemas.microsoft.com/office/drawing/2014/main" val="77088907"/>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566408851"/>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200529274"/>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784793225"/>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462729747"/>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54139665"/>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472026580"/>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577957741"/>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576854070"/>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86442394"/>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775177576"/>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4100523473"/>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643498072"/>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256671553"/>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136720684"/>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427403218"/>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008673307"/>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382004627"/>
                  </a:ext>
                </a:extLst>
              </a:tr>
            </a:tbl>
          </a:graphicData>
        </a:graphic>
      </p:graphicFrame>
      <p:sp>
        <p:nvSpPr>
          <p:cNvPr id="7" name="Rechteck 6">
            <a:hlinkClick r:id="rId2" action="ppaction://hlinksldjump"/>
            <a:extLst>
              <a:ext uri="{FF2B5EF4-FFF2-40B4-BE49-F238E27FC236}">
                <a16:creationId xmlns:a16="http://schemas.microsoft.com/office/drawing/2014/main" id="{1D931EA9-643C-98FF-980D-72F0A613F6C3}"/>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8" name="Rechteck 7">
            <a:hlinkClick r:id="rId3" action="ppaction://hlinksldjump"/>
            <a:extLst>
              <a:ext uri="{FF2B5EF4-FFF2-40B4-BE49-F238E27FC236}">
                <a16:creationId xmlns:a16="http://schemas.microsoft.com/office/drawing/2014/main" id="{70368244-07D5-FF3F-9DB8-A6B66F56A73A}"/>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0" name="Rechteck 9">
            <a:hlinkClick r:id="rId4" action="ppaction://hlinksldjump"/>
            <a:extLst>
              <a:ext uri="{FF2B5EF4-FFF2-40B4-BE49-F238E27FC236}">
                <a16:creationId xmlns:a16="http://schemas.microsoft.com/office/drawing/2014/main" id="{A17B7DE0-E17C-08BA-E96C-273713CCFC16}"/>
              </a:ext>
            </a:extLst>
          </p:cNvPr>
          <p:cNvSpPr/>
          <p:nvPr/>
        </p:nvSpPr>
        <p:spPr>
          <a:xfrm rot="16200000">
            <a:off x="-509823" y="4175346"/>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Führungsorganisation</a:t>
            </a:r>
          </a:p>
        </p:txBody>
      </p:sp>
      <p:sp>
        <p:nvSpPr>
          <p:cNvPr id="13" name="Rechteck 12">
            <a:hlinkClick r:id="rId5" action="ppaction://hlinksldjump"/>
            <a:extLst>
              <a:ext uri="{FF2B5EF4-FFF2-40B4-BE49-F238E27FC236}">
                <a16:creationId xmlns:a16="http://schemas.microsoft.com/office/drawing/2014/main" id="{99DCCFF2-5E31-C7BA-05F4-EE26891C4BE7}"/>
              </a:ext>
            </a:extLst>
          </p:cNvPr>
          <p:cNvSpPr/>
          <p:nvPr/>
        </p:nvSpPr>
        <p:spPr>
          <a:xfrm rot="16200000">
            <a:off x="-509823" y="5862729"/>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Verwaltungsstab</a:t>
            </a:r>
          </a:p>
        </p:txBody>
      </p:sp>
      <p:sp>
        <p:nvSpPr>
          <p:cNvPr id="9" name="Rechteck 8">
            <a:hlinkClick r:id="rId6" action="ppaction://hlinksldjump"/>
            <a:extLst>
              <a:ext uri="{FF2B5EF4-FFF2-40B4-BE49-F238E27FC236}">
                <a16:creationId xmlns:a16="http://schemas.microsoft.com/office/drawing/2014/main" id="{307509AB-3AB7-7F8B-9D0B-5050C3E28F75}"/>
              </a:ext>
            </a:extLst>
          </p:cNvPr>
          <p:cNvSpPr/>
          <p:nvPr/>
        </p:nvSpPr>
        <p:spPr>
          <a:xfrm rot="16200000">
            <a:off x="-509823" y="9352182"/>
            <a:ext cx="1557313" cy="252000"/>
          </a:xfrm>
          <a:prstGeom prst="rect">
            <a:avLst/>
          </a:prstGeom>
          <a:solidFill>
            <a:srgbClr val="FFFF00"/>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Führungsorganisation</a:t>
            </a:r>
          </a:p>
        </p:txBody>
      </p:sp>
    </p:spTree>
    <p:extLst>
      <p:ext uri="{BB962C8B-B14F-4D97-AF65-F5344CB8AC3E}">
        <p14:creationId xmlns:p14="http://schemas.microsoft.com/office/powerpoint/2010/main" val="42161066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0ED48-3860-84FF-1857-9AEC944DA0A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57FE97E-C991-4DE9-B2C9-54854AFF2EDF}"/>
              </a:ext>
            </a:extLst>
          </p:cNvPr>
          <p:cNvSpPr>
            <a:spLocks noGrp="1"/>
          </p:cNvSpPr>
          <p:nvPr>
            <p:ph type="title"/>
          </p:nvPr>
        </p:nvSpPr>
        <p:spPr/>
        <p:txBody>
          <a:bodyPr/>
          <a:lstStyle/>
          <a:p>
            <a:r>
              <a:rPr lang="de-DE" dirty="0"/>
              <a:t>118</a:t>
            </a:r>
            <a:endParaRPr lang="de-CH" dirty="0"/>
          </a:p>
        </p:txBody>
      </p:sp>
      <p:sp>
        <p:nvSpPr>
          <p:cNvPr id="4" name="Textplatzhalter 3">
            <a:extLst>
              <a:ext uri="{FF2B5EF4-FFF2-40B4-BE49-F238E27FC236}">
                <a16:creationId xmlns:a16="http://schemas.microsoft.com/office/drawing/2014/main" id="{77D32CEA-E6F0-0939-5413-030821C940CA}"/>
              </a:ext>
            </a:extLst>
          </p:cNvPr>
          <p:cNvSpPr>
            <a:spLocks noGrp="1"/>
          </p:cNvSpPr>
          <p:nvPr>
            <p:ph type="body" sz="quarter" idx="21"/>
          </p:nvPr>
        </p:nvSpPr>
        <p:spPr/>
        <p:txBody>
          <a:bodyPr/>
          <a:lstStyle/>
          <a:p>
            <a:r>
              <a:rPr lang="de-DE" dirty="0"/>
              <a:t>Verbindungspersonen</a:t>
            </a:r>
            <a:endParaRPr lang="de-CH" dirty="0"/>
          </a:p>
        </p:txBody>
      </p:sp>
      <p:sp>
        <p:nvSpPr>
          <p:cNvPr id="5" name="Textplatzhalter 4">
            <a:extLst>
              <a:ext uri="{FF2B5EF4-FFF2-40B4-BE49-F238E27FC236}">
                <a16:creationId xmlns:a16="http://schemas.microsoft.com/office/drawing/2014/main" id="{CED535E8-4AE1-CA73-C608-02E20113BFDF}"/>
              </a:ext>
            </a:extLst>
          </p:cNvPr>
          <p:cNvSpPr>
            <a:spLocks noGrp="1"/>
          </p:cNvSpPr>
          <p:nvPr>
            <p:ph type="body" sz="quarter" idx="26"/>
          </p:nvPr>
        </p:nvSpPr>
        <p:spPr/>
        <p:txBody>
          <a:bodyPr/>
          <a:lstStyle/>
          <a:p>
            <a:r>
              <a:rPr lang="de-DE" dirty="0"/>
              <a:t>Führungsorganisation </a:t>
            </a:r>
            <a:endParaRPr lang="de-CH" dirty="0"/>
          </a:p>
        </p:txBody>
      </p:sp>
      <p:sp>
        <p:nvSpPr>
          <p:cNvPr id="6" name="Textplatzhalter 5">
            <a:extLst>
              <a:ext uri="{FF2B5EF4-FFF2-40B4-BE49-F238E27FC236}">
                <a16:creationId xmlns:a16="http://schemas.microsoft.com/office/drawing/2014/main" id="{8D3D50D6-2235-909F-90AB-939A50C6150F}"/>
              </a:ext>
            </a:extLst>
          </p:cNvPr>
          <p:cNvSpPr>
            <a:spLocks noGrp="1"/>
          </p:cNvSpPr>
          <p:nvPr>
            <p:ph type="body" sz="quarter" idx="32"/>
          </p:nvPr>
        </p:nvSpPr>
        <p:spPr/>
        <p:txBody>
          <a:bodyPr/>
          <a:lstStyle/>
          <a:p>
            <a:endParaRPr lang="de-CH" dirty="0"/>
          </a:p>
        </p:txBody>
      </p:sp>
      <p:graphicFrame>
        <p:nvGraphicFramePr>
          <p:cNvPr id="3" name="Tabelle 2">
            <a:extLst>
              <a:ext uri="{FF2B5EF4-FFF2-40B4-BE49-F238E27FC236}">
                <a16:creationId xmlns:a16="http://schemas.microsoft.com/office/drawing/2014/main" id="{3C460CAD-6D4B-77C3-5888-E4621899F8AE}"/>
              </a:ext>
            </a:extLst>
          </p:cNvPr>
          <p:cNvGraphicFramePr>
            <a:graphicFrameLocks noGrp="1"/>
          </p:cNvGraphicFramePr>
          <p:nvPr>
            <p:extLst>
              <p:ext uri="{D42A27DB-BD31-4B8C-83A1-F6EECF244321}">
                <p14:modId xmlns:p14="http://schemas.microsoft.com/office/powerpoint/2010/main" val="2739207522"/>
              </p:ext>
            </p:extLst>
          </p:nvPr>
        </p:nvGraphicFramePr>
        <p:xfrm>
          <a:off x="503237" y="1528763"/>
          <a:ext cx="6840539" cy="6284796"/>
        </p:xfrm>
        <a:graphic>
          <a:graphicData uri="http://schemas.openxmlformats.org/drawingml/2006/table">
            <a:tbl>
              <a:tblPr firstRow="1" bandRow="1">
                <a:tableStyleId>{5940675A-B579-460E-94D1-54222C63F5DA}</a:tableStyleId>
              </a:tblPr>
              <a:tblGrid>
                <a:gridCol w="1548928">
                  <a:extLst>
                    <a:ext uri="{9D8B030D-6E8A-4147-A177-3AD203B41FA5}">
                      <a16:colId xmlns:a16="http://schemas.microsoft.com/office/drawing/2014/main" val="20000"/>
                    </a:ext>
                  </a:extLst>
                </a:gridCol>
                <a:gridCol w="3597073">
                  <a:extLst>
                    <a:ext uri="{9D8B030D-6E8A-4147-A177-3AD203B41FA5}">
                      <a16:colId xmlns:a16="http://schemas.microsoft.com/office/drawing/2014/main" val="3991572311"/>
                    </a:ext>
                  </a:extLst>
                </a:gridCol>
                <a:gridCol w="1694538">
                  <a:extLst>
                    <a:ext uri="{9D8B030D-6E8A-4147-A177-3AD203B41FA5}">
                      <a16:colId xmlns:a16="http://schemas.microsoft.com/office/drawing/2014/main" val="2167719706"/>
                    </a:ext>
                  </a:extLst>
                </a:gridCol>
              </a:tblGrid>
              <a:tr h="284172">
                <a:tc gridSpan="3">
                  <a:txBody>
                    <a:bodyPr/>
                    <a:lstStyle/>
                    <a:p>
                      <a:pPr marL="0" indent="0" algn="l" defTabSz="755934" rtl="0" eaLnBrk="1" latinLnBrk="0" hangingPunct="1">
                        <a:lnSpc>
                          <a:spcPct val="100000"/>
                        </a:lnSpc>
                        <a:spcBef>
                          <a:spcPts val="0"/>
                        </a:spcBef>
                        <a:spcAft>
                          <a:spcPts val="0"/>
                        </a:spcAft>
                        <a:buFont typeface="Symbol" panose="05050102010706020507" pitchFamily="18" charset="2"/>
                        <a:buNone/>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Fachberater</a:t>
                      </a:r>
                    </a:p>
                  </a:txBody>
                  <a:tcPr>
                    <a:solidFill>
                      <a:schemeClr val="bg1">
                        <a:lumMod val="85000"/>
                      </a:schemeClr>
                    </a:solidFill>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4033210002"/>
                  </a:ext>
                </a:extLst>
              </a:tr>
              <a:tr h="381836">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Organisation </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95000"/>
                      </a:schemeClr>
                    </a:solidFill>
                  </a:tcPr>
                </a:tc>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Funktion / Name </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95000"/>
                      </a:schemeClr>
                    </a:solidFill>
                  </a:tcPr>
                </a:tc>
                <a:tc>
                  <a:txBody>
                    <a:bodyPr/>
                    <a:lstStyle/>
                    <a:p>
                      <a:pPr>
                        <a:lnSpc>
                          <a:spcPts val="1600"/>
                        </a:lnSpc>
                        <a:spcBef>
                          <a:spcPts val="0"/>
                        </a:spcBef>
                        <a:spcAft>
                          <a:spcPts val="0"/>
                        </a:spcAft>
                      </a:pPr>
                      <a:r>
                        <a:rPr lang="de-DE" sz="1400" kern="1200" dirty="0">
                          <a:solidFill>
                            <a:schemeClr val="tx1"/>
                          </a:solidFill>
                          <a:latin typeface="+mn-lt"/>
                          <a:ea typeface="+mn-ea"/>
                          <a:cs typeface="+mn-cs"/>
                        </a:rPr>
                        <a:t>Tel. Nr.</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25761197"/>
                  </a:ext>
                </a:extLst>
              </a:tr>
              <a:tr h="284172">
                <a:tc>
                  <a:txBody>
                    <a:bodyPr/>
                    <a:lstStyle/>
                    <a:p>
                      <a:pPr>
                        <a:lnSpc>
                          <a:spcPts val="1600"/>
                        </a:lnSpc>
                        <a:spcBef>
                          <a:spcPts val="0"/>
                        </a:spcBef>
                        <a:spcAft>
                          <a:spcPts val="0"/>
                        </a:spcAft>
                      </a:pPr>
                      <a:r>
                        <a:rPr lang="de-CH" sz="1400" b="0" i="0" dirty="0">
                          <a:effectLst/>
                          <a:latin typeface="Arial" panose="020B0604020202020204" pitchFamily="34" charset="0"/>
                          <a:ea typeface="Open Sans" panose="020B0606030504020204" pitchFamily="34" charset="0"/>
                          <a:cs typeface="Arial" panose="020B0604020202020204" pitchFamily="34" charset="0"/>
                        </a:rPr>
                        <a:t>Feuerwehr </a:t>
                      </a:r>
                    </a:p>
                  </a:txBody>
                  <a:tcPr/>
                </a:tc>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Kommandant </a:t>
                      </a: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04"/>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77088907"/>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566408851"/>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200529274"/>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784793225"/>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462729747"/>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54139665"/>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472026580"/>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577957741"/>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576854070"/>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86442394"/>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775177576"/>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4100523473"/>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643498072"/>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256671553"/>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136720684"/>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427403218"/>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008673307"/>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382004627"/>
                  </a:ext>
                </a:extLst>
              </a:tr>
            </a:tbl>
          </a:graphicData>
        </a:graphic>
      </p:graphicFrame>
      <p:sp>
        <p:nvSpPr>
          <p:cNvPr id="7" name="Rechteck 6">
            <a:hlinkClick r:id="rId2" action="ppaction://hlinksldjump"/>
            <a:extLst>
              <a:ext uri="{FF2B5EF4-FFF2-40B4-BE49-F238E27FC236}">
                <a16:creationId xmlns:a16="http://schemas.microsoft.com/office/drawing/2014/main" id="{42C046F4-4F23-2643-C7B7-7F1F8652D416}"/>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8" name="Rechteck 7">
            <a:hlinkClick r:id="rId3" action="ppaction://hlinksldjump"/>
            <a:extLst>
              <a:ext uri="{FF2B5EF4-FFF2-40B4-BE49-F238E27FC236}">
                <a16:creationId xmlns:a16="http://schemas.microsoft.com/office/drawing/2014/main" id="{36616D43-BB00-7310-5D6D-22A235F0041B}"/>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0" name="Rechteck 9">
            <a:hlinkClick r:id="rId4" action="ppaction://hlinksldjump"/>
            <a:extLst>
              <a:ext uri="{FF2B5EF4-FFF2-40B4-BE49-F238E27FC236}">
                <a16:creationId xmlns:a16="http://schemas.microsoft.com/office/drawing/2014/main" id="{F64A058B-6033-6A96-79BD-EC8BCC830A69}"/>
              </a:ext>
            </a:extLst>
          </p:cNvPr>
          <p:cNvSpPr/>
          <p:nvPr/>
        </p:nvSpPr>
        <p:spPr>
          <a:xfrm rot="16200000">
            <a:off x="-509823" y="4175346"/>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Führungsorganisation</a:t>
            </a:r>
          </a:p>
        </p:txBody>
      </p:sp>
      <p:sp>
        <p:nvSpPr>
          <p:cNvPr id="13" name="Rechteck 12">
            <a:hlinkClick r:id="rId5" action="ppaction://hlinksldjump"/>
            <a:extLst>
              <a:ext uri="{FF2B5EF4-FFF2-40B4-BE49-F238E27FC236}">
                <a16:creationId xmlns:a16="http://schemas.microsoft.com/office/drawing/2014/main" id="{07C98B2D-9308-B09C-9504-18D2606E4F47}"/>
              </a:ext>
            </a:extLst>
          </p:cNvPr>
          <p:cNvSpPr/>
          <p:nvPr/>
        </p:nvSpPr>
        <p:spPr>
          <a:xfrm rot="16200000">
            <a:off x="-509823" y="5862729"/>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Verwaltungsstab</a:t>
            </a:r>
          </a:p>
        </p:txBody>
      </p:sp>
      <p:sp>
        <p:nvSpPr>
          <p:cNvPr id="9" name="Rechteck 8">
            <a:hlinkClick r:id="rId6" action="ppaction://hlinksldjump"/>
            <a:extLst>
              <a:ext uri="{FF2B5EF4-FFF2-40B4-BE49-F238E27FC236}">
                <a16:creationId xmlns:a16="http://schemas.microsoft.com/office/drawing/2014/main" id="{2FB6F937-9F9D-AE14-1770-FF88A3CB37A6}"/>
              </a:ext>
            </a:extLst>
          </p:cNvPr>
          <p:cNvSpPr/>
          <p:nvPr/>
        </p:nvSpPr>
        <p:spPr>
          <a:xfrm rot="16200000">
            <a:off x="-509823" y="9352182"/>
            <a:ext cx="1557313" cy="252000"/>
          </a:xfrm>
          <a:prstGeom prst="rect">
            <a:avLst/>
          </a:prstGeom>
          <a:solidFill>
            <a:srgbClr val="FFFF00"/>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Führungsorganisation</a:t>
            </a:r>
          </a:p>
        </p:txBody>
      </p:sp>
    </p:spTree>
    <p:extLst>
      <p:ext uri="{BB962C8B-B14F-4D97-AF65-F5344CB8AC3E}">
        <p14:creationId xmlns:p14="http://schemas.microsoft.com/office/powerpoint/2010/main" val="40067958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D4421-02CC-A489-0F0C-A87C371D3F3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A774E83-D05D-0040-A2DD-DD7E6F307FFB}"/>
              </a:ext>
            </a:extLst>
          </p:cNvPr>
          <p:cNvSpPr>
            <a:spLocks noGrp="1"/>
          </p:cNvSpPr>
          <p:nvPr>
            <p:ph type="title"/>
          </p:nvPr>
        </p:nvSpPr>
        <p:spPr/>
        <p:txBody>
          <a:bodyPr/>
          <a:lstStyle/>
          <a:p>
            <a:r>
              <a:rPr lang="de-DE" dirty="0"/>
              <a:t>120</a:t>
            </a:r>
            <a:endParaRPr lang="de-CH" dirty="0"/>
          </a:p>
        </p:txBody>
      </p:sp>
      <p:sp>
        <p:nvSpPr>
          <p:cNvPr id="4" name="Textplatzhalter 3">
            <a:extLst>
              <a:ext uri="{FF2B5EF4-FFF2-40B4-BE49-F238E27FC236}">
                <a16:creationId xmlns:a16="http://schemas.microsoft.com/office/drawing/2014/main" id="{CAA122A1-6AA1-E021-1412-C9F203131E2D}"/>
              </a:ext>
            </a:extLst>
          </p:cNvPr>
          <p:cNvSpPr>
            <a:spLocks noGrp="1"/>
          </p:cNvSpPr>
          <p:nvPr>
            <p:ph type="body" sz="quarter" idx="21"/>
          </p:nvPr>
        </p:nvSpPr>
        <p:spPr/>
        <p:txBody>
          <a:bodyPr/>
          <a:lstStyle/>
          <a:p>
            <a:r>
              <a:rPr lang="de-DE" dirty="0"/>
              <a:t>Fachberater</a:t>
            </a:r>
            <a:endParaRPr lang="de-CH" dirty="0"/>
          </a:p>
        </p:txBody>
      </p:sp>
      <p:sp>
        <p:nvSpPr>
          <p:cNvPr id="5" name="Textplatzhalter 4">
            <a:extLst>
              <a:ext uri="{FF2B5EF4-FFF2-40B4-BE49-F238E27FC236}">
                <a16:creationId xmlns:a16="http://schemas.microsoft.com/office/drawing/2014/main" id="{761B32D7-4264-A1E3-A2A3-44BF53343095}"/>
              </a:ext>
            </a:extLst>
          </p:cNvPr>
          <p:cNvSpPr>
            <a:spLocks noGrp="1"/>
          </p:cNvSpPr>
          <p:nvPr>
            <p:ph type="body" sz="quarter" idx="26"/>
          </p:nvPr>
        </p:nvSpPr>
        <p:spPr/>
        <p:txBody>
          <a:bodyPr/>
          <a:lstStyle/>
          <a:p>
            <a:r>
              <a:rPr lang="de-DE" dirty="0"/>
              <a:t>Führungsorganisation </a:t>
            </a:r>
            <a:endParaRPr lang="de-CH" dirty="0"/>
          </a:p>
        </p:txBody>
      </p:sp>
      <p:sp>
        <p:nvSpPr>
          <p:cNvPr id="6" name="Textplatzhalter 5">
            <a:extLst>
              <a:ext uri="{FF2B5EF4-FFF2-40B4-BE49-F238E27FC236}">
                <a16:creationId xmlns:a16="http://schemas.microsoft.com/office/drawing/2014/main" id="{B8693C41-B7B5-AD35-5742-BEB79525AAD4}"/>
              </a:ext>
            </a:extLst>
          </p:cNvPr>
          <p:cNvSpPr>
            <a:spLocks noGrp="1"/>
          </p:cNvSpPr>
          <p:nvPr>
            <p:ph type="body" sz="quarter" idx="32"/>
          </p:nvPr>
        </p:nvSpPr>
        <p:spPr/>
        <p:txBody>
          <a:bodyPr/>
          <a:lstStyle/>
          <a:p>
            <a:endParaRPr lang="de-CH" dirty="0"/>
          </a:p>
        </p:txBody>
      </p:sp>
      <p:graphicFrame>
        <p:nvGraphicFramePr>
          <p:cNvPr id="3" name="Tabelle 2">
            <a:extLst>
              <a:ext uri="{FF2B5EF4-FFF2-40B4-BE49-F238E27FC236}">
                <a16:creationId xmlns:a16="http://schemas.microsoft.com/office/drawing/2014/main" id="{1D8705F4-EA79-9116-2408-1BE95CB84295}"/>
              </a:ext>
            </a:extLst>
          </p:cNvPr>
          <p:cNvGraphicFramePr>
            <a:graphicFrameLocks noGrp="1"/>
          </p:cNvGraphicFramePr>
          <p:nvPr/>
        </p:nvGraphicFramePr>
        <p:xfrm>
          <a:off x="503237" y="1528763"/>
          <a:ext cx="6840539" cy="6284796"/>
        </p:xfrm>
        <a:graphic>
          <a:graphicData uri="http://schemas.openxmlformats.org/drawingml/2006/table">
            <a:tbl>
              <a:tblPr firstRow="1" bandRow="1">
                <a:tableStyleId>{5940675A-B579-460E-94D1-54222C63F5DA}</a:tableStyleId>
              </a:tblPr>
              <a:tblGrid>
                <a:gridCol w="1548928">
                  <a:extLst>
                    <a:ext uri="{9D8B030D-6E8A-4147-A177-3AD203B41FA5}">
                      <a16:colId xmlns:a16="http://schemas.microsoft.com/office/drawing/2014/main" val="20000"/>
                    </a:ext>
                  </a:extLst>
                </a:gridCol>
                <a:gridCol w="3597073">
                  <a:extLst>
                    <a:ext uri="{9D8B030D-6E8A-4147-A177-3AD203B41FA5}">
                      <a16:colId xmlns:a16="http://schemas.microsoft.com/office/drawing/2014/main" val="3991572311"/>
                    </a:ext>
                  </a:extLst>
                </a:gridCol>
                <a:gridCol w="1694538">
                  <a:extLst>
                    <a:ext uri="{9D8B030D-6E8A-4147-A177-3AD203B41FA5}">
                      <a16:colId xmlns:a16="http://schemas.microsoft.com/office/drawing/2014/main" val="2167719706"/>
                    </a:ext>
                  </a:extLst>
                </a:gridCol>
              </a:tblGrid>
              <a:tr h="284172">
                <a:tc gridSpan="3">
                  <a:txBody>
                    <a:bodyPr/>
                    <a:lstStyle/>
                    <a:p>
                      <a:pPr marL="0" indent="0" algn="l" defTabSz="755934" rtl="0" eaLnBrk="1" latinLnBrk="0" hangingPunct="1">
                        <a:lnSpc>
                          <a:spcPct val="100000"/>
                        </a:lnSpc>
                        <a:spcBef>
                          <a:spcPts val="0"/>
                        </a:spcBef>
                        <a:spcAft>
                          <a:spcPts val="0"/>
                        </a:spcAft>
                        <a:buFont typeface="Symbol" panose="05050102010706020507" pitchFamily="18" charset="2"/>
                        <a:buNone/>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Fachberater</a:t>
                      </a:r>
                    </a:p>
                  </a:txBody>
                  <a:tcPr>
                    <a:solidFill>
                      <a:schemeClr val="bg1">
                        <a:lumMod val="85000"/>
                      </a:schemeClr>
                    </a:solidFill>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4033210002"/>
                  </a:ext>
                </a:extLst>
              </a:tr>
              <a:tr h="381836">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Fachbereich </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95000"/>
                      </a:schemeClr>
                    </a:solidFill>
                  </a:tcPr>
                </a:tc>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Funktion / Name </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95000"/>
                      </a:schemeClr>
                    </a:solidFill>
                  </a:tcPr>
                </a:tc>
                <a:tc>
                  <a:txBody>
                    <a:bodyPr/>
                    <a:lstStyle/>
                    <a:p>
                      <a:pPr>
                        <a:lnSpc>
                          <a:spcPts val="1600"/>
                        </a:lnSpc>
                        <a:spcBef>
                          <a:spcPts val="0"/>
                        </a:spcBef>
                        <a:spcAft>
                          <a:spcPts val="0"/>
                        </a:spcAft>
                      </a:pPr>
                      <a:r>
                        <a:rPr lang="de-DE" sz="1400" kern="1200" dirty="0">
                          <a:solidFill>
                            <a:schemeClr val="tx1"/>
                          </a:solidFill>
                          <a:latin typeface="+mn-lt"/>
                          <a:ea typeface="+mn-ea"/>
                          <a:cs typeface="+mn-cs"/>
                        </a:rPr>
                        <a:t>Tel. Nr.</a:t>
                      </a: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25761197"/>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04"/>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77088907"/>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566408851"/>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200529274"/>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784793225"/>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462729747"/>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54139665"/>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472026580"/>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577957741"/>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576854070"/>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86442394"/>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775177576"/>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4100523473"/>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643498072"/>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256671553"/>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136720684"/>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427403218"/>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008673307"/>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382004627"/>
                  </a:ext>
                </a:extLst>
              </a:tr>
            </a:tbl>
          </a:graphicData>
        </a:graphic>
      </p:graphicFrame>
      <p:sp>
        <p:nvSpPr>
          <p:cNvPr id="7" name="Rechteck 6">
            <a:hlinkClick r:id="rId2" action="ppaction://hlinksldjump"/>
            <a:extLst>
              <a:ext uri="{FF2B5EF4-FFF2-40B4-BE49-F238E27FC236}">
                <a16:creationId xmlns:a16="http://schemas.microsoft.com/office/drawing/2014/main" id="{04003B7B-7E24-298D-EB9A-5DB11BD70C64}"/>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8" name="Rechteck 7">
            <a:hlinkClick r:id="rId3" action="ppaction://hlinksldjump"/>
            <a:extLst>
              <a:ext uri="{FF2B5EF4-FFF2-40B4-BE49-F238E27FC236}">
                <a16:creationId xmlns:a16="http://schemas.microsoft.com/office/drawing/2014/main" id="{1F018A58-AE2E-8270-7F17-C4E086D5A2D9}"/>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0" name="Rechteck 9">
            <a:hlinkClick r:id="rId4" action="ppaction://hlinksldjump"/>
            <a:extLst>
              <a:ext uri="{FF2B5EF4-FFF2-40B4-BE49-F238E27FC236}">
                <a16:creationId xmlns:a16="http://schemas.microsoft.com/office/drawing/2014/main" id="{FFC3D072-DE90-7563-2AFB-01E946DDFA89}"/>
              </a:ext>
            </a:extLst>
          </p:cNvPr>
          <p:cNvSpPr/>
          <p:nvPr/>
        </p:nvSpPr>
        <p:spPr>
          <a:xfrm rot="16200000">
            <a:off x="-509823" y="4175346"/>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Führungsorganisation</a:t>
            </a:r>
          </a:p>
        </p:txBody>
      </p:sp>
      <p:sp>
        <p:nvSpPr>
          <p:cNvPr id="13" name="Rechteck 12">
            <a:hlinkClick r:id="rId5" action="ppaction://hlinksldjump"/>
            <a:extLst>
              <a:ext uri="{FF2B5EF4-FFF2-40B4-BE49-F238E27FC236}">
                <a16:creationId xmlns:a16="http://schemas.microsoft.com/office/drawing/2014/main" id="{FD472AB6-61D3-53ED-3E42-2D67BF60ED80}"/>
              </a:ext>
            </a:extLst>
          </p:cNvPr>
          <p:cNvSpPr/>
          <p:nvPr/>
        </p:nvSpPr>
        <p:spPr>
          <a:xfrm rot="16200000">
            <a:off x="-509823" y="5862729"/>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Verwaltungsstab</a:t>
            </a:r>
          </a:p>
        </p:txBody>
      </p:sp>
      <p:sp>
        <p:nvSpPr>
          <p:cNvPr id="9" name="Rechteck 8">
            <a:hlinkClick r:id="rId6" action="ppaction://hlinksldjump"/>
            <a:extLst>
              <a:ext uri="{FF2B5EF4-FFF2-40B4-BE49-F238E27FC236}">
                <a16:creationId xmlns:a16="http://schemas.microsoft.com/office/drawing/2014/main" id="{0AA40312-C994-028B-FD05-F9721727E73E}"/>
              </a:ext>
            </a:extLst>
          </p:cNvPr>
          <p:cNvSpPr/>
          <p:nvPr/>
        </p:nvSpPr>
        <p:spPr>
          <a:xfrm rot="16200000">
            <a:off x="-509823" y="9352182"/>
            <a:ext cx="1557313" cy="252000"/>
          </a:xfrm>
          <a:prstGeom prst="rect">
            <a:avLst/>
          </a:prstGeom>
          <a:solidFill>
            <a:srgbClr val="FFFF00"/>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Führungsorganisation</a:t>
            </a:r>
          </a:p>
        </p:txBody>
      </p:sp>
    </p:spTree>
    <p:extLst>
      <p:ext uri="{BB962C8B-B14F-4D97-AF65-F5344CB8AC3E}">
        <p14:creationId xmlns:p14="http://schemas.microsoft.com/office/powerpoint/2010/main" val="21045823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47C87F-B7B6-DCB1-FED4-441A730058A0}"/>
              </a:ext>
            </a:extLst>
          </p:cNvPr>
          <p:cNvSpPr>
            <a:spLocks noGrp="1"/>
          </p:cNvSpPr>
          <p:nvPr>
            <p:ph type="title"/>
          </p:nvPr>
        </p:nvSpPr>
        <p:spPr/>
        <p:txBody>
          <a:bodyPr/>
          <a:lstStyle/>
          <a:p>
            <a:r>
              <a:rPr lang="de-DE" dirty="0"/>
              <a:t>125</a:t>
            </a:r>
            <a:endParaRPr lang="de-CH" dirty="0"/>
          </a:p>
        </p:txBody>
      </p:sp>
      <p:sp>
        <p:nvSpPr>
          <p:cNvPr id="4" name="Textplatzhalter 3">
            <a:extLst>
              <a:ext uri="{FF2B5EF4-FFF2-40B4-BE49-F238E27FC236}">
                <a16:creationId xmlns:a16="http://schemas.microsoft.com/office/drawing/2014/main" id="{535C6FC1-8D90-F282-04AE-CCE4F619DEF8}"/>
              </a:ext>
            </a:extLst>
          </p:cNvPr>
          <p:cNvSpPr>
            <a:spLocks noGrp="1"/>
          </p:cNvSpPr>
          <p:nvPr>
            <p:ph type="body" sz="quarter" idx="21"/>
          </p:nvPr>
        </p:nvSpPr>
        <p:spPr/>
        <p:txBody>
          <a:bodyPr/>
          <a:lstStyle/>
          <a:p>
            <a:r>
              <a:rPr lang="de-DE" dirty="0"/>
              <a:t>Aufgaben </a:t>
            </a:r>
          </a:p>
          <a:p>
            <a:r>
              <a:rPr lang="de-DE" dirty="0"/>
              <a:t>Stabsleitung</a:t>
            </a:r>
            <a:endParaRPr lang="de-CH" dirty="0"/>
          </a:p>
        </p:txBody>
      </p:sp>
      <p:sp>
        <p:nvSpPr>
          <p:cNvPr id="5" name="Textplatzhalter 4">
            <a:extLst>
              <a:ext uri="{FF2B5EF4-FFF2-40B4-BE49-F238E27FC236}">
                <a16:creationId xmlns:a16="http://schemas.microsoft.com/office/drawing/2014/main" id="{1DDB952A-E0C8-D47A-0358-89856F3D4279}"/>
              </a:ext>
            </a:extLst>
          </p:cNvPr>
          <p:cNvSpPr>
            <a:spLocks noGrp="1"/>
          </p:cNvSpPr>
          <p:nvPr>
            <p:ph type="body" sz="quarter" idx="26"/>
          </p:nvPr>
        </p:nvSpPr>
        <p:spPr/>
        <p:txBody>
          <a:bodyPr/>
          <a:lstStyle/>
          <a:p>
            <a:r>
              <a:rPr lang="de-DE" dirty="0"/>
              <a:t>Führungsorganisation </a:t>
            </a:r>
            <a:endParaRPr lang="de-CH" dirty="0"/>
          </a:p>
        </p:txBody>
      </p:sp>
      <p:sp>
        <p:nvSpPr>
          <p:cNvPr id="6" name="Textplatzhalter 5">
            <a:extLst>
              <a:ext uri="{FF2B5EF4-FFF2-40B4-BE49-F238E27FC236}">
                <a16:creationId xmlns:a16="http://schemas.microsoft.com/office/drawing/2014/main" id="{4A732F5E-63CC-967F-A650-160CD2E632FF}"/>
              </a:ext>
            </a:extLst>
          </p:cNvPr>
          <p:cNvSpPr>
            <a:spLocks noGrp="1"/>
          </p:cNvSpPr>
          <p:nvPr>
            <p:ph type="body" sz="quarter" idx="32"/>
          </p:nvPr>
        </p:nvSpPr>
        <p:spPr/>
        <p:txBody>
          <a:bodyPr anchor="ctr"/>
          <a:lstStyle/>
          <a:p>
            <a:r>
              <a:rPr lang="de-DE" dirty="0"/>
              <a:t>1 IM BW 2019 3.2.2.2  ( 2 ebd. 3.2.2.3</a:t>
            </a:r>
            <a:endParaRPr lang="de-CH" dirty="0"/>
          </a:p>
        </p:txBody>
      </p:sp>
      <p:graphicFrame>
        <p:nvGraphicFramePr>
          <p:cNvPr id="7" name="Tabelle 6">
            <a:extLst>
              <a:ext uri="{FF2B5EF4-FFF2-40B4-BE49-F238E27FC236}">
                <a16:creationId xmlns:a16="http://schemas.microsoft.com/office/drawing/2014/main" id="{0997618F-774D-2073-14B4-E5111248BE19}"/>
              </a:ext>
            </a:extLst>
          </p:cNvPr>
          <p:cNvGraphicFramePr>
            <a:graphicFrameLocks noGrp="1"/>
          </p:cNvGraphicFramePr>
          <p:nvPr>
            <p:extLst>
              <p:ext uri="{D42A27DB-BD31-4B8C-83A1-F6EECF244321}">
                <p14:modId xmlns:p14="http://schemas.microsoft.com/office/powerpoint/2010/main" val="3786706202"/>
              </p:ext>
            </p:extLst>
          </p:nvPr>
        </p:nvGraphicFramePr>
        <p:xfrm>
          <a:off x="503237" y="1528763"/>
          <a:ext cx="6840537" cy="2418080"/>
        </p:xfrm>
        <a:graphic>
          <a:graphicData uri="http://schemas.openxmlformats.org/drawingml/2006/table">
            <a:tbl>
              <a:tblPr firstRow="1" bandRow="1">
                <a:tableStyleId>{5940675A-B579-460E-94D1-54222C63F5DA}</a:tableStyleId>
              </a:tblPr>
              <a:tblGrid>
                <a:gridCol w="6840537">
                  <a:extLst>
                    <a:ext uri="{9D8B030D-6E8A-4147-A177-3AD203B41FA5}">
                      <a16:colId xmlns:a16="http://schemas.microsoft.com/office/drawing/2014/main" val="20000"/>
                    </a:ext>
                  </a:extLst>
                </a:gridCol>
              </a:tblGrid>
              <a:tr h="284172">
                <a:tc>
                  <a:txBody>
                    <a:bodyPr/>
                    <a:lstStyle/>
                    <a:p>
                      <a:pPr marL="0" algn="l" defTabSz="755934" rtl="0" eaLnBrk="1" latinLnBrk="0" hangingPunct="1">
                        <a:lnSpc>
                          <a:spcPct val="100000"/>
                        </a:lnSpc>
                        <a:spcBef>
                          <a:spcPts val="0"/>
                        </a:spcBef>
                        <a:spcAft>
                          <a:spcPts val="0"/>
                        </a:spcAft>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Aufgaben</a:t>
                      </a:r>
                      <a:endPar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10000"/>
                  </a:ext>
                </a:extLst>
              </a:tr>
              <a:tr h="568344">
                <a:tc>
                  <a:txBody>
                    <a:bodyPr/>
                    <a:lstStyle/>
                    <a:p>
                      <a:pPr marL="285750" lvl="0"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Entscheidung über administrativ-organisatorische Fragestellungen,</a:t>
                      </a:r>
                    </a:p>
                    <a:p>
                      <a:pPr marL="285750" lvl="0"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Entscheidung, über welche Fragen Stabsleitung selbst entscheidet und welche ggf. der Behördenleitung  zur Entscheidung vorzulegen sind, </a:t>
                      </a:r>
                    </a:p>
                    <a:p>
                      <a:pPr marL="285750" lvl="0"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Bereitstellung von Entscheidungsgrundlagen, </a:t>
                      </a:r>
                    </a:p>
                    <a:p>
                      <a:pPr lvl="0"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Organisation (Gliederung) des Stabes, </a:t>
                      </a:r>
                    </a:p>
                    <a:p>
                      <a:pPr lvl="0"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Vertretung des Stabes nach außen.</a:t>
                      </a:r>
                    </a:p>
                  </a:txBody>
                  <a:tcPr/>
                </a:tc>
                <a:extLst>
                  <a:ext uri="{0D108BD9-81ED-4DB2-BD59-A6C34878D82A}">
                    <a16:rowId xmlns:a16="http://schemas.microsoft.com/office/drawing/2014/main" val="518959417"/>
                  </a:ext>
                </a:extLst>
              </a:tr>
              <a:tr h="255291">
                <a:tc>
                  <a:txBody>
                    <a:bodyPr/>
                    <a:lstStyle/>
                    <a:p>
                      <a:pPr marL="0" algn="l" defTabSz="755934" rtl="0" eaLnBrk="1" latinLnBrk="0" hangingPunct="1">
                        <a:lnSpc>
                          <a:spcPct val="100000"/>
                        </a:lnSpc>
                        <a:spcBef>
                          <a:spcPts val="0"/>
                        </a:spcBef>
                        <a:spcAft>
                          <a:spcPts val="0"/>
                        </a:spcAft>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Weisungsbefugnis </a:t>
                      </a:r>
                      <a:endPar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3573720985"/>
                  </a:ext>
                </a:extLst>
              </a:tr>
              <a:tr h="284172">
                <a:tc>
                  <a:txBody>
                    <a:bodyPr/>
                    <a:lstStyle/>
                    <a:p>
                      <a:pPr marL="0" lvl="2" indent="0" algn="l" defTabSz="755934" rtl="0" eaLnBrk="1" latinLnBrk="0" hangingPunct="1">
                        <a:lnSpc>
                          <a:spcPts val="1600"/>
                        </a:lnSpc>
                        <a:spcBef>
                          <a:spcPts val="0"/>
                        </a:spcBef>
                        <a:spcAft>
                          <a:spcPts val="0"/>
                        </a:spcAft>
                        <a:buFont typeface="Symbol" panose="05050102010706020507" pitchFamily="18" charset="2"/>
                        <a:buNone/>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Die Stabsleitung ist gegenüber den Mitgliedern des Verwaltungsstabes weisungsbefugt. </a:t>
                      </a:r>
                    </a:p>
                  </a:txBody>
                  <a:tcPr/>
                </a:tc>
                <a:extLst>
                  <a:ext uri="{0D108BD9-81ED-4DB2-BD59-A6C34878D82A}">
                    <a16:rowId xmlns:a16="http://schemas.microsoft.com/office/drawing/2014/main" val="10003"/>
                  </a:ext>
                </a:extLst>
              </a:tr>
            </a:tbl>
          </a:graphicData>
        </a:graphic>
      </p:graphicFrame>
      <p:sp>
        <p:nvSpPr>
          <p:cNvPr id="12" name="Rechteck 11">
            <a:hlinkClick r:id="rId2" action="ppaction://hlinksldjump"/>
            <a:extLst>
              <a:ext uri="{FF2B5EF4-FFF2-40B4-BE49-F238E27FC236}">
                <a16:creationId xmlns:a16="http://schemas.microsoft.com/office/drawing/2014/main" id="{2FF2F449-B903-31E2-D15E-CC2E72DEF9CD}"/>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3" name="Rechteck 12">
            <a:hlinkClick r:id="rId3" action="ppaction://hlinksldjump"/>
            <a:extLst>
              <a:ext uri="{FF2B5EF4-FFF2-40B4-BE49-F238E27FC236}">
                <a16:creationId xmlns:a16="http://schemas.microsoft.com/office/drawing/2014/main" id="{44CAB123-2E9A-8E30-030E-98D0B24497E2}"/>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8" name="Rechteck 7">
            <a:hlinkClick r:id="rId4" action="ppaction://hlinksldjump"/>
            <a:extLst>
              <a:ext uri="{FF2B5EF4-FFF2-40B4-BE49-F238E27FC236}">
                <a16:creationId xmlns:a16="http://schemas.microsoft.com/office/drawing/2014/main" id="{2582DC1E-0950-6089-470A-411AE156C1FC}"/>
              </a:ext>
            </a:extLst>
          </p:cNvPr>
          <p:cNvSpPr/>
          <p:nvPr/>
        </p:nvSpPr>
        <p:spPr>
          <a:xfrm rot="16200000">
            <a:off x="-509823" y="4175346"/>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Führungsorganisation</a:t>
            </a:r>
          </a:p>
        </p:txBody>
      </p:sp>
      <p:sp>
        <p:nvSpPr>
          <p:cNvPr id="10" name="Rechteck 9">
            <a:hlinkClick r:id="rId5" action="ppaction://hlinksldjump"/>
            <a:extLst>
              <a:ext uri="{FF2B5EF4-FFF2-40B4-BE49-F238E27FC236}">
                <a16:creationId xmlns:a16="http://schemas.microsoft.com/office/drawing/2014/main" id="{D7B4C074-1E0B-DAF2-B304-BAE5AD5A83CF}"/>
              </a:ext>
            </a:extLst>
          </p:cNvPr>
          <p:cNvSpPr/>
          <p:nvPr/>
        </p:nvSpPr>
        <p:spPr>
          <a:xfrm rot="16200000">
            <a:off x="-509823" y="5862729"/>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Verwaltungsstab</a:t>
            </a:r>
          </a:p>
        </p:txBody>
      </p:sp>
    </p:spTree>
    <p:extLst>
      <p:ext uri="{BB962C8B-B14F-4D97-AF65-F5344CB8AC3E}">
        <p14:creationId xmlns:p14="http://schemas.microsoft.com/office/powerpoint/2010/main" val="16323758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47C87F-B7B6-DCB1-FED4-441A730058A0}"/>
              </a:ext>
            </a:extLst>
          </p:cNvPr>
          <p:cNvSpPr>
            <a:spLocks noGrp="1"/>
          </p:cNvSpPr>
          <p:nvPr>
            <p:ph type="title"/>
          </p:nvPr>
        </p:nvSpPr>
        <p:spPr/>
        <p:txBody>
          <a:bodyPr/>
          <a:lstStyle/>
          <a:p>
            <a:r>
              <a:rPr lang="de-DE" dirty="0"/>
              <a:t>130</a:t>
            </a:r>
            <a:endParaRPr lang="de-CH" dirty="0"/>
          </a:p>
        </p:txBody>
      </p:sp>
      <p:sp>
        <p:nvSpPr>
          <p:cNvPr id="4" name="Textplatzhalter 3">
            <a:extLst>
              <a:ext uri="{FF2B5EF4-FFF2-40B4-BE49-F238E27FC236}">
                <a16:creationId xmlns:a16="http://schemas.microsoft.com/office/drawing/2014/main" id="{535C6FC1-8D90-F282-04AE-CCE4F619DEF8}"/>
              </a:ext>
            </a:extLst>
          </p:cNvPr>
          <p:cNvSpPr>
            <a:spLocks noGrp="1"/>
          </p:cNvSpPr>
          <p:nvPr>
            <p:ph type="body" sz="quarter" idx="21"/>
          </p:nvPr>
        </p:nvSpPr>
        <p:spPr/>
        <p:txBody>
          <a:bodyPr/>
          <a:lstStyle/>
          <a:p>
            <a:r>
              <a:rPr lang="de-DE" dirty="0"/>
              <a:t>Aufgaben </a:t>
            </a:r>
          </a:p>
          <a:p>
            <a:r>
              <a:rPr lang="de-DE" dirty="0"/>
              <a:t>Vb 1 Innerer Dienst und Personal</a:t>
            </a:r>
            <a:endParaRPr lang="de-CH" dirty="0"/>
          </a:p>
        </p:txBody>
      </p:sp>
      <p:sp>
        <p:nvSpPr>
          <p:cNvPr id="5" name="Textplatzhalter 4">
            <a:extLst>
              <a:ext uri="{FF2B5EF4-FFF2-40B4-BE49-F238E27FC236}">
                <a16:creationId xmlns:a16="http://schemas.microsoft.com/office/drawing/2014/main" id="{1DDB952A-E0C8-D47A-0358-89856F3D4279}"/>
              </a:ext>
            </a:extLst>
          </p:cNvPr>
          <p:cNvSpPr>
            <a:spLocks noGrp="1"/>
          </p:cNvSpPr>
          <p:nvPr>
            <p:ph type="body" sz="quarter" idx="26"/>
          </p:nvPr>
        </p:nvSpPr>
        <p:spPr/>
        <p:txBody>
          <a:bodyPr/>
          <a:lstStyle/>
          <a:p>
            <a:r>
              <a:rPr lang="de-DE" dirty="0"/>
              <a:t>Führungsorganisation </a:t>
            </a:r>
            <a:endParaRPr lang="de-CH" dirty="0"/>
          </a:p>
        </p:txBody>
      </p:sp>
      <p:sp>
        <p:nvSpPr>
          <p:cNvPr id="6" name="Textplatzhalter 5">
            <a:extLst>
              <a:ext uri="{FF2B5EF4-FFF2-40B4-BE49-F238E27FC236}">
                <a16:creationId xmlns:a16="http://schemas.microsoft.com/office/drawing/2014/main" id="{4A732F5E-63CC-967F-A650-160CD2E632FF}"/>
              </a:ext>
            </a:extLst>
          </p:cNvPr>
          <p:cNvSpPr>
            <a:spLocks noGrp="1"/>
          </p:cNvSpPr>
          <p:nvPr>
            <p:ph type="body" sz="quarter" idx="32"/>
          </p:nvPr>
        </p:nvSpPr>
        <p:spPr/>
        <p:txBody>
          <a:bodyPr anchor="ctr"/>
          <a:lstStyle/>
          <a:p>
            <a:r>
              <a:rPr lang="de-DE" dirty="0"/>
              <a:t>1 IM BW 2019 3.2.2.2  ( 2 ebd. 3.2.2.3</a:t>
            </a:r>
            <a:endParaRPr lang="de-CH" dirty="0"/>
          </a:p>
        </p:txBody>
      </p:sp>
      <p:graphicFrame>
        <p:nvGraphicFramePr>
          <p:cNvPr id="7" name="Tabelle 6">
            <a:extLst>
              <a:ext uri="{FF2B5EF4-FFF2-40B4-BE49-F238E27FC236}">
                <a16:creationId xmlns:a16="http://schemas.microsoft.com/office/drawing/2014/main" id="{0997618F-774D-2073-14B4-E5111248BE19}"/>
              </a:ext>
            </a:extLst>
          </p:cNvPr>
          <p:cNvGraphicFramePr>
            <a:graphicFrameLocks noGrp="1"/>
          </p:cNvGraphicFramePr>
          <p:nvPr>
            <p:extLst>
              <p:ext uri="{D42A27DB-BD31-4B8C-83A1-F6EECF244321}">
                <p14:modId xmlns:p14="http://schemas.microsoft.com/office/powerpoint/2010/main" val="1417462144"/>
              </p:ext>
            </p:extLst>
          </p:nvPr>
        </p:nvGraphicFramePr>
        <p:xfrm>
          <a:off x="503237" y="1528763"/>
          <a:ext cx="6840537" cy="3840480"/>
        </p:xfrm>
        <a:graphic>
          <a:graphicData uri="http://schemas.openxmlformats.org/drawingml/2006/table">
            <a:tbl>
              <a:tblPr firstRow="1" bandRow="1">
                <a:tableStyleId>{5940675A-B579-460E-94D1-54222C63F5DA}</a:tableStyleId>
              </a:tblPr>
              <a:tblGrid>
                <a:gridCol w="6840537">
                  <a:extLst>
                    <a:ext uri="{9D8B030D-6E8A-4147-A177-3AD203B41FA5}">
                      <a16:colId xmlns:a16="http://schemas.microsoft.com/office/drawing/2014/main" val="20000"/>
                    </a:ext>
                  </a:extLst>
                </a:gridCol>
              </a:tblGrid>
              <a:tr h="284172">
                <a:tc>
                  <a:txBody>
                    <a:bodyPr/>
                    <a:lstStyle/>
                    <a:p>
                      <a:pPr marL="0" algn="l" defTabSz="755934" rtl="0" eaLnBrk="1" latinLnBrk="0" hangingPunct="1">
                        <a:lnSpc>
                          <a:spcPct val="100000"/>
                        </a:lnSpc>
                        <a:spcBef>
                          <a:spcPts val="0"/>
                        </a:spcBef>
                        <a:spcAft>
                          <a:spcPts val="0"/>
                        </a:spcAft>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Aufgaben</a:t>
                      </a:r>
                      <a:endPar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10000"/>
                  </a:ext>
                </a:extLst>
              </a:tr>
              <a:tr h="568344">
                <a:tc>
                  <a:txBody>
                    <a:bodyPr/>
                    <a:lstStyle/>
                    <a:p>
                      <a:pPr marL="0" lvl="2" indent="0" algn="l" defTabSz="755934" rtl="0" eaLnBrk="1" latinLnBrk="0" hangingPunct="1">
                        <a:lnSpc>
                          <a:spcPts val="1600"/>
                        </a:lnSpc>
                        <a:spcBef>
                          <a:spcPts val="0"/>
                        </a:spcBef>
                        <a:spcAft>
                          <a:spcPts val="0"/>
                        </a:spcAft>
                        <a:buFont typeface="Symbol" panose="05050102010706020507" pitchFamily="18" charset="2"/>
                        <a:buNone/>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Der Vb 1 stellt die Arbeitsfähigkeit des Stabes für außergewöhnliche Ereignisse sicher </a:t>
                      </a:r>
                    </a:p>
                    <a:p>
                      <a:pPr marL="285750" lvl="2"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Personal</a:t>
                      </a:r>
                    </a:p>
                    <a:p>
                      <a:pPr marL="663718" lvl="3"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einberufen und aus Stabsdienst Dienst entlassen </a:t>
                      </a:r>
                    </a:p>
                    <a:p>
                      <a:pPr marL="663718" lvl="3"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ggf. Schichtbetrieb organisieren </a:t>
                      </a:r>
                    </a:p>
                    <a:p>
                      <a:pPr marL="663718" lvl="3"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Verpflegung, Unterbringung </a:t>
                      </a:r>
                    </a:p>
                    <a:p>
                      <a:pPr marL="285750" lvl="2"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Technik </a:t>
                      </a:r>
                    </a:p>
                    <a:p>
                      <a:pPr marL="663718" lvl="3"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Örtlichkeit, Arbeitsbedingungen, </a:t>
                      </a:r>
                    </a:p>
                    <a:p>
                      <a:pPr marL="663718" lvl="3"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Kommunikations- und andere Hilfsmittel </a:t>
                      </a:r>
                    </a:p>
                  </a:txBody>
                  <a:tcPr/>
                </a:tc>
                <a:extLst>
                  <a:ext uri="{0D108BD9-81ED-4DB2-BD59-A6C34878D82A}">
                    <a16:rowId xmlns:a16="http://schemas.microsoft.com/office/drawing/2014/main" val="518959417"/>
                  </a:ext>
                </a:extLst>
              </a:tr>
              <a:tr h="255291">
                <a:tc>
                  <a:txBody>
                    <a:bodyPr/>
                    <a:lstStyle/>
                    <a:p>
                      <a:pPr marL="0" algn="l" defTabSz="755934" rtl="0" eaLnBrk="1" latinLnBrk="0" hangingPunct="1">
                        <a:lnSpc>
                          <a:spcPct val="100000"/>
                        </a:lnSpc>
                        <a:spcBef>
                          <a:spcPts val="0"/>
                        </a:spcBef>
                        <a:spcAft>
                          <a:spcPts val="0"/>
                        </a:spcAft>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Inhaltliche Tätigkeitsbereiche </a:t>
                      </a:r>
                      <a:endPar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3573720985"/>
                  </a:ext>
                </a:extLst>
              </a:tr>
              <a:tr h="284172">
                <a:tc>
                  <a:txBody>
                    <a:bodyPr/>
                    <a:lstStyle/>
                    <a:p>
                      <a:pPr marL="285750" lvl="2"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Bearbeitung aller </a:t>
                      </a:r>
                      <a:r>
                        <a:rPr lang="de-DE" sz="1400" b="1" i="0" u="none"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ereignisbezogenen</a:t>
                      </a: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 Fragen zu</a:t>
                      </a:r>
                    </a:p>
                    <a:p>
                      <a:pPr marL="663718" lvl="3"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Finanzen</a:t>
                      </a:r>
                    </a:p>
                    <a:p>
                      <a:pPr marL="663718" lvl="3"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Recht</a:t>
                      </a:r>
                    </a:p>
                    <a:p>
                      <a:pPr marL="663718" lvl="3"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Verwaltungspersonal </a:t>
                      </a:r>
                    </a:p>
                    <a:p>
                      <a:pPr marL="663718" lvl="3"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allen Einrichtungen der Kommune </a:t>
                      </a:r>
                    </a:p>
                    <a:p>
                      <a:pPr marL="663718" lvl="3"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allen Eigenbetrieben der Kommune </a:t>
                      </a:r>
                    </a:p>
                  </a:txBody>
                  <a:tcPr/>
                </a:tc>
                <a:extLst>
                  <a:ext uri="{0D108BD9-81ED-4DB2-BD59-A6C34878D82A}">
                    <a16:rowId xmlns:a16="http://schemas.microsoft.com/office/drawing/2014/main" val="10003"/>
                  </a:ext>
                </a:extLst>
              </a:tr>
            </a:tbl>
          </a:graphicData>
        </a:graphic>
      </p:graphicFrame>
      <p:sp>
        <p:nvSpPr>
          <p:cNvPr id="12" name="Rechteck 11">
            <a:hlinkClick r:id="rId2" action="ppaction://hlinksldjump"/>
            <a:extLst>
              <a:ext uri="{FF2B5EF4-FFF2-40B4-BE49-F238E27FC236}">
                <a16:creationId xmlns:a16="http://schemas.microsoft.com/office/drawing/2014/main" id="{CCB3AEDE-9A21-BD42-359F-79BB5A1AFA6C}"/>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3" name="Rechteck 12">
            <a:hlinkClick r:id="rId3" action="ppaction://hlinksldjump"/>
            <a:extLst>
              <a:ext uri="{FF2B5EF4-FFF2-40B4-BE49-F238E27FC236}">
                <a16:creationId xmlns:a16="http://schemas.microsoft.com/office/drawing/2014/main" id="{B4C2A08B-5BB9-3D90-9053-6F981F349647}"/>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8" name="Rechteck 7">
            <a:hlinkClick r:id="rId4" action="ppaction://hlinksldjump"/>
            <a:extLst>
              <a:ext uri="{FF2B5EF4-FFF2-40B4-BE49-F238E27FC236}">
                <a16:creationId xmlns:a16="http://schemas.microsoft.com/office/drawing/2014/main" id="{A9B6E041-9536-98C2-F714-D1CEF09B3F47}"/>
              </a:ext>
            </a:extLst>
          </p:cNvPr>
          <p:cNvSpPr/>
          <p:nvPr/>
        </p:nvSpPr>
        <p:spPr>
          <a:xfrm rot="16200000">
            <a:off x="-509823" y="4175346"/>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Führungsorganisation</a:t>
            </a:r>
          </a:p>
        </p:txBody>
      </p:sp>
      <p:sp>
        <p:nvSpPr>
          <p:cNvPr id="10" name="Rechteck 9">
            <a:hlinkClick r:id="rId5" action="ppaction://hlinksldjump"/>
            <a:extLst>
              <a:ext uri="{FF2B5EF4-FFF2-40B4-BE49-F238E27FC236}">
                <a16:creationId xmlns:a16="http://schemas.microsoft.com/office/drawing/2014/main" id="{6F33977C-3C35-DF6F-42DE-6923C25321AB}"/>
              </a:ext>
            </a:extLst>
          </p:cNvPr>
          <p:cNvSpPr/>
          <p:nvPr/>
        </p:nvSpPr>
        <p:spPr>
          <a:xfrm rot="16200000">
            <a:off x="-509823" y="5862729"/>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Verwaltungsstab</a:t>
            </a:r>
          </a:p>
        </p:txBody>
      </p:sp>
      <p:sp>
        <p:nvSpPr>
          <p:cNvPr id="11" name="Rechteck 10">
            <a:hlinkClick r:id="rId6" action="ppaction://hlinksldjump"/>
            <a:extLst>
              <a:ext uri="{FF2B5EF4-FFF2-40B4-BE49-F238E27FC236}">
                <a16:creationId xmlns:a16="http://schemas.microsoft.com/office/drawing/2014/main" id="{CA2738A9-50F3-6BFD-0CE4-BC2C078FF04E}"/>
              </a:ext>
            </a:extLst>
          </p:cNvPr>
          <p:cNvSpPr/>
          <p:nvPr/>
        </p:nvSpPr>
        <p:spPr>
          <a:xfrm rot="16200000">
            <a:off x="-509823" y="7550112"/>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Aufgaben des Stabes </a:t>
            </a:r>
          </a:p>
        </p:txBody>
      </p:sp>
    </p:spTree>
    <p:extLst>
      <p:ext uri="{BB962C8B-B14F-4D97-AF65-F5344CB8AC3E}">
        <p14:creationId xmlns:p14="http://schemas.microsoft.com/office/powerpoint/2010/main" val="29374196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47C87F-B7B6-DCB1-FED4-441A730058A0}"/>
              </a:ext>
            </a:extLst>
          </p:cNvPr>
          <p:cNvSpPr>
            <a:spLocks noGrp="1"/>
          </p:cNvSpPr>
          <p:nvPr>
            <p:ph type="title"/>
          </p:nvPr>
        </p:nvSpPr>
        <p:spPr/>
        <p:txBody>
          <a:bodyPr/>
          <a:lstStyle/>
          <a:p>
            <a:r>
              <a:rPr lang="de-DE" dirty="0"/>
              <a:t>140</a:t>
            </a:r>
            <a:endParaRPr lang="de-CH" dirty="0"/>
          </a:p>
        </p:txBody>
      </p:sp>
      <p:sp>
        <p:nvSpPr>
          <p:cNvPr id="4" name="Textplatzhalter 3">
            <a:extLst>
              <a:ext uri="{FF2B5EF4-FFF2-40B4-BE49-F238E27FC236}">
                <a16:creationId xmlns:a16="http://schemas.microsoft.com/office/drawing/2014/main" id="{535C6FC1-8D90-F282-04AE-CCE4F619DEF8}"/>
              </a:ext>
            </a:extLst>
          </p:cNvPr>
          <p:cNvSpPr>
            <a:spLocks noGrp="1"/>
          </p:cNvSpPr>
          <p:nvPr>
            <p:ph type="body" sz="quarter" idx="21"/>
          </p:nvPr>
        </p:nvSpPr>
        <p:spPr/>
        <p:txBody>
          <a:bodyPr/>
          <a:lstStyle/>
          <a:p>
            <a:r>
              <a:rPr lang="de-DE" dirty="0"/>
              <a:t>Aufgaben Vb 2 </a:t>
            </a:r>
          </a:p>
          <a:p>
            <a:r>
              <a:rPr lang="de-DE" dirty="0"/>
              <a:t>Lage &amp; Dokumentation</a:t>
            </a:r>
            <a:endParaRPr lang="de-CH" dirty="0"/>
          </a:p>
        </p:txBody>
      </p:sp>
      <p:sp>
        <p:nvSpPr>
          <p:cNvPr id="5" name="Textplatzhalter 4">
            <a:extLst>
              <a:ext uri="{FF2B5EF4-FFF2-40B4-BE49-F238E27FC236}">
                <a16:creationId xmlns:a16="http://schemas.microsoft.com/office/drawing/2014/main" id="{1DDB952A-E0C8-D47A-0358-89856F3D4279}"/>
              </a:ext>
            </a:extLst>
          </p:cNvPr>
          <p:cNvSpPr>
            <a:spLocks noGrp="1"/>
          </p:cNvSpPr>
          <p:nvPr>
            <p:ph type="body" sz="quarter" idx="26"/>
          </p:nvPr>
        </p:nvSpPr>
        <p:spPr/>
        <p:txBody>
          <a:bodyPr/>
          <a:lstStyle/>
          <a:p>
            <a:r>
              <a:rPr lang="de-DE" dirty="0"/>
              <a:t>Führungsorganisation </a:t>
            </a:r>
            <a:endParaRPr lang="de-CH" dirty="0"/>
          </a:p>
        </p:txBody>
      </p:sp>
      <p:sp>
        <p:nvSpPr>
          <p:cNvPr id="6" name="Textplatzhalter 5">
            <a:extLst>
              <a:ext uri="{FF2B5EF4-FFF2-40B4-BE49-F238E27FC236}">
                <a16:creationId xmlns:a16="http://schemas.microsoft.com/office/drawing/2014/main" id="{4A732F5E-63CC-967F-A650-160CD2E632FF}"/>
              </a:ext>
            </a:extLst>
          </p:cNvPr>
          <p:cNvSpPr>
            <a:spLocks noGrp="1"/>
          </p:cNvSpPr>
          <p:nvPr>
            <p:ph type="body" sz="quarter" idx="32"/>
          </p:nvPr>
        </p:nvSpPr>
        <p:spPr/>
        <p:txBody>
          <a:bodyPr anchor="ctr"/>
          <a:lstStyle/>
          <a:p>
            <a:r>
              <a:rPr lang="de-DE" dirty="0"/>
              <a:t>1 IM BW 2019 3.2.2.2  ( 2 ebd. 3.2.2.3</a:t>
            </a:r>
            <a:endParaRPr lang="de-CH" dirty="0"/>
          </a:p>
        </p:txBody>
      </p:sp>
      <p:graphicFrame>
        <p:nvGraphicFramePr>
          <p:cNvPr id="7" name="Tabelle 6">
            <a:extLst>
              <a:ext uri="{FF2B5EF4-FFF2-40B4-BE49-F238E27FC236}">
                <a16:creationId xmlns:a16="http://schemas.microsoft.com/office/drawing/2014/main" id="{0997618F-774D-2073-14B4-E5111248BE19}"/>
              </a:ext>
            </a:extLst>
          </p:cNvPr>
          <p:cNvGraphicFramePr>
            <a:graphicFrameLocks noGrp="1"/>
          </p:cNvGraphicFramePr>
          <p:nvPr>
            <p:extLst>
              <p:ext uri="{D42A27DB-BD31-4B8C-83A1-F6EECF244321}">
                <p14:modId xmlns:p14="http://schemas.microsoft.com/office/powerpoint/2010/main" val="921071993"/>
              </p:ext>
            </p:extLst>
          </p:nvPr>
        </p:nvGraphicFramePr>
        <p:xfrm>
          <a:off x="503235" y="1549699"/>
          <a:ext cx="6840537" cy="5323224"/>
        </p:xfrm>
        <a:graphic>
          <a:graphicData uri="http://schemas.openxmlformats.org/drawingml/2006/table">
            <a:tbl>
              <a:tblPr firstRow="1" bandRow="1">
                <a:tableStyleId>{5940675A-B579-460E-94D1-54222C63F5DA}</a:tableStyleId>
              </a:tblPr>
              <a:tblGrid>
                <a:gridCol w="6840537">
                  <a:extLst>
                    <a:ext uri="{9D8B030D-6E8A-4147-A177-3AD203B41FA5}">
                      <a16:colId xmlns:a16="http://schemas.microsoft.com/office/drawing/2014/main" val="20000"/>
                    </a:ext>
                  </a:extLst>
                </a:gridCol>
              </a:tblGrid>
              <a:tr h="284172">
                <a:tc>
                  <a:txBody>
                    <a:bodyPr/>
                    <a:lstStyle/>
                    <a:p>
                      <a:pPr marL="0" algn="l" defTabSz="755934" rtl="0" eaLnBrk="1" latinLnBrk="0" hangingPunct="1">
                        <a:lnSpc>
                          <a:spcPct val="100000"/>
                        </a:lnSpc>
                        <a:spcBef>
                          <a:spcPts val="0"/>
                        </a:spcBef>
                        <a:spcAft>
                          <a:spcPts val="0"/>
                        </a:spcAft>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Ziel der Tätigkeit des Vb 2 </a:t>
                      </a:r>
                      <a:endPar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10000"/>
                  </a:ext>
                </a:extLst>
              </a:tr>
              <a:tr h="568344">
                <a:tc>
                  <a:txBody>
                    <a:bodyPr/>
                    <a:lstStyle/>
                    <a:p>
                      <a:pPr marL="0" lvl="0" indent="0" algn="l" defTabSz="755934" rtl="0" eaLnBrk="1" latinLnBrk="0" hangingPunct="1">
                        <a:lnSpc>
                          <a:spcPts val="1600"/>
                        </a:lnSpc>
                        <a:spcBef>
                          <a:spcPts val="0"/>
                        </a:spcBef>
                        <a:spcAft>
                          <a:spcPts val="0"/>
                        </a:spcAft>
                        <a:buFont typeface="Symbol" panose="05050102010706020507" pitchFamily="18" charset="2"/>
                        <a:buNone/>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Informations-Gleichstand und einheitliche Sprachregelung auf allen Verwaltungsebenen. </a:t>
                      </a:r>
                    </a:p>
                  </a:txBody>
                  <a:tcPr/>
                </a:tc>
                <a:extLst>
                  <a:ext uri="{0D108BD9-81ED-4DB2-BD59-A6C34878D82A}">
                    <a16:rowId xmlns:a16="http://schemas.microsoft.com/office/drawing/2014/main" val="518959417"/>
                  </a:ext>
                </a:extLst>
              </a:tr>
              <a:tr h="255291">
                <a:tc>
                  <a:txBody>
                    <a:bodyPr/>
                    <a:lstStyle/>
                    <a:p>
                      <a:pPr marL="0" algn="l" defTabSz="755934" rtl="0" eaLnBrk="1" latinLnBrk="0" hangingPunct="1">
                        <a:lnSpc>
                          <a:spcPct val="100000"/>
                        </a:lnSpc>
                        <a:spcBef>
                          <a:spcPts val="0"/>
                        </a:spcBef>
                        <a:spcAft>
                          <a:spcPts val="0"/>
                        </a:spcAft>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Aufgaben</a:t>
                      </a:r>
                      <a:endPar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3573720985"/>
                  </a:ext>
                </a:extLst>
              </a:tr>
              <a:tr h="284172">
                <a:tc>
                  <a:txBody>
                    <a:bodyPr/>
                    <a:lstStyle/>
                    <a:p>
                      <a:pPr marL="0" lvl="0" indent="0" algn="l" defTabSz="755934" rtl="0" eaLnBrk="1" latinLnBrk="0" hangingPunct="1">
                        <a:lnSpc>
                          <a:spcPts val="1600"/>
                        </a:lnSpc>
                        <a:spcBef>
                          <a:spcPts val="0"/>
                        </a:spcBef>
                        <a:spcAft>
                          <a:spcPts val="0"/>
                        </a:spcAft>
                        <a:buFont typeface="Symbol" panose="05050102010706020507" pitchFamily="18" charset="2"/>
                        <a:buNone/>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Lage</a:t>
                      </a:r>
                    </a:p>
                    <a:p>
                      <a:pPr marL="285750" lvl="2"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feststellen,</a:t>
                      </a:r>
                    </a:p>
                    <a:p>
                      <a:pPr marL="285750" lvl="2"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bewerten, </a:t>
                      </a:r>
                    </a:p>
                    <a:p>
                      <a:pPr marL="285750" lvl="2"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darstellen, </a:t>
                      </a:r>
                    </a:p>
                    <a:p>
                      <a:pPr marL="285750" lvl="2"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fortschreiben,</a:t>
                      </a:r>
                    </a:p>
                    <a:p>
                      <a:pPr marL="285750" lvl="2"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dokumentieren. </a:t>
                      </a:r>
                    </a:p>
                    <a:p>
                      <a:pPr marL="0" lvl="2" indent="0" algn="l" defTabSz="755934" rtl="0" eaLnBrk="1" latinLnBrk="0" hangingPunct="1">
                        <a:lnSpc>
                          <a:spcPts val="1600"/>
                        </a:lnSpc>
                        <a:spcBef>
                          <a:spcPts val="0"/>
                        </a:spcBef>
                        <a:spcAft>
                          <a:spcPts val="0"/>
                        </a:spcAft>
                        <a:buFont typeface="Symbol" panose="05050102010706020507" pitchFamily="18" charset="2"/>
                        <a:buNone/>
                      </a:pPr>
                      <a:endPar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p>
                      <a:pPr marL="0" lvl="2" indent="0" algn="l" defTabSz="755934" rtl="0" eaLnBrk="1" latinLnBrk="0" hangingPunct="1">
                        <a:lnSpc>
                          <a:spcPts val="1600"/>
                        </a:lnSpc>
                        <a:spcBef>
                          <a:spcPts val="0"/>
                        </a:spcBef>
                        <a:spcAft>
                          <a:spcPts val="0"/>
                        </a:spcAft>
                        <a:buFont typeface="Symbol" panose="05050102010706020507" pitchFamily="18" charset="2"/>
                        <a:buNone/>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Informationsaustausch sicherstellen  </a:t>
                      </a:r>
                    </a:p>
                    <a:p>
                      <a:pPr marL="285750" lvl="2"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mit allen Beteiligten in benachbarten Bereichen auf gleicher Ebene </a:t>
                      </a:r>
                    </a:p>
                    <a:p>
                      <a:pPr marL="285750" lvl="2"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über alle vertikalen Ebenen </a:t>
                      </a:r>
                    </a:p>
                    <a:p>
                      <a:pPr marL="285750" lvl="2" indent="-285750" algn="l" defTabSz="755934" rtl="0" eaLnBrk="1" latinLnBrk="0" hangingPunct="1">
                        <a:lnSpc>
                          <a:spcPts val="1600"/>
                        </a:lnSpc>
                        <a:spcBef>
                          <a:spcPts val="0"/>
                        </a:spcBef>
                        <a:spcAft>
                          <a:spcPts val="0"/>
                        </a:spcAft>
                        <a:buFont typeface="Symbol" panose="05050102010706020507" pitchFamily="18" charset="2"/>
                        <a:buChar char="-"/>
                      </a:pPr>
                      <a:endPar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p>
                      <a:pPr marL="0" marR="0" lvl="2" indent="0" algn="l" defTabSz="755934" rtl="0" eaLnBrk="1" fontAlgn="auto" latinLnBrk="0" hangingPunct="1">
                        <a:lnSpc>
                          <a:spcPts val="1600"/>
                        </a:lnSpc>
                        <a:spcBef>
                          <a:spcPts val="0"/>
                        </a:spcBef>
                        <a:spcAft>
                          <a:spcPts val="0"/>
                        </a:spcAft>
                        <a:buClrTx/>
                        <a:buSzTx/>
                        <a:buFont typeface="Symbol" panose="05050102010706020507" pitchFamily="18" charset="2"/>
                        <a:buNone/>
                        <a:tabLst/>
                        <a:defRP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Getroffene Entscheidungen dokumentieren und Umsetzung bzw. Wirkungen kontrollieren.</a:t>
                      </a:r>
                    </a:p>
                  </a:txBody>
                  <a:tcPr/>
                </a:tc>
                <a:extLst>
                  <a:ext uri="{0D108BD9-81ED-4DB2-BD59-A6C34878D82A}">
                    <a16:rowId xmlns:a16="http://schemas.microsoft.com/office/drawing/2014/main" val="10003"/>
                  </a:ext>
                </a:extLst>
              </a:tr>
              <a:tr h="284172">
                <a:tc>
                  <a:txBody>
                    <a:bodyPr/>
                    <a:lstStyle/>
                    <a:p>
                      <a:pPr marL="0" lvl="2" indent="0" algn="l" defTabSz="755934" rtl="0" eaLnBrk="1" latinLnBrk="0" hangingPunct="1">
                        <a:lnSpc>
                          <a:spcPct val="100000"/>
                        </a:lnSpc>
                        <a:spcBef>
                          <a:spcPts val="0"/>
                        </a:spcBef>
                        <a:spcAft>
                          <a:spcPts val="0"/>
                        </a:spcAft>
                        <a:buFont typeface="Symbol" panose="05050102010706020507" pitchFamily="18" charset="2"/>
                        <a:buNone/>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Aufwand und Unterstützung</a:t>
                      </a:r>
                    </a:p>
                  </a:txBody>
                  <a:tcPr>
                    <a:solidFill>
                      <a:schemeClr val="bg1">
                        <a:lumMod val="85000"/>
                      </a:schemeClr>
                    </a:solidFill>
                  </a:tcPr>
                </a:tc>
                <a:extLst>
                  <a:ext uri="{0D108BD9-81ED-4DB2-BD59-A6C34878D82A}">
                    <a16:rowId xmlns:a16="http://schemas.microsoft.com/office/drawing/2014/main" val="3859201794"/>
                  </a:ext>
                </a:extLst>
              </a:tr>
              <a:tr h="284172">
                <a:tc>
                  <a:txBody>
                    <a:bodyPr/>
                    <a:lstStyle/>
                    <a:p>
                      <a:pPr marL="0" lvl="2" indent="0" algn="l" defTabSz="755934" rtl="0" eaLnBrk="1" latinLnBrk="0" hangingPunct="1">
                        <a:lnSpc>
                          <a:spcPts val="1600"/>
                        </a:lnSpc>
                        <a:spcBef>
                          <a:spcPts val="0"/>
                        </a:spcBef>
                        <a:spcAft>
                          <a:spcPts val="0"/>
                        </a:spcAft>
                        <a:buFont typeface="Symbol" panose="05050102010706020507" pitchFamily="18" charset="2"/>
                        <a:buNone/>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Die Tätigkeit des Vb 2 ist sehr personalintensiv. </a:t>
                      </a:r>
                    </a:p>
                    <a:p>
                      <a:pPr marL="0" lvl="2" indent="0" algn="l" defTabSz="755934" rtl="0" eaLnBrk="1" latinLnBrk="0" hangingPunct="1">
                        <a:lnSpc>
                          <a:spcPts val="1600"/>
                        </a:lnSpc>
                        <a:spcBef>
                          <a:spcPts val="0"/>
                        </a:spcBef>
                        <a:spcAft>
                          <a:spcPts val="0"/>
                        </a:spcAft>
                        <a:buFont typeface="Symbol" panose="05050102010706020507" pitchFamily="18" charset="2"/>
                        <a:buNone/>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Deshalb frühzeitig personell verstärken. </a:t>
                      </a:r>
                    </a:p>
                    <a:p>
                      <a:pPr marL="0" lvl="2" indent="0" algn="l" defTabSz="755934" rtl="0" eaLnBrk="1" latinLnBrk="0" hangingPunct="1">
                        <a:lnSpc>
                          <a:spcPts val="1600"/>
                        </a:lnSpc>
                        <a:spcBef>
                          <a:spcPts val="0"/>
                        </a:spcBef>
                        <a:spcAft>
                          <a:spcPts val="0"/>
                        </a:spcAft>
                        <a:buFont typeface="Symbol" panose="05050102010706020507" pitchFamily="18" charset="2"/>
                        <a:buNone/>
                      </a:pPr>
                      <a:endPar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p>
                      <a:pPr marL="0" lvl="2" indent="0" algn="l" defTabSz="755934" rtl="0" eaLnBrk="1" latinLnBrk="0" hangingPunct="1">
                        <a:lnSpc>
                          <a:spcPts val="1600"/>
                        </a:lnSpc>
                        <a:spcBef>
                          <a:spcPts val="0"/>
                        </a:spcBef>
                        <a:spcAft>
                          <a:spcPts val="0"/>
                        </a:spcAft>
                        <a:buFont typeface="Symbol" panose="05050102010706020507" pitchFamily="18" charset="2"/>
                        <a:buNone/>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Insbesondere bei Hochwasserlagen kann die Feuerwehr bei der Lagedarstellung unterstützen. </a:t>
                      </a:r>
                    </a:p>
                  </a:txBody>
                  <a:tcPr/>
                </a:tc>
                <a:extLst>
                  <a:ext uri="{0D108BD9-81ED-4DB2-BD59-A6C34878D82A}">
                    <a16:rowId xmlns:a16="http://schemas.microsoft.com/office/drawing/2014/main" val="3036842000"/>
                  </a:ext>
                </a:extLst>
              </a:tr>
            </a:tbl>
          </a:graphicData>
        </a:graphic>
      </p:graphicFrame>
      <p:sp>
        <p:nvSpPr>
          <p:cNvPr id="12" name="Rechteck 11">
            <a:hlinkClick r:id="rId2" action="ppaction://hlinksldjump"/>
            <a:extLst>
              <a:ext uri="{FF2B5EF4-FFF2-40B4-BE49-F238E27FC236}">
                <a16:creationId xmlns:a16="http://schemas.microsoft.com/office/drawing/2014/main" id="{56C85DF3-E5C3-67A8-8428-D2A4766D12DD}"/>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3" name="Rechteck 12">
            <a:hlinkClick r:id="rId3" action="ppaction://hlinksldjump"/>
            <a:extLst>
              <a:ext uri="{FF2B5EF4-FFF2-40B4-BE49-F238E27FC236}">
                <a16:creationId xmlns:a16="http://schemas.microsoft.com/office/drawing/2014/main" id="{CB8CFB89-1C7D-D512-8AD2-BC347490A73C}"/>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8" name="Rechteck 7">
            <a:hlinkClick r:id="rId4" action="ppaction://hlinksldjump"/>
            <a:extLst>
              <a:ext uri="{FF2B5EF4-FFF2-40B4-BE49-F238E27FC236}">
                <a16:creationId xmlns:a16="http://schemas.microsoft.com/office/drawing/2014/main" id="{78BDA11A-79B3-8B70-9728-4A571E2067B3}"/>
              </a:ext>
            </a:extLst>
          </p:cNvPr>
          <p:cNvSpPr/>
          <p:nvPr/>
        </p:nvSpPr>
        <p:spPr>
          <a:xfrm rot="16200000">
            <a:off x="-509823" y="4175346"/>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Führungsorganisation</a:t>
            </a:r>
          </a:p>
        </p:txBody>
      </p:sp>
      <p:sp>
        <p:nvSpPr>
          <p:cNvPr id="10" name="Rechteck 9">
            <a:hlinkClick r:id="rId5" action="ppaction://hlinksldjump"/>
            <a:extLst>
              <a:ext uri="{FF2B5EF4-FFF2-40B4-BE49-F238E27FC236}">
                <a16:creationId xmlns:a16="http://schemas.microsoft.com/office/drawing/2014/main" id="{267AE975-D9CF-E45E-E5B0-E35998F2586A}"/>
              </a:ext>
            </a:extLst>
          </p:cNvPr>
          <p:cNvSpPr/>
          <p:nvPr/>
        </p:nvSpPr>
        <p:spPr>
          <a:xfrm rot="16200000">
            <a:off x="-509823" y="5862729"/>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Verwaltungsstab</a:t>
            </a:r>
          </a:p>
        </p:txBody>
      </p:sp>
      <p:sp>
        <p:nvSpPr>
          <p:cNvPr id="11" name="Rechteck 10">
            <a:hlinkClick r:id="rId6" action="ppaction://hlinksldjump"/>
            <a:extLst>
              <a:ext uri="{FF2B5EF4-FFF2-40B4-BE49-F238E27FC236}">
                <a16:creationId xmlns:a16="http://schemas.microsoft.com/office/drawing/2014/main" id="{C5918DE9-CC17-A6BE-162F-8E0070C2CF9B}"/>
              </a:ext>
            </a:extLst>
          </p:cNvPr>
          <p:cNvSpPr/>
          <p:nvPr/>
        </p:nvSpPr>
        <p:spPr>
          <a:xfrm rot="16200000">
            <a:off x="-509823" y="7550112"/>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Aufgaben des Stabes </a:t>
            </a:r>
          </a:p>
        </p:txBody>
      </p:sp>
    </p:spTree>
    <p:extLst>
      <p:ext uri="{BB962C8B-B14F-4D97-AF65-F5344CB8AC3E}">
        <p14:creationId xmlns:p14="http://schemas.microsoft.com/office/powerpoint/2010/main" val="3632236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26A7C-A25B-7B79-2B2D-D8F5303F62CF}"/>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4067018D-DB5E-2050-CD79-AC54978E62D6}"/>
              </a:ext>
            </a:extLst>
          </p:cNvPr>
          <p:cNvSpPr>
            <a:spLocks noGrp="1"/>
          </p:cNvSpPr>
          <p:nvPr>
            <p:ph type="body" sz="quarter" idx="21"/>
          </p:nvPr>
        </p:nvSpPr>
        <p:spPr/>
        <p:txBody>
          <a:bodyPr/>
          <a:lstStyle/>
          <a:p>
            <a:r>
              <a:rPr lang="de-DE" dirty="0"/>
              <a:t>Grundstruktur</a:t>
            </a:r>
          </a:p>
        </p:txBody>
      </p:sp>
      <p:sp>
        <p:nvSpPr>
          <p:cNvPr id="9" name="Textplatzhalter 8">
            <a:extLst>
              <a:ext uri="{FF2B5EF4-FFF2-40B4-BE49-F238E27FC236}">
                <a16:creationId xmlns:a16="http://schemas.microsoft.com/office/drawing/2014/main" id="{A68741BC-B4AA-24E5-AB21-C0FA75043E91}"/>
              </a:ext>
            </a:extLst>
          </p:cNvPr>
          <p:cNvSpPr>
            <a:spLocks noGrp="1"/>
          </p:cNvSpPr>
          <p:nvPr>
            <p:ph type="body" sz="quarter" idx="26"/>
          </p:nvPr>
        </p:nvSpPr>
        <p:spPr/>
        <p:txBody>
          <a:bodyPr/>
          <a:lstStyle/>
          <a:p>
            <a:r>
              <a:rPr lang="de-DE" dirty="0"/>
              <a:t>Führungsorganisation </a:t>
            </a:r>
          </a:p>
        </p:txBody>
      </p:sp>
      <p:sp>
        <p:nvSpPr>
          <p:cNvPr id="7" name="Titel 6">
            <a:extLst>
              <a:ext uri="{FF2B5EF4-FFF2-40B4-BE49-F238E27FC236}">
                <a16:creationId xmlns:a16="http://schemas.microsoft.com/office/drawing/2014/main" id="{778CE4E8-A285-AB4F-0F09-B8EC9D42BB19}"/>
              </a:ext>
            </a:extLst>
          </p:cNvPr>
          <p:cNvSpPr>
            <a:spLocks noGrp="1"/>
          </p:cNvSpPr>
          <p:nvPr>
            <p:ph type="title"/>
          </p:nvPr>
        </p:nvSpPr>
        <p:spPr/>
        <p:txBody>
          <a:bodyPr/>
          <a:lstStyle/>
          <a:p>
            <a:r>
              <a:rPr lang="de-DE" dirty="0"/>
              <a:t>FO 2</a:t>
            </a:r>
          </a:p>
        </p:txBody>
      </p:sp>
      <p:sp>
        <p:nvSpPr>
          <p:cNvPr id="10" name="Textplatzhalter 9">
            <a:extLst>
              <a:ext uri="{FF2B5EF4-FFF2-40B4-BE49-F238E27FC236}">
                <a16:creationId xmlns:a16="http://schemas.microsoft.com/office/drawing/2014/main" id="{E357592C-B4A8-6D53-066B-08772FC3564B}"/>
              </a:ext>
            </a:extLst>
          </p:cNvPr>
          <p:cNvSpPr>
            <a:spLocks noGrp="1"/>
          </p:cNvSpPr>
          <p:nvPr>
            <p:ph type="body" sz="quarter" idx="32"/>
          </p:nvPr>
        </p:nvSpPr>
        <p:spPr/>
        <p:txBody>
          <a:bodyPr anchor="ctr"/>
          <a:lstStyle/>
          <a:p>
            <a:r>
              <a:rPr lang="de-DE" dirty="0"/>
              <a:t>FwDV 100 3.2.4.3, FwG BW § 27</a:t>
            </a:r>
          </a:p>
        </p:txBody>
      </p:sp>
      <p:sp>
        <p:nvSpPr>
          <p:cNvPr id="6" name="Datumsplatzhalter 5">
            <a:extLst>
              <a:ext uri="{FF2B5EF4-FFF2-40B4-BE49-F238E27FC236}">
                <a16:creationId xmlns:a16="http://schemas.microsoft.com/office/drawing/2014/main" id="{456EC5EF-40AD-AB7D-A669-A17B3C9A53FB}"/>
              </a:ext>
            </a:extLst>
          </p:cNvPr>
          <p:cNvSpPr>
            <a:spLocks noGrp="1"/>
          </p:cNvSpPr>
          <p:nvPr>
            <p:ph type="dt" sz="half" idx="10"/>
          </p:nvPr>
        </p:nvSpPr>
        <p:spPr/>
        <p:txBody>
          <a:bodyPr/>
          <a:lstStyle/>
          <a:p>
            <a:r>
              <a:rPr lang="de-DE" dirty="0"/>
              <a:t>17.11.2023</a:t>
            </a:r>
          </a:p>
        </p:txBody>
      </p:sp>
      <p:sp>
        <p:nvSpPr>
          <p:cNvPr id="26" name="Rechteck 25">
            <a:extLst>
              <a:ext uri="{FF2B5EF4-FFF2-40B4-BE49-F238E27FC236}">
                <a16:creationId xmlns:a16="http://schemas.microsoft.com/office/drawing/2014/main" id="{A70AF17A-465D-EE70-9AF3-78B152AE476D}"/>
              </a:ext>
            </a:extLst>
          </p:cNvPr>
          <p:cNvSpPr/>
          <p:nvPr/>
        </p:nvSpPr>
        <p:spPr bwMode="auto">
          <a:xfrm>
            <a:off x="2602935" y="1528763"/>
            <a:ext cx="2641143" cy="1011991"/>
          </a:xfrm>
          <a:prstGeom prst="rect">
            <a:avLst/>
          </a:prstGeom>
          <a:solidFill>
            <a:schemeClr val="bg1"/>
          </a:solidFill>
          <a:ln>
            <a:solidFill>
              <a:schemeClr val="tx1"/>
            </a:solidFill>
          </a:ln>
        </p:spPr>
        <p:txBody>
          <a:bodyPr wrap="square" lIns="0" rIns="0" rtlCol="0" anchor="ctr">
            <a:noAutofit/>
          </a:bodyPr>
          <a:lstStyle/>
          <a:p>
            <a:pPr algn="ctr"/>
            <a:r>
              <a:rPr lang="de-DE" sz="1600" b="1" dirty="0"/>
              <a:t>Politisch-gesamtverantwortliche Komponente </a:t>
            </a:r>
          </a:p>
          <a:p>
            <a:pPr algn="ctr"/>
            <a:r>
              <a:rPr lang="de-DE" sz="1600" dirty="0"/>
              <a:t>z.B. Bürgermeister(in)</a:t>
            </a:r>
          </a:p>
        </p:txBody>
      </p:sp>
      <p:sp>
        <p:nvSpPr>
          <p:cNvPr id="24" name="Rechteck 23">
            <a:extLst>
              <a:ext uri="{FF2B5EF4-FFF2-40B4-BE49-F238E27FC236}">
                <a16:creationId xmlns:a16="http://schemas.microsoft.com/office/drawing/2014/main" id="{850F6AA4-8D0E-BD35-BA1F-C9614ECC051A}"/>
              </a:ext>
            </a:extLst>
          </p:cNvPr>
          <p:cNvSpPr/>
          <p:nvPr/>
        </p:nvSpPr>
        <p:spPr bwMode="auto">
          <a:xfrm>
            <a:off x="503237" y="3000232"/>
            <a:ext cx="2641143" cy="1260000"/>
          </a:xfrm>
          <a:prstGeom prst="rect">
            <a:avLst/>
          </a:prstGeom>
          <a:solidFill>
            <a:schemeClr val="bg1"/>
          </a:solidFill>
          <a:ln>
            <a:solidFill>
              <a:schemeClr val="tx1"/>
            </a:solidFill>
          </a:ln>
        </p:spPr>
        <p:txBody>
          <a:bodyPr wrap="square" lIns="0" rIns="0" rtlCol="0" anchor="ctr">
            <a:noAutofit/>
          </a:bodyPr>
          <a:lstStyle/>
          <a:p>
            <a:pPr algn="ctr"/>
            <a:r>
              <a:rPr lang="de-DE" sz="1600" b="1" dirty="0"/>
              <a:t>administrativ-organisatorische Komponente </a:t>
            </a:r>
          </a:p>
          <a:p>
            <a:pPr algn="ctr"/>
            <a:r>
              <a:rPr lang="de-DE" sz="1600" dirty="0"/>
              <a:t>z. B. Verwaltungsstab*</a:t>
            </a:r>
          </a:p>
        </p:txBody>
      </p:sp>
      <p:sp>
        <p:nvSpPr>
          <p:cNvPr id="25" name="Rechteck 24">
            <a:extLst>
              <a:ext uri="{FF2B5EF4-FFF2-40B4-BE49-F238E27FC236}">
                <a16:creationId xmlns:a16="http://schemas.microsoft.com/office/drawing/2014/main" id="{316F084E-6D5A-EA6E-03E8-B791FD9E2F8D}"/>
              </a:ext>
            </a:extLst>
          </p:cNvPr>
          <p:cNvSpPr/>
          <p:nvPr/>
        </p:nvSpPr>
        <p:spPr bwMode="auto">
          <a:xfrm>
            <a:off x="4702632" y="2993882"/>
            <a:ext cx="2641143" cy="1260000"/>
          </a:xfrm>
          <a:prstGeom prst="rect">
            <a:avLst/>
          </a:prstGeom>
          <a:solidFill>
            <a:srgbClr val="FF0000"/>
          </a:solidFill>
          <a:ln>
            <a:solidFill>
              <a:schemeClr val="tx1"/>
            </a:solidFill>
          </a:ln>
        </p:spPr>
        <p:txBody>
          <a:bodyPr wrap="square" lIns="0" rIns="0" rtlCol="0" anchor="ctr">
            <a:noAutofit/>
          </a:bodyPr>
          <a:lstStyle/>
          <a:p>
            <a:pPr algn="ctr"/>
            <a:r>
              <a:rPr lang="de-DE" sz="1600" b="1" dirty="0">
                <a:solidFill>
                  <a:schemeClr val="bg1"/>
                </a:solidFill>
              </a:rPr>
              <a:t>operativ-taktische Komponente</a:t>
            </a:r>
          </a:p>
          <a:p>
            <a:pPr algn="ctr"/>
            <a:r>
              <a:rPr lang="de-DE" sz="1600" dirty="0">
                <a:solidFill>
                  <a:schemeClr val="bg1"/>
                </a:solidFill>
              </a:rPr>
              <a:t>z.B. Einsatzleitung</a:t>
            </a:r>
          </a:p>
        </p:txBody>
      </p:sp>
      <p:cxnSp>
        <p:nvCxnSpPr>
          <p:cNvPr id="42" name="Verbinder: gewinkelt 41">
            <a:extLst>
              <a:ext uri="{FF2B5EF4-FFF2-40B4-BE49-F238E27FC236}">
                <a16:creationId xmlns:a16="http://schemas.microsoft.com/office/drawing/2014/main" id="{29B889CD-F26A-6314-0360-44EF09787E18}"/>
              </a:ext>
            </a:extLst>
          </p:cNvPr>
          <p:cNvCxnSpPr>
            <a:cxnSpLocks/>
            <a:stCxn id="26" idx="2"/>
            <a:endCxn id="24" idx="0"/>
          </p:cNvCxnSpPr>
          <p:nvPr/>
        </p:nvCxnSpPr>
        <p:spPr>
          <a:xfrm rot="5400000">
            <a:off x="2643919" y="1720644"/>
            <a:ext cx="459478" cy="2099698"/>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Verbinder: gewinkelt 42">
            <a:extLst>
              <a:ext uri="{FF2B5EF4-FFF2-40B4-BE49-F238E27FC236}">
                <a16:creationId xmlns:a16="http://schemas.microsoft.com/office/drawing/2014/main" id="{AB6A962F-0A16-2C5D-E8A1-7B0F2DCA70BD}"/>
              </a:ext>
            </a:extLst>
          </p:cNvPr>
          <p:cNvCxnSpPr>
            <a:cxnSpLocks/>
            <a:stCxn id="25" idx="0"/>
            <a:endCxn id="26" idx="2"/>
          </p:cNvCxnSpPr>
          <p:nvPr/>
        </p:nvCxnSpPr>
        <p:spPr>
          <a:xfrm rot="16200000" flipV="1">
            <a:off x="4746792" y="1717469"/>
            <a:ext cx="453128" cy="2099697"/>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FC45AA2E-F0A6-D52F-8C76-B32B08636323}"/>
              </a:ext>
            </a:extLst>
          </p:cNvPr>
          <p:cNvCxnSpPr>
            <a:cxnSpLocks/>
            <a:stCxn id="25" idx="2"/>
          </p:cNvCxnSpPr>
          <p:nvPr/>
        </p:nvCxnSpPr>
        <p:spPr>
          <a:xfrm>
            <a:off x="6023204" y="4253882"/>
            <a:ext cx="1" cy="4374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hteck 17">
            <a:extLst>
              <a:ext uri="{FF2B5EF4-FFF2-40B4-BE49-F238E27FC236}">
                <a16:creationId xmlns:a16="http://schemas.microsoft.com/office/drawing/2014/main" id="{8A4FCA31-0221-EB28-3152-9EB8361D5683}"/>
              </a:ext>
            </a:extLst>
          </p:cNvPr>
          <p:cNvSpPr/>
          <p:nvPr/>
        </p:nvSpPr>
        <p:spPr bwMode="auto">
          <a:xfrm>
            <a:off x="4702632" y="4391622"/>
            <a:ext cx="2641143" cy="1260000"/>
          </a:xfrm>
          <a:prstGeom prst="rect">
            <a:avLst/>
          </a:prstGeom>
          <a:solidFill>
            <a:srgbClr val="FF0000"/>
          </a:solidFill>
          <a:ln>
            <a:solidFill>
              <a:schemeClr val="tx1"/>
            </a:solidFill>
          </a:ln>
        </p:spPr>
        <p:txBody>
          <a:bodyPr wrap="square" lIns="0" rIns="0" rtlCol="0" anchor="ctr">
            <a:noAutofit/>
          </a:bodyPr>
          <a:lstStyle/>
          <a:p>
            <a:pPr algn="ctr"/>
            <a:r>
              <a:rPr lang="de-DE" sz="1600" b="1" dirty="0">
                <a:solidFill>
                  <a:schemeClr val="bg1"/>
                </a:solidFill>
              </a:rPr>
              <a:t>Koordination </a:t>
            </a:r>
            <a:r>
              <a:rPr lang="de-DE" sz="1600" dirty="0">
                <a:solidFill>
                  <a:schemeClr val="bg1"/>
                </a:solidFill>
              </a:rPr>
              <a:t>der operativ-taktischen Maßnahmen der Organisation der Gefahrenabwehr</a:t>
            </a:r>
          </a:p>
        </p:txBody>
      </p:sp>
      <p:sp>
        <p:nvSpPr>
          <p:cNvPr id="22" name="Rechteck 21">
            <a:extLst>
              <a:ext uri="{FF2B5EF4-FFF2-40B4-BE49-F238E27FC236}">
                <a16:creationId xmlns:a16="http://schemas.microsoft.com/office/drawing/2014/main" id="{82A5EA51-5278-516C-AE2E-054CDAAFD376}"/>
              </a:ext>
            </a:extLst>
          </p:cNvPr>
          <p:cNvSpPr/>
          <p:nvPr/>
        </p:nvSpPr>
        <p:spPr bwMode="auto">
          <a:xfrm>
            <a:off x="503237" y="4397972"/>
            <a:ext cx="2641143" cy="1260000"/>
          </a:xfrm>
          <a:prstGeom prst="rect">
            <a:avLst/>
          </a:prstGeom>
          <a:solidFill>
            <a:schemeClr val="bg1"/>
          </a:solidFill>
          <a:ln>
            <a:solidFill>
              <a:schemeClr val="tx1"/>
            </a:solidFill>
          </a:ln>
        </p:spPr>
        <p:txBody>
          <a:bodyPr wrap="square" lIns="0" rIns="0" rtlCol="0" anchor="ctr">
            <a:noAutofit/>
          </a:bodyPr>
          <a:lstStyle/>
          <a:p>
            <a:pPr algn="ctr"/>
            <a:r>
              <a:rPr lang="de-DE" sz="1600" b="1" dirty="0"/>
              <a:t>Verwaltungsspezifische Aufgaben </a:t>
            </a:r>
          </a:p>
          <a:p>
            <a:pPr algn="ctr"/>
            <a:r>
              <a:rPr lang="de-DE" sz="1600" dirty="0"/>
              <a:t>die </a:t>
            </a:r>
            <a:r>
              <a:rPr lang="de-DE" sz="1600" b="1" dirty="0"/>
              <a:t>nicht </a:t>
            </a:r>
            <a:r>
              <a:rPr lang="de-DE" sz="1600" dirty="0"/>
              <a:t>Aufgabe der gesetzlichen Gefahrenabwehr sind </a:t>
            </a:r>
          </a:p>
        </p:txBody>
      </p:sp>
      <p:sp>
        <p:nvSpPr>
          <p:cNvPr id="23" name="Rechteck 22">
            <a:extLst>
              <a:ext uri="{FF2B5EF4-FFF2-40B4-BE49-F238E27FC236}">
                <a16:creationId xmlns:a16="http://schemas.microsoft.com/office/drawing/2014/main" id="{3A039298-9D2D-3A20-BB1B-9318B0D70E48}"/>
              </a:ext>
            </a:extLst>
          </p:cNvPr>
          <p:cNvSpPr/>
          <p:nvPr/>
        </p:nvSpPr>
        <p:spPr bwMode="auto">
          <a:xfrm>
            <a:off x="503238" y="5794234"/>
            <a:ext cx="2641143" cy="1674519"/>
          </a:xfrm>
          <a:prstGeom prst="rect">
            <a:avLst/>
          </a:prstGeom>
          <a:solidFill>
            <a:schemeClr val="bg1"/>
          </a:solidFill>
          <a:ln>
            <a:solidFill>
              <a:schemeClr val="tx1"/>
            </a:solidFill>
          </a:ln>
        </p:spPr>
        <p:txBody>
          <a:bodyPr wrap="square" lIns="36000" rIns="0" rtlCol="0" anchor="t">
            <a:noAutofit/>
          </a:bodyPr>
          <a:lstStyle/>
          <a:p>
            <a:r>
              <a:rPr lang="de-DE" sz="1400" b="1" dirty="0"/>
              <a:t>Beispiele</a:t>
            </a:r>
          </a:p>
          <a:p>
            <a:pPr marL="285750" indent="-285750">
              <a:buFont typeface="Symbol" panose="05050102010706020507" pitchFamily="18" charset="2"/>
              <a:buChar char="-"/>
            </a:pPr>
            <a:r>
              <a:rPr lang="de-DE" sz="1400" dirty="0"/>
              <a:t>Entscheidungen über Evakuierungen</a:t>
            </a:r>
          </a:p>
          <a:p>
            <a:pPr marL="285750" indent="-285750">
              <a:buFont typeface="Symbol" panose="05050102010706020507" pitchFamily="18" charset="2"/>
              <a:buChar char="-"/>
            </a:pPr>
            <a:r>
              <a:rPr lang="de-DE" sz="1400" dirty="0"/>
              <a:t>Betreuung der Bevölkerung</a:t>
            </a:r>
          </a:p>
          <a:p>
            <a:pPr marL="285750" indent="-285750">
              <a:buFont typeface="Symbol" panose="05050102010706020507" pitchFamily="18" charset="2"/>
              <a:buChar char="-"/>
            </a:pPr>
            <a:r>
              <a:rPr lang="de-DE" sz="1400" dirty="0"/>
              <a:t>Ersatzvornahmen</a:t>
            </a:r>
          </a:p>
          <a:p>
            <a:pPr marL="285750" indent="-285750">
              <a:buFont typeface="Symbol" panose="05050102010706020507" pitchFamily="18" charset="2"/>
              <a:buChar char="-"/>
            </a:pPr>
            <a:r>
              <a:rPr lang="de-DE" sz="1400" dirty="0"/>
              <a:t>Gesundheit / Hygiene</a:t>
            </a:r>
          </a:p>
          <a:p>
            <a:pPr marL="285750" indent="-285750">
              <a:buFont typeface="Symbol" panose="05050102010706020507" pitchFamily="18" charset="2"/>
              <a:buChar char="-"/>
            </a:pPr>
            <a:r>
              <a:rPr lang="de-DE" sz="1400" dirty="0"/>
              <a:t>Eigentumssicherung </a:t>
            </a:r>
          </a:p>
        </p:txBody>
      </p:sp>
      <p:cxnSp>
        <p:nvCxnSpPr>
          <p:cNvPr id="44" name="Gerader Verbinder 43">
            <a:extLst>
              <a:ext uri="{FF2B5EF4-FFF2-40B4-BE49-F238E27FC236}">
                <a16:creationId xmlns:a16="http://schemas.microsoft.com/office/drawing/2014/main" id="{45C4B02C-7104-FA1C-8EC7-3187FDFF6E87}"/>
              </a:ext>
            </a:extLst>
          </p:cNvPr>
          <p:cNvCxnSpPr>
            <a:cxnSpLocks/>
            <a:stCxn id="24" idx="2"/>
            <a:endCxn id="22" idx="0"/>
          </p:cNvCxnSpPr>
          <p:nvPr/>
        </p:nvCxnSpPr>
        <p:spPr>
          <a:xfrm>
            <a:off x="1823809" y="4260232"/>
            <a:ext cx="0" cy="1377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FBCE8CB9-BB37-F383-1215-0772029122BB}"/>
              </a:ext>
            </a:extLst>
          </p:cNvPr>
          <p:cNvCxnSpPr>
            <a:cxnSpLocks/>
            <a:stCxn id="18" idx="2"/>
          </p:cNvCxnSpPr>
          <p:nvPr/>
        </p:nvCxnSpPr>
        <p:spPr>
          <a:xfrm>
            <a:off x="6023204" y="5651622"/>
            <a:ext cx="0" cy="5601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DC42EC90-5398-2F3D-A940-69AC984D48DD}"/>
              </a:ext>
            </a:extLst>
          </p:cNvPr>
          <p:cNvCxnSpPr>
            <a:cxnSpLocks/>
            <a:stCxn id="22" idx="2"/>
            <a:endCxn id="23" idx="0"/>
          </p:cNvCxnSpPr>
          <p:nvPr/>
        </p:nvCxnSpPr>
        <p:spPr>
          <a:xfrm>
            <a:off x="1823809" y="5657972"/>
            <a:ext cx="1" cy="1362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Rechteck 56">
            <a:extLst>
              <a:ext uri="{FF2B5EF4-FFF2-40B4-BE49-F238E27FC236}">
                <a16:creationId xmlns:a16="http://schemas.microsoft.com/office/drawing/2014/main" id="{C9B90CB7-3D12-335F-5C35-D57A73C0CE70}"/>
              </a:ext>
            </a:extLst>
          </p:cNvPr>
          <p:cNvSpPr/>
          <p:nvPr/>
        </p:nvSpPr>
        <p:spPr bwMode="auto">
          <a:xfrm>
            <a:off x="4702631" y="5820565"/>
            <a:ext cx="2641143" cy="1650944"/>
          </a:xfrm>
          <a:prstGeom prst="rect">
            <a:avLst/>
          </a:prstGeom>
          <a:solidFill>
            <a:srgbClr val="FF0000"/>
          </a:solidFill>
          <a:ln>
            <a:solidFill>
              <a:schemeClr val="tx1"/>
            </a:solidFill>
          </a:ln>
        </p:spPr>
        <p:txBody>
          <a:bodyPr wrap="square" lIns="36000" rIns="0" rtlCol="0" anchor="t">
            <a:noAutofit/>
          </a:bodyPr>
          <a:lstStyle/>
          <a:p>
            <a:r>
              <a:rPr lang="de-DE" sz="1400" b="1" dirty="0">
                <a:solidFill>
                  <a:schemeClr val="bg1"/>
                </a:solidFill>
              </a:rPr>
              <a:t>Beispiele für Organisationen</a:t>
            </a:r>
          </a:p>
          <a:p>
            <a:pPr marL="285750" indent="-285750">
              <a:buFont typeface="Symbol" panose="05050102010706020507" pitchFamily="18" charset="2"/>
              <a:buChar char="-"/>
            </a:pPr>
            <a:r>
              <a:rPr lang="de-DE" sz="1400" dirty="0">
                <a:solidFill>
                  <a:schemeClr val="bg1"/>
                </a:solidFill>
              </a:rPr>
              <a:t>Feuerwehren</a:t>
            </a:r>
          </a:p>
          <a:p>
            <a:pPr marL="285750" indent="-285750">
              <a:buFont typeface="Symbol" panose="05050102010706020507" pitchFamily="18" charset="2"/>
              <a:buChar char="-"/>
            </a:pPr>
            <a:r>
              <a:rPr lang="de-DE" sz="1400" dirty="0">
                <a:solidFill>
                  <a:schemeClr val="bg1"/>
                </a:solidFill>
              </a:rPr>
              <a:t>Rettungsdienste</a:t>
            </a:r>
          </a:p>
          <a:p>
            <a:pPr marL="285750" indent="-285750">
              <a:buFont typeface="Symbol" panose="05050102010706020507" pitchFamily="18" charset="2"/>
              <a:buChar char="-"/>
            </a:pPr>
            <a:r>
              <a:rPr lang="de-DE" sz="1400" dirty="0">
                <a:solidFill>
                  <a:schemeClr val="bg1"/>
                </a:solidFill>
              </a:rPr>
              <a:t>Technisches Hilfswerk</a:t>
            </a:r>
          </a:p>
          <a:p>
            <a:pPr marL="285750" indent="-285750">
              <a:buFont typeface="Symbol" panose="05050102010706020507" pitchFamily="18" charset="2"/>
              <a:buChar char="-"/>
            </a:pPr>
            <a:r>
              <a:rPr lang="de-DE" sz="1400" dirty="0">
                <a:solidFill>
                  <a:schemeClr val="bg1"/>
                </a:solidFill>
              </a:rPr>
              <a:t>Polizeibehörden </a:t>
            </a:r>
          </a:p>
          <a:p>
            <a:pPr marL="285750" indent="-285750">
              <a:buFont typeface="Symbol" panose="05050102010706020507" pitchFamily="18" charset="2"/>
              <a:buChar char="-"/>
            </a:pPr>
            <a:r>
              <a:rPr lang="de-DE" sz="1400" dirty="0">
                <a:solidFill>
                  <a:schemeClr val="bg1"/>
                </a:solidFill>
              </a:rPr>
              <a:t>Bundeswehr</a:t>
            </a:r>
          </a:p>
        </p:txBody>
      </p:sp>
      <p:sp>
        <p:nvSpPr>
          <p:cNvPr id="58" name="Textfeld 57">
            <a:extLst>
              <a:ext uri="{FF2B5EF4-FFF2-40B4-BE49-F238E27FC236}">
                <a16:creationId xmlns:a16="http://schemas.microsoft.com/office/drawing/2014/main" id="{B3864BFA-6484-970B-EF89-1716909713CA}"/>
              </a:ext>
            </a:extLst>
          </p:cNvPr>
          <p:cNvSpPr txBox="1"/>
          <p:nvPr/>
        </p:nvSpPr>
        <p:spPr>
          <a:xfrm>
            <a:off x="527191" y="9922561"/>
            <a:ext cx="6792630" cy="307777"/>
          </a:xfrm>
          <a:prstGeom prst="rect">
            <a:avLst/>
          </a:prstGeom>
          <a:noFill/>
        </p:spPr>
        <p:txBody>
          <a:bodyPr wrap="square" lIns="0" rtlCol="0">
            <a:spAutoFit/>
          </a:bodyPr>
          <a:lstStyle/>
          <a:p>
            <a:r>
              <a:rPr lang="de-DE" sz="1400" dirty="0"/>
              <a:t>*  Alternative Bezeichnungen: </a:t>
            </a:r>
            <a:r>
              <a:rPr lang="de-DE" sz="1400" dirty="0">
                <a:solidFill>
                  <a:srgbClr val="000000"/>
                </a:solidFill>
              </a:rPr>
              <a:t>Krisenstab, Stab für außergewöhnliche Ereignisse</a:t>
            </a:r>
            <a:endParaRPr lang="de-DE" sz="1400" dirty="0"/>
          </a:p>
        </p:txBody>
      </p:sp>
      <p:sp>
        <p:nvSpPr>
          <p:cNvPr id="59" name="Textfeld 58">
            <a:extLst>
              <a:ext uri="{FF2B5EF4-FFF2-40B4-BE49-F238E27FC236}">
                <a16:creationId xmlns:a16="http://schemas.microsoft.com/office/drawing/2014/main" id="{551383F1-37E6-CE8C-1FDD-B282A5A13C6F}"/>
              </a:ext>
            </a:extLst>
          </p:cNvPr>
          <p:cNvSpPr txBox="1"/>
          <p:nvPr/>
        </p:nvSpPr>
        <p:spPr>
          <a:xfrm>
            <a:off x="503237" y="8200594"/>
            <a:ext cx="6792630" cy="307777"/>
          </a:xfrm>
          <a:prstGeom prst="rect">
            <a:avLst/>
          </a:prstGeom>
          <a:noFill/>
        </p:spPr>
        <p:txBody>
          <a:bodyPr wrap="square" lIns="0" rtlCol="0">
            <a:spAutoFit/>
          </a:bodyPr>
          <a:lstStyle/>
          <a:p>
            <a:r>
              <a:rPr lang="de-DE" sz="1400" dirty="0"/>
              <a:t>Vereinfachte Darstellung:</a:t>
            </a:r>
          </a:p>
        </p:txBody>
      </p:sp>
      <p:sp>
        <p:nvSpPr>
          <p:cNvPr id="63" name="Textfeld 62">
            <a:extLst>
              <a:ext uri="{FF2B5EF4-FFF2-40B4-BE49-F238E27FC236}">
                <a16:creationId xmlns:a16="http://schemas.microsoft.com/office/drawing/2014/main" id="{DEA4BEB3-78DE-C170-653F-AA8AEEB1A42B}"/>
              </a:ext>
            </a:extLst>
          </p:cNvPr>
          <p:cNvSpPr txBox="1"/>
          <p:nvPr/>
        </p:nvSpPr>
        <p:spPr>
          <a:xfrm>
            <a:off x="3207157" y="3173436"/>
            <a:ext cx="1432698" cy="830997"/>
          </a:xfrm>
          <a:prstGeom prst="rect">
            <a:avLst/>
          </a:prstGeom>
          <a:noFill/>
        </p:spPr>
        <p:txBody>
          <a:bodyPr wrap="square">
            <a:spAutoFit/>
          </a:bodyPr>
          <a:lstStyle/>
          <a:p>
            <a:pPr algn="ctr"/>
            <a:r>
              <a:rPr lang="de-DE" sz="1200" dirty="0">
                <a:solidFill>
                  <a:srgbClr val="000000"/>
                </a:solidFill>
              </a:rPr>
              <a:t>Der Verwaltungsstab führt </a:t>
            </a:r>
            <a:r>
              <a:rPr lang="de-DE" sz="1200" b="1" dirty="0">
                <a:solidFill>
                  <a:srgbClr val="FF0000"/>
                </a:solidFill>
              </a:rPr>
              <a:t>NICHT</a:t>
            </a:r>
            <a:r>
              <a:rPr lang="de-DE" sz="1200" dirty="0">
                <a:solidFill>
                  <a:srgbClr val="000000"/>
                </a:solidFill>
              </a:rPr>
              <a:t> die Einsatzleitung!</a:t>
            </a:r>
          </a:p>
        </p:txBody>
      </p:sp>
      <p:sp>
        <p:nvSpPr>
          <p:cNvPr id="64" name="Rechteck 63">
            <a:hlinkClick r:id="rId2" action="ppaction://hlinksldjump"/>
            <a:extLst>
              <a:ext uri="{FF2B5EF4-FFF2-40B4-BE49-F238E27FC236}">
                <a16:creationId xmlns:a16="http://schemas.microsoft.com/office/drawing/2014/main" id="{2DB92F2E-24AF-3414-A637-96410D6645BA}"/>
              </a:ext>
            </a:extLst>
          </p:cNvPr>
          <p:cNvSpPr/>
          <p:nvPr/>
        </p:nvSpPr>
        <p:spPr>
          <a:xfrm rot="16200000">
            <a:off x="-650048" y="2290675"/>
            <a:ext cx="177582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Führungsorganisation </a:t>
            </a:r>
          </a:p>
        </p:txBody>
      </p:sp>
      <p:sp>
        <p:nvSpPr>
          <p:cNvPr id="69" name="Rechteck 68">
            <a:hlinkClick r:id="rId3" action="ppaction://hlinksldjump"/>
            <a:extLst>
              <a:ext uri="{FF2B5EF4-FFF2-40B4-BE49-F238E27FC236}">
                <a16:creationId xmlns:a16="http://schemas.microsoft.com/office/drawing/2014/main" id="{BB363518-BDD5-CCD2-DE6A-D226E542926F}"/>
              </a:ext>
            </a:extLst>
          </p:cNvPr>
          <p:cNvSpPr/>
          <p:nvPr/>
        </p:nvSpPr>
        <p:spPr>
          <a:xfrm>
            <a:off x="503238" y="7955466"/>
            <a:ext cx="6840537" cy="1260000"/>
          </a:xfrm>
          <a:prstGeom prst="rect">
            <a:avLst/>
          </a:prstGeom>
          <a:solidFill>
            <a:srgbClr val="00FF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1600" b="1" dirty="0">
                <a:solidFill>
                  <a:schemeClr val="tx1"/>
                </a:solidFill>
              </a:rPr>
              <a:t>Grundstruktur übernehmen oder anpassen!</a:t>
            </a:r>
          </a:p>
          <a:p>
            <a:pPr>
              <a:tabLst>
                <a:tab pos="6480000" algn="r"/>
              </a:tabLst>
            </a:pPr>
            <a:r>
              <a:rPr lang="de-DE" sz="1600" dirty="0">
                <a:solidFill>
                  <a:schemeClr val="tx1"/>
                </a:solidFill>
              </a:rPr>
              <a:t>Wählen ob Bezeichnung „Verwaltungsstab“, „Krisenstab“ oder „Stab für außergewöhnliche Ereignisse (SAE) verwendet werden soll </a:t>
            </a:r>
            <a:r>
              <a:rPr lang="de-DE" sz="1600" b="1" dirty="0">
                <a:solidFill>
                  <a:schemeClr val="tx1"/>
                </a:solidFill>
              </a:rPr>
              <a:t>	</a:t>
            </a:r>
          </a:p>
          <a:p>
            <a:pPr>
              <a:tabLst>
                <a:tab pos="6480000" algn="r"/>
              </a:tabLst>
            </a:pPr>
            <a:r>
              <a:rPr lang="de-DE" sz="1600" b="1" dirty="0">
                <a:solidFill>
                  <a:schemeClr val="tx1"/>
                </a:solidFill>
              </a:rPr>
              <a:t>Plan 104</a:t>
            </a:r>
          </a:p>
        </p:txBody>
      </p:sp>
      <p:sp>
        <p:nvSpPr>
          <p:cNvPr id="2" name="Rechteck 1">
            <a:hlinkClick r:id="rId4" action="ppaction://hlinksldjump"/>
            <a:extLst>
              <a:ext uri="{FF2B5EF4-FFF2-40B4-BE49-F238E27FC236}">
                <a16:creationId xmlns:a16="http://schemas.microsoft.com/office/drawing/2014/main" id="{45257AFC-0F3E-FB98-EB34-532F3DACC4D6}"/>
              </a:ext>
            </a:extLst>
          </p:cNvPr>
          <p:cNvSpPr/>
          <p:nvPr/>
        </p:nvSpPr>
        <p:spPr>
          <a:xfrm rot="16200000">
            <a:off x="-471736" y="9390269"/>
            <a:ext cx="1481139" cy="252000"/>
          </a:xfrm>
          <a:prstGeom prst="rect">
            <a:avLst/>
          </a:prstGeom>
          <a:solidFill>
            <a:srgbClr val="00FFFF"/>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 Anleitung</a:t>
            </a:r>
          </a:p>
        </p:txBody>
      </p:sp>
    </p:spTree>
    <p:extLst>
      <p:ext uri="{BB962C8B-B14F-4D97-AF65-F5344CB8AC3E}">
        <p14:creationId xmlns:p14="http://schemas.microsoft.com/office/powerpoint/2010/main" val="15643540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47C87F-B7B6-DCB1-FED4-441A730058A0}"/>
              </a:ext>
            </a:extLst>
          </p:cNvPr>
          <p:cNvSpPr>
            <a:spLocks noGrp="1"/>
          </p:cNvSpPr>
          <p:nvPr>
            <p:ph type="title"/>
          </p:nvPr>
        </p:nvSpPr>
        <p:spPr/>
        <p:txBody>
          <a:bodyPr/>
          <a:lstStyle/>
          <a:p>
            <a:r>
              <a:rPr lang="de-DE" dirty="0"/>
              <a:t>150</a:t>
            </a:r>
            <a:endParaRPr lang="de-CH" dirty="0"/>
          </a:p>
        </p:txBody>
      </p:sp>
      <p:sp>
        <p:nvSpPr>
          <p:cNvPr id="4" name="Textplatzhalter 3">
            <a:extLst>
              <a:ext uri="{FF2B5EF4-FFF2-40B4-BE49-F238E27FC236}">
                <a16:creationId xmlns:a16="http://schemas.microsoft.com/office/drawing/2014/main" id="{535C6FC1-8D90-F282-04AE-CCE4F619DEF8}"/>
              </a:ext>
            </a:extLst>
          </p:cNvPr>
          <p:cNvSpPr>
            <a:spLocks noGrp="1"/>
          </p:cNvSpPr>
          <p:nvPr>
            <p:ph type="body" sz="quarter" idx="21"/>
          </p:nvPr>
        </p:nvSpPr>
        <p:spPr/>
        <p:txBody>
          <a:bodyPr/>
          <a:lstStyle/>
          <a:p>
            <a:r>
              <a:rPr lang="de-DE" dirty="0"/>
              <a:t>Aufgaben Vb 3: </a:t>
            </a:r>
            <a:r>
              <a:rPr lang="de-DE" sz="1900" dirty="0"/>
              <a:t>Medienarbeit &amp; Bevölkerungsinformation</a:t>
            </a:r>
            <a:endParaRPr lang="de-CH" sz="1900" dirty="0"/>
          </a:p>
        </p:txBody>
      </p:sp>
      <p:sp>
        <p:nvSpPr>
          <p:cNvPr id="5" name="Textplatzhalter 4">
            <a:extLst>
              <a:ext uri="{FF2B5EF4-FFF2-40B4-BE49-F238E27FC236}">
                <a16:creationId xmlns:a16="http://schemas.microsoft.com/office/drawing/2014/main" id="{1DDB952A-E0C8-D47A-0358-89856F3D4279}"/>
              </a:ext>
            </a:extLst>
          </p:cNvPr>
          <p:cNvSpPr>
            <a:spLocks noGrp="1"/>
          </p:cNvSpPr>
          <p:nvPr>
            <p:ph type="body" sz="quarter" idx="26"/>
          </p:nvPr>
        </p:nvSpPr>
        <p:spPr/>
        <p:txBody>
          <a:bodyPr/>
          <a:lstStyle/>
          <a:p>
            <a:r>
              <a:rPr lang="de-DE" dirty="0"/>
              <a:t>Führungsorganisation </a:t>
            </a:r>
            <a:endParaRPr lang="de-CH" dirty="0"/>
          </a:p>
        </p:txBody>
      </p:sp>
      <p:sp>
        <p:nvSpPr>
          <p:cNvPr id="6" name="Textplatzhalter 5">
            <a:extLst>
              <a:ext uri="{FF2B5EF4-FFF2-40B4-BE49-F238E27FC236}">
                <a16:creationId xmlns:a16="http://schemas.microsoft.com/office/drawing/2014/main" id="{4A732F5E-63CC-967F-A650-160CD2E632FF}"/>
              </a:ext>
            </a:extLst>
          </p:cNvPr>
          <p:cNvSpPr>
            <a:spLocks noGrp="1"/>
          </p:cNvSpPr>
          <p:nvPr>
            <p:ph type="body" sz="quarter" idx="32"/>
          </p:nvPr>
        </p:nvSpPr>
        <p:spPr/>
        <p:txBody>
          <a:bodyPr anchor="ctr"/>
          <a:lstStyle/>
          <a:p>
            <a:r>
              <a:rPr lang="de-DE" dirty="0"/>
              <a:t>1 IM BW 2019 3.2.2.2  ( 2 ebd. 3.2.2.3</a:t>
            </a:r>
            <a:endParaRPr lang="de-CH" dirty="0"/>
          </a:p>
        </p:txBody>
      </p:sp>
      <p:graphicFrame>
        <p:nvGraphicFramePr>
          <p:cNvPr id="7" name="Tabelle 6">
            <a:extLst>
              <a:ext uri="{FF2B5EF4-FFF2-40B4-BE49-F238E27FC236}">
                <a16:creationId xmlns:a16="http://schemas.microsoft.com/office/drawing/2014/main" id="{0997618F-774D-2073-14B4-E5111248BE19}"/>
              </a:ext>
            </a:extLst>
          </p:cNvPr>
          <p:cNvGraphicFramePr>
            <a:graphicFrameLocks noGrp="1"/>
          </p:cNvGraphicFramePr>
          <p:nvPr>
            <p:extLst>
              <p:ext uri="{D42A27DB-BD31-4B8C-83A1-F6EECF244321}">
                <p14:modId xmlns:p14="http://schemas.microsoft.com/office/powerpoint/2010/main" val="3656111308"/>
              </p:ext>
            </p:extLst>
          </p:nvPr>
        </p:nvGraphicFramePr>
        <p:xfrm>
          <a:off x="503235" y="1549699"/>
          <a:ext cx="6840538" cy="2509520"/>
        </p:xfrm>
        <a:graphic>
          <a:graphicData uri="http://schemas.openxmlformats.org/drawingml/2006/table">
            <a:tbl>
              <a:tblPr firstRow="1" bandRow="1">
                <a:tableStyleId>{5940675A-B579-460E-94D1-54222C63F5DA}</a:tableStyleId>
              </a:tblPr>
              <a:tblGrid>
                <a:gridCol w="3420269">
                  <a:extLst>
                    <a:ext uri="{9D8B030D-6E8A-4147-A177-3AD203B41FA5}">
                      <a16:colId xmlns:a16="http://schemas.microsoft.com/office/drawing/2014/main" val="20000"/>
                    </a:ext>
                  </a:extLst>
                </a:gridCol>
                <a:gridCol w="3420269">
                  <a:extLst>
                    <a:ext uri="{9D8B030D-6E8A-4147-A177-3AD203B41FA5}">
                      <a16:colId xmlns:a16="http://schemas.microsoft.com/office/drawing/2014/main" val="1967486239"/>
                    </a:ext>
                  </a:extLst>
                </a:gridCol>
              </a:tblGrid>
              <a:tr h="255291">
                <a:tc gridSpan="2">
                  <a:txBody>
                    <a:bodyPr/>
                    <a:lstStyle/>
                    <a:p>
                      <a:pPr marL="0" lvl="2" indent="0" algn="l" defTabSz="755934" rtl="0" eaLnBrk="1" latinLnBrk="0" hangingPunct="1">
                        <a:lnSpc>
                          <a:spcPct val="100000"/>
                        </a:lnSpc>
                        <a:spcBef>
                          <a:spcPts val="0"/>
                        </a:spcBef>
                        <a:spcAft>
                          <a:spcPts val="0"/>
                        </a:spcAft>
                        <a:buFont typeface="Symbol" panose="05050102010706020507" pitchFamily="18" charset="2"/>
                        <a:buNone/>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Aufgaben</a:t>
                      </a:r>
                      <a:endPar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85000"/>
                      </a:schemeClr>
                    </a:solidFill>
                  </a:tcPr>
                </a:tc>
                <a:tc hMerge="1">
                  <a:txBody>
                    <a:bodyPr/>
                    <a:lstStyle/>
                    <a:p>
                      <a:endParaRPr lang="de-CH"/>
                    </a:p>
                  </a:txBody>
                  <a:tcPr/>
                </a:tc>
                <a:extLst>
                  <a:ext uri="{0D108BD9-81ED-4DB2-BD59-A6C34878D82A}">
                    <a16:rowId xmlns:a16="http://schemas.microsoft.com/office/drawing/2014/main" val="3573720985"/>
                  </a:ext>
                </a:extLst>
              </a:tr>
              <a:tr h="284172">
                <a:tc gridSpan="2">
                  <a:txBody>
                    <a:bodyPr/>
                    <a:lstStyle/>
                    <a:p>
                      <a:pPr marL="285750" lvl="2"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Koordination der Presse- und Öffentlichkeitsarbeit</a:t>
                      </a:r>
                    </a:p>
                    <a:p>
                      <a:pPr marL="285750" lvl="2"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Ggf. Einrichtung einer Bürgertelefons, einer Hotline </a:t>
                      </a:r>
                    </a:p>
                    <a:p>
                      <a:pPr marL="285750" lvl="2"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Beobachtung und Auswertung der Medienlage einschließlich Soziale Medien </a:t>
                      </a:r>
                    </a:p>
                    <a:p>
                      <a:pPr marL="0" lvl="2" indent="0" algn="l" defTabSz="755934" rtl="0" eaLnBrk="1" latinLnBrk="0" hangingPunct="1">
                        <a:lnSpc>
                          <a:spcPts val="1600"/>
                        </a:lnSpc>
                        <a:spcBef>
                          <a:spcPts val="0"/>
                        </a:spcBef>
                        <a:spcAft>
                          <a:spcPts val="0"/>
                        </a:spcAft>
                        <a:buFont typeface="Symbol" panose="05050102010706020507" pitchFamily="18" charset="2"/>
                        <a:buNone/>
                      </a:pPr>
                      <a:endPar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tc>
                <a:tc hMerge="1">
                  <a:txBody>
                    <a:bodyPr/>
                    <a:lstStyle/>
                    <a:p>
                      <a:endParaRPr lang="de-CH"/>
                    </a:p>
                  </a:txBody>
                  <a:tcPr/>
                </a:tc>
                <a:extLst>
                  <a:ext uri="{0D108BD9-81ED-4DB2-BD59-A6C34878D82A}">
                    <a16:rowId xmlns:a16="http://schemas.microsoft.com/office/drawing/2014/main" val="10003"/>
                  </a:ext>
                </a:extLst>
              </a:tr>
              <a:tr h="284172">
                <a:tc gridSpan="2">
                  <a:txBody>
                    <a:bodyPr/>
                    <a:lstStyle/>
                    <a:p>
                      <a:pPr marL="0" lvl="2" indent="0" algn="l" defTabSz="755934" rtl="0" eaLnBrk="1" latinLnBrk="0" hangingPunct="1">
                        <a:lnSpc>
                          <a:spcPct val="100000"/>
                        </a:lnSpc>
                        <a:spcBef>
                          <a:spcPts val="0"/>
                        </a:spcBef>
                        <a:spcAft>
                          <a:spcPts val="0"/>
                        </a:spcAft>
                        <a:buFont typeface="Symbol" panose="05050102010706020507" pitchFamily="18" charset="2"/>
                        <a:buNone/>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Warnung der Bevölkerung</a:t>
                      </a:r>
                    </a:p>
                  </a:txBody>
                  <a:tcPr>
                    <a:solidFill>
                      <a:schemeClr val="bg1">
                        <a:lumMod val="85000"/>
                      </a:schemeClr>
                    </a:solidFill>
                  </a:tcPr>
                </a:tc>
                <a:tc hMerge="1">
                  <a:txBody>
                    <a:bodyPr/>
                    <a:lstStyle/>
                    <a:p>
                      <a:endParaRPr lang="de-CH"/>
                    </a:p>
                  </a:txBody>
                  <a:tcPr/>
                </a:tc>
                <a:extLst>
                  <a:ext uri="{0D108BD9-81ED-4DB2-BD59-A6C34878D82A}">
                    <a16:rowId xmlns:a16="http://schemas.microsoft.com/office/drawing/2014/main" val="3859201794"/>
                  </a:ext>
                </a:extLst>
              </a:tr>
              <a:tr h="284172">
                <a:tc>
                  <a:txBody>
                    <a:bodyPr/>
                    <a:lstStyle/>
                    <a:p>
                      <a:pPr marL="0" lvl="2" indent="0" algn="l" defTabSz="755934" rtl="0" eaLnBrk="1" latinLnBrk="0" hangingPunct="1">
                        <a:lnSpc>
                          <a:spcPts val="1600"/>
                        </a:lnSpc>
                        <a:spcBef>
                          <a:spcPts val="0"/>
                        </a:spcBef>
                        <a:spcAft>
                          <a:spcPts val="0"/>
                        </a:spcAft>
                        <a:buFont typeface="Symbol" panose="05050102010706020507" pitchFamily="18" charset="2"/>
                        <a:buNone/>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Warnung via Rundfunk, Nina, Cell broadcast</a:t>
                      </a:r>
                    </a:p>
                  </a:txBody>
                  <a:tcPr/>
                </a:tc>
                <a:tc>
                  <a:txBody>
                    <a:bodyPr/>
                    <a:lstStyle/>
                    <a:p>
                      <a:pPr marL="0" marR="0" lvl="2" indent="0" algn="l" defTabSz="755934" rtl="0" eaLnBrk="1" fontAlgn="auto" latinLnBrk="0" hangingPunct="1">
                        <a:lnSpc>
                          <a:spcPts val="1600"/>
                        </a:lnSpc>
                        <a:spcBef>
                          <a:spcPts val="0"/>
                        </a:spcBef>
                        <a:spcAft>
                          <a:spcPts val="0"/>
                        </a:spcAft>
                        <a:buClrTx/>
                        <a:buSzTx/>
                        <a:buFont typeface="Symbol" panose="05050102010706020507" pitchFamily="18" charset="2"/>
                        <a:buNone/>
                        <a:tabLst/>
                        <a:defRPr/>
                      </a:pPr>
                      <a:r>
                        <a:rPr lang="de-DE" sz="1400" dirty="0"/>
                        <a:t>Über POLIZEI bzw. ILS </a:t>
                      </a:r>
                    </a:p>
                    <a:p>
                      <a:pPr marL="0" lvl="2" indent="0" algn="l" defTabSz="755934" rtl="0" eaLnBrk="1" latinLnBrk="0" hangingPunct="1">
                        <a:lnSpc>
                          <a:spcPts val="1600"/>
                        </a:lnSpc>
                        <a:spcBef>
                          <a:spcPts val="0"/>
                        </a:spcBef>
                        <a:spcAft>
                          <a:spcPts val="0"/>
                        </a:spcAft>
                        <a:buFont typeface="Symbol" panose="05050102010706020507" pitchFamily="18" charset="2"/>
                        <a:buNone/>
                      </a:pPr>
                      <a:endPar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036842000"/>
                  </a:ext>
                </a:extLst>
              </a:tr>
              <a:tr h="284172">
                <a:tc>
                  <a:txBody>
                    <a:bodyPr/>
                    <a:lstStyle/>
                    <a:p>
                      <a:pPr marL="0" lvl="2" indent="0" algn="l" defTabSz="755934" rtl="0" eaLnBrk="1" latinLnBrk="0" hangingPunct="1">
                        <a:lnSpc>
                          <a:spcPts val="1600"/>
                        </a:lnSpc>
                        <a:spcBef>
                          <a:spcPts val="0"/>
                        </a:spcBef>
                        <a:spcAft>
                          <a:spcPts val="0"/>
                        </a:spcAft>
                        <a:buFont typeface="Symbol" panose="05050102010706020507" pitchFamily="18" charset="2"/>
                        <a:buNone/>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Warndurchsagen via Lautsprecher </a:t>
                      </a:r>
                    </a:p>
                  </a:txBody>
                  <a:tcPr/>
                </a:tc>
                <a:tc>
                  <a:txBody>
                    <a:bodyPr/>
                    <a:lstStyle/>
                    <a:p>
                      <a:pPr marL="0" lvl="2" indent="0" algn="l" defTabSz="755934" rtl="0" eaLnBrk="1" latinLnBrk="0" hangingPunct="1">
                        <a:lnSpc>
                          <a:spcPts val="1600"/>
                        </a:lnSpc>
                        <a:spcBef>
                          <a:spcPts val="0"/>
                        </a:spcBef>
                        <a:spcAft>
                          <a:spcPts val="0"/>
                        </a:spcAft>
                        <a:buFont typeface="Symbol" panose="05050102010706020507" pitchFamily="18" charset="2"/>
                        <a:buNone/>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siehe Plan Maßnahmen Hochwasser </a:t>
                      </a: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hlinkClick r:id="rId2" action="ppaction://hlinksldjump"/>
                        </a:rPr>
                        <a:t>Plan 200</a:t>
                      </a:r>
                      <a:endPar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863699564"/>
                  </a:ext>
                </a:extLst>
              </a:tr>
            </a:tbl>
          </a:graphicData>
        </a:graphic>
      </p:graphicFrame>
      <p:sp>
        <p:nvSpPr>
          <p:cNvPr id="12" name="Rechteck 11">
            <a:hlinkClick r:id="rId3" action="ppaction://hlinksldjump"/>
            <a:extLst>
              <a:ext uri="{FF2B5EF4-FFF2-40B4-BE49-F238E27FC236}">
                <a16:creationId xmlns:a16="http://schemas.microsoft.com/office/drawing/2014/main" id="{6087F160-F27F-3642-18FE-E4BFD11F71A7}"/>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3" name="Rechteck 12">
            <a:hlinkClick r:id="rId4" action="ppaction://hlinksldjump"/>
            <a:extLst>
              <a:ext uri="{FF2B5EF4-FFF2-40B4-BE49-F238E27FC236}">
                <a16:creationId xmlns:a16="http://schemas.microsoft.com/office/drawing/2014/main" id="{B06A29C5-8081-9BD4-C944-416C132AB971}"/>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8" name="Rechteck 7">
            <a:hlinkClick r:id="rId5" action="ppaction://hlinksldjump"/>
            <a:extLst>
              <a:ext uri="{FF2B5EF4-FFF2-40B4-BE49-F238E27FC236}">
                <a16:creationId xmlns:a16="http://schemas.microsoft.com/office/drawing/2014/main" id="{899EAB77-F5D4-4158-039A-8734FD603EA6}"/>
              </a:ext>
            </a:extLst>
          </p:cNvPr>
          <p:cNvSpPr/>
          <p:nvPr/>
        </p:nvSpPr>
        <p:spPr>
          <a:xfrm rot="16200000">
            <a:off x="-509823" y="4175346"/>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Führungsorganisation</a:t>
            </a:r>
          </a:p>
        </p:txBody>
      </p:sp>
      <p:sp>
        <p:nvSpPr>
          <p:cNvPr id="10" name="Rechteck 9">
            <a:hlinkClick r:id="rId6" action="ppaction://hlinksldjump"/>
            <a:extLst>
              <a:ext uri="{FF2B5EF4-FFF2-40B4-BE49-F238E27FC236}">
                <a16:creationId xmlns:a16="http://schemas.microsoft.com/office/drawing/2014/main" id="{C4C9535F-DFDC-B7C2-3DE7-519FFAFC1B1E}"/>
              </a:ext>
            </a:extLst>
          </p:cNvPr>
          <p:cNvSpPr/>
          <p:nvPr/>
        </p:nvSpPr>
        <p:spPr>
          <a:xfrm rot="16200000">
            <a:off x="-509823" y="5862729"/>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Verwaltungsstab</a:t>
            </a:r>
          </a:p>
        </p:txBody>
      </p:sp>
      <p:sp>
        <p:nvSpPr>
          <p:cNvPr id="11" name="Rechteck 10">
            <a:hlinkClick r:id="rId7" action="ppaction://hlinksldjump"/>
            <a:extLst>
              <a:ext uri="{FF2B5EF4-FFF2-40B4-BE49-F238E27FC236}">
                <a16:creationId xmlns:a16="http://schemas.microsoft.com/office/drawing/2014/main" id="{B2456CA1-7F67-BA48-2E4B-FE5676A49871}"/>
              </a:ext>
            </a:extLst>
          </p:cNvPr>
          <p:cNvSpPr/>
          <p:nvPr/>
        </p:nvSpPr>
        <p:spPr>
          <a:xfrm rot="16200000">
            <a:off x="-509823" y="7550112"/>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Aufgaben des Stabes </a:t>
            </a:r>
          </a:p>
        </p:txBody>
      </p:sp>
    </p:spTree>
    <p:extLst>
      <p:ext uri="{BB962C8B-B14F-4D97-AF65-F5344CB8AC3E}">
        <p14:creationId xmlns:p14="http://schemas.microsoft.com/office/powerpoint/2010/main" val="6560419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47C87F-B7B6-DCB1-FED4-441A730058A0}"/>
              </a:ext>
            </a:extLst>
          </p:cNvPr>
          <p:cNvSpPr>
            <a:spLocks noGrp="1"/>
          </p:cNvSpPr>
          <p:nvPr>
            <p:ph type="title"/>
          </p:nvPr>
        </p:nvSpPr>
        <p:spPr/>
        <p:txBody>
          <a:bodyPr/>
          <a:lstStyle/>
          <a:p>
            <a:r>
              <a:rPr lang="de-DE" dirty="0"/>
              <a:t>160</a:t>
            </a:r>
            <a:endParaRPr lang="de-CH" dirty="0"/>
          </a:p>
        </p:txBody>
      </p:sp>
      <p:sp>
        <p:nvSpPr>
          <p:cNvPr id="4" name="Textplatzhalter 3">
            <a:extLst>
              <a:ext uri="{FF2B5EF4-FFF2-40B4-BE49-F238E27FC236}">
                <a16:creationId xmlns:a16="http://schemas.microsoft.com/office/drawing/2014/main" id="{535C6FC1-8D90-F282-04AE-CCE4F619DEF8}"/>
              </a:ext>
            </a:extLst>
          </p:cNvPr>
          <p:cNvSpPr>
            <a:spLocks noGrp="1"/>
          </p:cNvSpPr>
          <p:nvPr>
            <p:ph type="body" sz="quarter" idx="21"/>
          </p:nvPr>
        </p:nvSpPr>
        <p:spPr/>
        <p:txBody>
          <a:bodyPr/>
          <a:lstStyle/>
          <a:p>
            <a:r>
              <a:rPr lang="de-DE" dirty="0"/>
              <a:t>Aufgaben Vb 4 </a:t>
            </a:r>
          </a:p>
          <a:p>
            <a:r>
              <a:rPr lang="de-DE" dirty="0"/>
              <a:t>Sicherheit &amp; Ordnung</a:t>
            </a:r>
            <a:endParaRPr lang="de-CH" dirty="0"/>
          </a:p>
        </p:txBody>
      </p:sp>
      <p:sp>
        <p:nvSpPr>
          <p:cNvPr id="5" name="Textplatzhalter 4">
            <a:extLst>
              <a:ext uri="{FF2B5EF4-FFF2-40B4-BE49-F238E27FC236}">
                <a16:creationId xmlns:a16="http://schemas.microsoft.com/office/drawing/2014/main" id="{1DDB952A-E0C8-D47A-0358-89856F3D4279}"/>
              </a:ext>
            </a:extLst>
          </p:cNvPr>
          <p:cNvSpPr>
            <a:spLocks noGrp="1"/>
          </p:cNvSpPr>
          <p:nvPr>
            <p:ph type="body" sz="quarter" idx="26"/>
          </p:nvPr>
        </p:nvSpPr>
        <p:spPr/>
        <p:txBody>
          <a:bodyPr/>
          <a:lstStyle/>
          <a:p>
            <a:r>
              <a:rPr lang="de-DE" dirty="0"/>
              <a:t>Führungsorganisation </a:t>
            </a:r>
            <a:endParaRPr lang="de-CH" dirty="0"/>
          </a:p>
        </p:txBody>
      </p:sp>
      <p:sp>
        <p:nvSpPr>
          <p:cNvPr id="6" name="Textplatzhalter 5">
            <a:extLst>
              <a:ext uri="{FF2B5EF4-FFF2-40B4-BE49-F238E27FC236}">
                <a16:creationId xmlns:a16="http://schemas.microsoft.com/office/drawing/2014/main" id="{4A732F5E-63CC-967F-A650-160CD2E632FF}"/>
              </a:ext>
            </a:extLst>
          </p:cNvPr>
          <p:cNvSpPr>
            <a:spLocks noGrp="1"/>
          </p:cNvSpPr>
          <p:nvPr>
            <p:ph type="body" sz="quarter" idx="32"/>
          </p:nvPr>
        </p:nvSpPr>
        <p:spPr/>
        <p:txBody>
          <a:bodyPr anchor="ctr"/>
          <a:lstStyle/>
          <a:p>
            <a:r>
              <a:rPr lang="de-DE" dirty="0"/>
              <a:t>1 IM BW 2019 3.2.2.2  ( 2 ebd. 3.2.2.3</a:t>
            </a:r>
            <a:endParaRPr lang="de-CH" dirty="0"/>
          </a:p>
        </p:txBody>
      </p:sp>
      <p:graphicFrame>
        <p:nvGraphicFramePr>
          <p:cNvPr id="7" name="Tabelle 6">
            <a:extLst>
              <a:ext uri="{FF2B5EF4-FFF2-40B4-BE49-F238E27FC236}">
                <a16:creationId xmlns:a16="http://schemas.microsoft.com/office/drawing/2014/main" id="{0997618F-774D-2073-14B4-E5111248BE19}"/>
              </a:ext>
            </a:extLst>
          </p:cNvPr>
          <p:cNvGraphicFramePr>
            <a:graphicFrameLocks noGrp="1"/>
          </p:cNvGraphicFramePr>
          <p:nvPr>
            <p:extLst>
              <p:ext uri="{D42A27DB-BD31-4B8C-83A1-F6EECF244321}">
                <p14:modId xmlns:p14="http://schemas.microsoft.com/office/powerpoint/2010/main" val="1782588140"/>
              </p:ext>
            </p:extLst>
          </p:nvPr>
        </p:nvGraphicFramePr>
        <p:xfrm>
          <a:off x="503235" y="1549699"/>
          <a:ext cx="6840538" cy="1615440"/>
        </p:xfrm>
        <a:graphic>
          <a:graphicData uri="http://schemas.openxmlformats.org/drawingml/2006/table">
            <a:tbl>
              <a:tblPr firstRow="1" bandRow="1">
                <a:tableStyleId>{5940675A-B579-460E-94D1-54222C63F5DA}</a:tableStyleId>
              </a:tblPr>
              <a:tblGrid>
                <a:gridCol w="6840538">
                  <a:extLst>
                    <a:ext uri="{9D8B030D-6E8A-4147-A177-3AD203B41FA5}">
                      <a16:colId xmlns:a16="http://schemas.microsoft.com/office/drawing/2014/main" val="20000"/>
                    </a:ext>
                  </a:extLst>
                </a:gridCol>
              </a:tblGrid>
              <a:tr h="255291">
                <a:tc>
                  <a:txBody>
                    <a:bodyPr/>
                    <a:lstStyle/>
                    <a:p>
                      <a:pPr marL="0" lvl="2" indent="0" algn="l" defTabSz="755934" rtl="0" eaLnBrk="1" latinLnBrk="0" hangingPunct="1">
                        <a:lnSpc>
                          <a:spcPct val="100000"/>
                        </a:lnSpc>
                        <a:spcBef>
                          <a:spcPts val="0"/>
                        </a:spcBef>
                        <a:spcAft>
                          <a:spcPts val="0"/>
                        </a:spcAft>
                        <a:buFont typeface="Symbol" panose="05050102010706020507" pitchFamily="18" charset="2"/>
                        <a:buNone/>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Aufgaben</a:t>
                      </a:r>
                      <a:endParaRPr lang="de-CH"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3573720985"/>
                  </a:ext>
                </a:extLst>
              </a:tr>
              <a:tr h="284172">
                <a:tc>
                  <a:txBody>
                    <a:bodyPr/>
                    <a:lstStyle/>
                    <a:p>
                      <a:pPr marL="285750" lvl="2"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Vb 4 nimmt die Aufgaben der Ortspolizeibehörde wahr </a:t>
                      </a:r>
                    </a:p>
                    <a:p>
                      <a:pPr marL="285750" lvl="2"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Koordination mit</a:t>
                      </a:r>
                    </a:p>
                    <a:p>
                      <a:pPr marL="663718" lvl="3"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Technischer Einsatzleitung (Feuerwehr)</a:t>
                      </a:r>
                    </a:p>
                    <a:p>
                      <a:pPr marL="663718" lvl="3"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Vollzugspolizei </a:t>
                      </a:r>
                    </a:p>
                    <a:p>
                      <a:pPr marL="663718" lvl="3" indent="-285750" algn="l" defTabSz="755934" rtl="0" eaLnBrk="1" latinLnBrk="0" hangingPunct="1">
                        <a:lnSpc>
                          <a:spcPts val="1600"/>
                        </a:lnSpc>
                        <a:spcBef>
                          <a:spcPts val="0"/>
                        </a:spcBef>
                        <a:spcAft>
                          <a:spcPts val="0"/>
                        </a:spcAft>
                        <a:buFont typeface="Symbol" panose="05050102010706020507" pitchFamily="18" charset="2"/>
                        <a:buChar char="-"/>
                      </a:pPr>
                      <a:r>
                        <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Vb 4 des Landkreises </a:t>
                      </a:r>
                    </a:p>
                    <a:p>
                      <a:pPr marL="0" lvl="2" indent="0" algn="l" defTabSz="755934" rtl="0" eaLnBrk="1" latinLnBrk="0" hangingPunct="1">
                        <a:lnSpc>
                          <a:spcPts val="1600"/>
                        </a:lnSpc>
                        <a:spcBef>
                          <a:spcPts val="0"/>
                        </a:spcBef>
                        <a:spcAft>
                          <a:spcPts val="0"/>
                        </a:spcAft>
                        <a:buFont typeface="Symbol" panose="05050102010706020507" pitchFamily="18" charset="2"/>
                        <a:buNone/>
                      </a:pPr>
                      <a:endParaRPr lang="de-DE" sz="1400" b="0"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03"/>
                  </a:ext>
                </a:extLst>
              </a:tr>
            </a:tbl>
          </a:graphicData>
        </a:graphic>
      </p:graphicFrame>
      <p:sp>
        <p:nvSpPr>
          <p:cNvPr id="12" name="Rechteck 11">
            <a:hlinkClick r:id="rId2" action="ppaction://hlinksldjump"/>
            <a:extLst>
              <a:ext uri="{FF2B5EF4-FFF2-40B4-BE49-F238E27FC236}">
                <a16:creationId xmlns:a16="http://schemas.microsoft.com/office/drawing/2014/main" id="{64FA5EA6-75C6-A7A0-96E5-3413E78C3D2F}"/>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3" name="Rechteck 12">
            <a:hlinkClick r:id="rId3" action="ppaction://hlinksldjump"/>
            <a:extLst>
              <a:ext uri="{FF2B5EF4-FFF2-40B4-BE49-F238E27FC236}">
                <a16:creationId xmlns:a16="http://schemas.microsoft.com/office/drawing/2014/main" id="{16E2E822-F9B6-CE1D-46DA-E815DDFC40DA}"/>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3" name="Rechteck 2">
            <a:hlinkClick r:id="rId4" action="ppaction://hlinksldjump"/>
            <a:extLst>
              <a:ext uri="{FF2B5EF4-FFF2-40B4-BE49-F238E27FC236}">
                <a16:creationId xmlns:a16="http://schemas.microsoft.com/office/drawing/2014/main" id="{90F88A36-D9B1-3F1B-B89C-0FDB13BDA890}"/>
              </a:ext>
            </a:extLst>
          </p:cNvPr>
          <p:cNvSpPr/>
          <p:nvPr/>
        </p:nvSpPr>
        <p:spPr>
          <a:xfrm rot="16200000">
            <a:off x="-509823" y="4175346"/>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Führungsorganisation</a:t>
            </a:r>
          </a:p>
        </p:txBody>
      </p:sp>
      <p:sp>
        <p:nvSpPr>
          <p:cNvPr id="9" name="Rechteck 8">
            <a:hlinkClick r:id="rId5" action="ppaction://hlinksldjump"/>
            <a:extLst>
              <a:ext uri="{FF2B5EF4-FFF2-40B4-BE49-F238E27FC236}">
                <a16:creationId xmlns:a16="http://schemas.microsoft.com/office/drawing/2014/main" id="{83774B7B-D1AC-E52D-8B14-EB5A4241949B}"/>
              </a:ext>
            </a:extLst>
          </p:cNvPr>
          <p:cNvSpPr/>
          <p:nvPr/>
        </p:nvSpPr>
        <p:spPr>
          <a:xfrm rot="16200000">
            <a:off x="-509823" y="5862729"/>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Verwaltungsstab</a:t>
            </a:r>
          </a:p>
        </p:txBody>
      </p:sp>
      <p:sp>
        <p:nvSpPr>
          <p:cNvPr id="10" name="Rechteck 9">
            <a:hlinkClick r:id="rId6" action="ppaction://hlinksldjump"/>
            <a:extLst>
              <a:ext uri="{FF2B5EF4-FFF2-40B4-BE49-F238E27FC236}">
                <a16:creationId xmlns:a16="http://schemas.microsoft.com/office/drawing/2014/main" id="{B486E186-BAD4-8E9C-75FE-C7F02432D739}"/>
              </a:ext>
            </a:extLst>
          </p:cNvPr>
          <p:cNvSpPr/>
          <p:nvPr/>
        </p:nvSpPr>
        <p:spPr>
          <a:xfrm rot="16200000">
            <a:off x="-509823" y="7550112"/>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Aufgaben des Stabes </a:t>
            </a:r>
          </a:p>
        </p:txBody>
      </p:sp>
    </p:spTree>
    <p:extLst>
      <p:ext uri="{BB962C8B-B14F-4D97-AF65-F5344CB8AC3E}">
        <p14:creationId xmlns:p14="http://schemas.microsoft.com/office/powerpoint/2010/main" val="5889886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535C6FC1-8D90-F282-04AE-CCE4F619DEF8}"/>
              </a:ext>
            </a:extLst>
          </p:cNvPr>
          <p:cNvSpPr>
            <a:spLocks noGrp="1"/>
          </p:cNvSpPr>
          <p:nvPr>
            <p:ph type="body" sz="quarter" idx="21"/>
          </p:nvPr>
        </p:nvSpPr>
        <p:spPr/>
        <p:txBody>
          <a:bodyPr/>
          <a:lstStyle/>
          <a:p>
            <a:r>
              <a:rPr lang="de-DE" dirty="0"/>
              <a:t>Ablauforganisation</a:t>
            </a:r>
            <a:endParaRPr lang="de-CH" dirty="0"/>
          </a:p>
        </p:txBody>
      </p:sp>
      <p:sp>
        <p:nvSpPr>
          <p:cNvPr id="5" name="Textplatzhalter 4">
            <a:extLst>
              <a:ext uri="{FF2B5EF4-FFF2-40B4-BE49-F238E27FC236}">
                <a16:creationId xmlns:a16="http://schemas.microsoft.com/office/drawing/2014/main" id="{1DDB952A-E0C8-D47A-0358-89856F3D4279}"/>
              </a:ext>
            </a:extLst>
          </p:cNvPr>
          <p:cNvSpPr>
            <a:spLocks noGrp="1"/>
          </p:cNvSpPr>
          <p:nvPr>
            <p:ph type="body" sz="quarter" idx="26"/>
          </p:nvPr>
        </p:nvSpPr>
        <p:spPr/>
        <p:txBody>
          <a:bodyPr/>
          <a:lstStyle/>
          <a:p>
            <a:r>
              <a:rPr lang="de-DE" dirty="0"/>
              <a:t>Führungsorganisation </a:t>
            </a:r>
            <a:endParaRPr lang="de-CH" dirty="0"/>
          </a:p>
        </p:txBody>
      </p:sp>
      <p:sp>
        <p:nvSpPr>
          <p:cNvPr id="2" name="Titel 1">
            <a:extLst>
              <a:ext uri="{FF2B5EF4-FFF2-40B4-BE49-F238E27FC236}">
                <a16:creationId xmlns:a16="http://schemas.microsoft.com/office/drawing/2014/main" id="{3C47C87F-B7B6-DCB1-FED4-441A730058A0}"/>
              </a:ext>
            </a:extLst>
          </p:cNvPr>
          <p:cNvSpPr>
            <a:spLocks noGrp="1"/>
          </p:cNvSpPr>
          <p:nvPr>
            <p:ph type="title"/>
          </p:nvPr>
        </p:nvSpPr>
        <p:spPr/>
        <p:txBody>
          <a:bodyPr/>
          <a:lstStyle/>
          <a:p>
            <a:r>
              <a:rPr lang="de-DE" dirty="0"/>
              <a:t>170</a:t>
            </a:r>
            <a:endParaRPr lang="de-CH" dirty="0"/>
          </a:p>
        </p:txBody>
      </p:sp>
      <p:grpSp>
        <p:nvGrpSpPr>
          <p:cNvPr id="8" name="Gruppieren 7">
            <a:extLst>
              <a:ext uri="{FF2B5EF4-FFF2-40B4-BE49-F238E27FC236}">
                <a16:creationId xmlns:a16="http://schemas.microsoft.com/office/drawing/2014/main" id="{3C036F7D-327E-0382-A758-CD0FD9FC021A}"/>
              </a:ext>
            </a:extLst>
          </p:cNvPr>
          <p:cNvGrpSpPr/>
          <p:nvPr/>
        </p:nvGrpSpPr>
        <p:grpSpPr>
          <a:xfrm>
            <a:off x="506109" y="2167537"/>
            <a:ext cx="6621025" cy="2577608"/>
            <a:chOff x="506109" y="2167537"/>
            <a:chExt cx="6621025" cy="2577608"/>
          </a:xfrm>
        </p:grpSpPr>
        <p:sp>
          <p:nvSpPr>
            <p:cNvPr id="36" name="Pfeil: Chevron 35">
              <a:extLst>
                <a:ext uri="{FF2B5EF4-FFF2-40B4-BE49-F238E27FC236}">
                  <a16:creationId xmlns:a16="http://schemas.microsoft.com/office/drawing/2014/main" id="{D3E06A83-3661-BD9A-B21C-012FDCBAA4FD}"/>
                </a:ext>
              </a:extLst>
            </p:cNvPr>
            <p:cNvSpPr/>
            <p:nvPr/>
          </p:nvSpPr>
          <p:spPr bwMode="auto">
            <a:xfrm>
              <a:off x="1439784" y="3029002"/>
              <a:ext cx="1192288" cy="747768"/>
            </a:xfrm>
            <a:prstGeom prst="chevron">
              <a:avLst>
                <a:gd name="adj" fmla="val 18564"/>
              </a:avLst>
            </a:prstGeom>
            <a:solidFill>
              <a:srgbClr val="DD2A1B"/>
            </a:solidFill>
            <a:ln w="9525" cap="flat" cmpd="sng" algn="ctr">
              <a:noFill/>
              <a:prstDash val="solid"/>
              <a:round/>
              <a:headEnd type="none" w="med" len="med"/>
              <a:tailEnd type="none" w="med" len="me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357188"/>
              <a:r>
                <a:rPr lang="de-DE" sz="1200" dirty="0">
                  <a:solidFill>
                    <a:schemeClr val="bg1"/>
                  </a:solidFill>
                </a:rPr>
                <a:t>Analysieren </a:t>
              </a:r>
            </a:p>
            <a:p>
              <a:pPr defTabSz="357188"/>
              <a:r>
                <a:rPr lang="de-DE" sz="1200" dirty="0">
                  <a:solidFill>
                    <a:schemeClr val="bg1"/>
                  </a:solidFill>
                </a:rPr>
                <a:t>Erkunden </a:t>
              </a:r>
            </a:p>
            <a:p>
              <a:pPr defTabSz="357188"/>
              <a:r>
                <a:rPr lang="de-DE" sz="1200" dirty="0">
                  <a:solidFill>
                    <a:schemeClr val="bg1"/>
                  </a:solidFill>
                </a:rPr>
                <a:t>Feststellen</a:t>
              </a:r>
            </a:p>
          </p:txBody>
        </p:sp>
        <p:cxnSp>
          <p:nvCxnSpPr>
            <p:cNvPr id="38" name="Verbinder: gewinkelt 37">
              <a:extLst>
                <a:ext uri="{FF2B5EF4-FFF2-40B4-BE49-F238E27FC236}">
                  <a16:creationId xmlns:a16="http://schemas.microsoft.com/office/drawing/2014/main" id="{87D52E3C-2283-EE29-330E-D7867F78E038}"/>
                </a:ext>
              </a:extLst>
            </p:cNvPr>
            <p:cNvCxnSpPr>
              <a:cxnSpLocks/>
              <a:stCxn id="55" idx="3"/>
              <a:endCxn id="36" idx="0"/>
            </p:cNvCxnSpPr>
            <p:nvPr/>
          </p:nvCxnSpPr>
          <p:spPr bwMode="auto">
            <a:xfrm flipH="1" flipV="1">
              <a:off x="1966520" y="3029002"/>
              <a:ext cx="5160614" cy="373884"/>
            </a:xfrm>
            <a:prstGeom prst="bentConnector4">
              <a:avLst>
                <a:gd name="adj1" fmla="val -4430"/>
                <a:gd name="adj2" fmla="val 261913"/>
              </a:avLst>
            </a:prstGeom>
            <a:solidFill>
              <a:schemeClr val="accent1"/>
            </a:solidFill>
            <a:ln w="41275" cap="flat" cmpd="sng" algn="ctr">
              <a:solidFill>
                <a:schemeClr val="tx1"/>
              </a:solidFill>
              <a:prstDash val="solid"/>
              <a:round/>
              <a:headEnd type="none" w="med" len="med"/>
              <a:tailEnd type="triangle"/>
            </a:ln>
            <a:effectLst/>
          </p:spPr>
        </p:cxnSp>
        <p:sp>
          <p:nvSpPr>
            <p:cNvPr id="40" name="Rechteck 39">
              <a:extLst>
                <a:ext uri="{FF2B5EF4-FFF2-40B4-BE49-F238E27FC236}">
                  <a16:creationId xmlns:a16="http://schemas.microsoft.com/office/drawing/2014/main" id="{7A76AC77-4574-3567-CBEE-D4DB882F3278}"/>
                </a:ext>
              </a:extLst>
            </p:cNvPr>
            <p:cNvSpPr/>
            <p:nvPr/>
          </p:nvSpPr>
          <p:spPr bwMode="auto">
            <a:xfrm>
              <a:off x="3687314" y="3776770"/>
              <a:ext cx="1054019" cy="968375"/>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de-DE" sz="1200" dirty="0"/>
                <a:t>Stab oder </a:t>
              </a:r>
            </a:p>
            <a:p>
              <a:pPr algn="ctr" defTabSz="914400" eaLnBrk="0" fontAlgn="base" hangingPunct="0">
                <a:spcBef>
                  <a:spcPct val="0"/>
                </a:spcBef>
                <a:spcAft>
                  <a:spcPct val="0"/>
                </a:spcAft>
              </a:pPr>
              <a:r>
                <a:rPr lang="de-DE" sz="1200" dirty="0"/>
                <a:t>Behörden-leitung</a:t>
              </a:r>
            </a:p>
          </p:txBody>
        </p:sp>
        <p:sp>
          <p:nvSpPr>
            <p:cNvPr id="42" name="Rechteck 41">
              <a:extLst>
                <a:ext uri="{FF2B5EF4-FFF2-40B4-BE49-F238E27FC236}">
                  <a16:creationId xmlns:a16="http://schemas.microsoft.com/office/drawing/2014/main" id="{C162464B-F37B-C267-DD20-D7BABF504AE5}"/>
                </a:ext>
              </a:extLst>
            </p:cNvPr>
            <p:cNvSpPr/>
            <p:nvPr/>
          </p:nvSpPr>
          <p:spPr bwMode="auto">
            <a:xfrm>
              <a:off x="508000" y="3776770"/>
              <a:ext cx="876300" cy="968375"/>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DE" sz="1200" dirty="0"/>
                <a:t>Vb 1</a:t>
              </a:r>
              <a:endParaRPr kumimoji="0" lang="de-DE" sz="1200" i="0" u="none" strike="noStrike" cap="none" normalizeH="0" baseline="0" dirty="0">
                <a:ln>
                  <a:noFill/>
                </a:ln>
                <a:solidFill>
                  <a:schemeClr val="tx1"/>
                </a:solidFill>
                <a:effectLst/>
              </a:endParaRPr>
            </a:p>
          </p:txBody>
        </p:sp>
        <p:sp>
          <p:nvSpPr>
            <p:cNvPr id="44" name="Pfeil: Fünfeck 43">
              <a:extLst>
                <a:ext uri="{FF2B5EF4-FFF2-40B4-BE49-F238E27FC236}">
                  <a16:creationId xmlns:a16="http://schemas.microsoft.com/office/drawing/2014/main" id="{92FDA235-A293-E577-1592-0FE662CB9A7F}"/>
                </a:ext>
              </a:extLst>
            </p:cNvPr>
            <p:cNvSpPr/>
            <p:nvPr/>
          </p:nvSpPr>
          <p:spPr>
            <a:xfrm>
              <a:off x="506109" y="3029002"/>
              <a:ext cx="1002198" cy="741374"/>
            </a:xfrm>
            <a:prstGeom prst="homePlate">
              <a:avLst>
                <a:gd name="adj" fmla="val 17549"/>
              </a:avLst>
            </a:prstGeom>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defTabSz="357188"/>
              <a:r>
                <a:rPr lang="de-DE" sz="1200" dirty="0">
                  <a:solidFill>
                    <a:schemeClr val="bg1"/>
                  </a:solidFill>
                </a:rPr>
                <a:t>Alarmierung</a:t>
              </a:r>
            </a:p>
            <a:p>
              <a:pPr defTabSz="357188"/>
              <a:r>
                <a:rPr lang="de-DE" sz="1200" dirty="0">
                  <a:solidFill>
                    <a:schemeClr val="bg1"/>
                  </a:solidFill>
                </a:rPr>
                <a:t>Aktivierung</a:t>
              </a:r>
            </a:p>
          </p:txBody>
        </p:sp>
        <p:sp>
          <p:nvSpPr>
            <p:cNvPr id="52" name="Pfeil: Chevron 51">
              <a:extLst>
                <a:ext uri="{FF2B5EF4-FFF2-40B4-BE49-F238E27FC236}">
                  <a16:creationId xmlns:a16="http://schemas.microsoft.com/office/drawing/2014/main" id="{2CB67852-FA87-1305-BFB9-93A284C30529}"/>
                </a:ext>
              </a:extLst>
            </p:cNvPr>
            <p:cNvSpPr/>
            <p:nvPr/>
          </p:nvSpPr>
          <p:spPr bwMode="auto">
            <a:xfrm>
              <a:off x="2563549" y="3029002"/>
              <a:ext cx="1192288" cy="747768"/>
            </a:xfrm>
            <a:prstGeom prst="chevron">
              <a:avLst>
                <a:gd name="adj" fmla="val 18564"/>
              </a:avLst>
            </a:prstGeom>
            <a:solidFill>
              <a:srgbClr val="DD2A1B"/>
            </a:solidFill>
            <a:ln w="9525" cap="flat" cmpd="sng" algn="ctr">
              <a:noFill/>
              <a:prstDash val="solid"/>
              <a:round/>
              <a:headEnd type="none" w="med" len="med"/>
              <a:tailEnd type="none" w="med" len="me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357188"/>
              <a:r>
                <a:rPr lang="de-DE" sz="1200" dirty="0">
                  <a:solidFill>
                    <a:schemeClr val="bg1"/>
                  </a:solidFill>
                </a:rPr>
                <a:t>Beurteilen </a:t>
              </a:r>
            </a:p>
            <a:p>
              <a:pPr defTabSz="357188"/>
              <a:r>
                <a:rPr lang="de-DE" sz="1200" dirty="0">
                  <a:solidFill>
                    <a:schemeClr val="bg1"/>
                  </a:solidFill>
                </a:rPr>
                <a:t>Optionen erarbeiten</a:t>
              </a:r>
            </a:p>
          </p:txBody>
        </p:sp>
        <p:sp>
          <p:nvSpPr>
            <p:cNvPr id="53" name="Pfeil: Chevron 52">
              <a:extLst>
                <a:ext uri="{FF2B5EF4-FFF2-40B4-BE49-F238E27FC236}">
                  <a16:creationId xmlns:a16="http://schemas.microsoft.com/office/drawing/2014/main" id="{ECB2AFBF-15F3-6200-A2C5-CC624845DABD}"/>
                </a:ext>
              </a:extLst>
            </p:cNvPr>
            <p:cNvSpPr/>
            <p:nvPr/>
          </p:nvSpPr>
          <p:spPr bwMode="auto">
            <a:xfrm>
              <a:off x="3687314" y="3029002"/>
              <a:ext cx="1192288" cy="747768"/>
            </a:xfrm>
            <a:prstGeom prst="chevron">
              <a:avLst>
                <a:gd name="adj" fmla="val 18564"/>
              </a:avLst>
            </a:prstGeom>
            <a:solidFill>
              <a:srgbClr val="DD2A1B"/>
            </a:solidFill>
            <a:ln w="9525" cap="flat" cmpd="sng" algn="ctr">
              <a:noFill/>
              <a:prstDash val="solid"/>
              <a:round/>
              <a:headEnd type="none" w="med" len="med"/>
              <a:tailEnd type="none" w="med" len="me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357188"/>
              <a:r>
                <a:rPr lang="de-DE" sz="1200" dirty="0">
                  <a:solidFill>
                    <a:schemeClr val="bg1"/>
                  </a:solidFill>
                </a:rPr>
                <a:t>Entscheiden</a:t>
              </a:r>
            </a:p>
          </p:txBody>
        </p:sp>
        <p:sp>
          <p:nvSpPr>
            <p:cNvPr id="54" name="Pfeil: Chevron 53">
              <a:extLst>
                <a:ext uri="{FF2B5EF4-FFF2-40B4-BE49-F238E27FC236}">
                  <a16:creationId xmlns:a16="http://schemas.microsoft.com/office/drawing/2014/main" id="{BF595C43-E4F5-22C9-F8E8-28DBF3553FB9}"/>
                </a:ext>
              </a:extLst>
            </p:cNvPr>
            <p:cNvSpPr/>
            <p:nvPr/>
          </p:nvSpPr>
          <p:spPr bwMode="auto">
            <a:xfrm>
              <a:off x="4811079" y="3029002"/>
              <a:ext cx="1192288" cy="747768"/>
            </a:xfrm>
            <a:prstGeom prst="chevron">
              <a:avLst>
                <a:gd name="adj" fmla="val 18564"/>
              </a:avLst>
            </a:prstGeom>
            <a:solidFill>
              <a:srgbClr val="DD2A1B"/>
            </a:solidFill>
            <a:ln w="9525" cap="flat" cmpd="sng" algn="ctr">
              <a:noFill/>
              <a:prstDash val="solid"/>
              <a:round/>
              <a:headEnd type="none" w="med" len="med"/>
              <a:tailEnd type="none" w="med" len="me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357188"/>
              <a:r>
                <a:rPr lang="de-DE" sz="1200" dirty="0">
                  <a:solidFill>
                    <a:schemeClr val="bg1"/>
                  </a:solidFill>
                </a:rPr>
                <a:t>Aufträge erteilen </a:t>
              </a:r>
            </a:p>
          </p:txBody>
        </p:sp>
        <p:sp>
          <p:nvSpPr>
            <p:cNvPr id="55" name="Pfeil: Chevron 54">
              <a:extLst>
                <a:ext uri="{FF2B5EF4-FFF2-40B4-BE49-F238E27FC236}">
                  <a16:creationId xmlns:a16="http://schemas.microsoft.com/office/drawing/2014/main" id="{B32B6071-DBC5-410E-D168-B09E6551FA19}"/>
                </a:ext>
              </a:extLst>
            </p:cNvPr>
            <p:cNvSpPr/>
            <p:nvPr/>
          </p:nvSpPr>
          <p:spPr bwMode="auto">
            <a:xfrm>
              <a:off x="5934846" y="3029002"/>
              <a:ext cx="1192288" cy="747768"/>
            </a:xfrm>
            <a:prstGeom prst="chevron">
              <a:avLst>
                <a:gd name="adj" fmla="val 18564"/>
              </a:avLst>
            </a:prstGeom>
            <a:solidFill>
              <a:srgbClr val="DD2A1B"/>
            </a:solidFill>
            <a:ln w="9525" cap="flat" cmpd="sng" algn="ctr">
              <a:noFill/>
              <a:prstDash val="solid"/>
              <a:round/>
              <a:headEnd type="none" w="med" len="med"/>
              <a:tailEnd type="none" w="med" len="me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357188"/>
              <a:r>
                <a:rPr lang="de-DE" sz="1200" dirty="0">
                  <a:solidFill>
                    <a:schemeClr val="bg1"/>
                  </a:solidFill>
                </a:rPr>
                <a:t>Wirkungs-</a:t>
              </a:r>
            </a:p>
            <a:p>
              <a:pPr defTabSz="357188"/>
              <a:r>
                <a:rPr lang="de-DE" sz="1200" dirty="0">
                  <a:solidFill>
                    <a:schemeClr val="bg1"/>
                  </a:solidFill>
                </a:rPr>
                <a:t>Kontrolle</a:t>
              </a:r>
            </a:p>
          </p:txBody>
        </p:sp>
        <p:sp>
          <p:nvSpPr>
            <p:cNvPr id="61" name="Rechteck 60">
              <a:extLst>
                <a:ext uri="{FF2B5EF4-FFF2-40B4-BE49-F238E27FC236}">
                  <a16:creationId xmlns:a16="http://schemas.microsoft.com/office/drawing/2014/main" id="{EBCCF18D-6A47-A3F6-6633-07FF7DBB4B08}"/>
                </a:ext>
              </a:extLst>
            </p:cNvPr>
            <p:cNvSpPr/>
            <p:nvPr/>
          </p:nvSpPr>
          <p:spPr bwMode="auto">
            <a:xfrm>
              <a:off x="1439784" y="3776770"/>
              <a:ext cx="2167016" cy="968375"/>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de-DE" sz="1200" dirty="0"/>
                <a:t>Vb 2 unter Mitwirkung aller Stabsbereiche </a:t>
              </a:r>
            </a:p>
          </p:txBody>
        </p:sp>
        <p:sp>
          <p:nvSpPr>
            <p:cNvPr id="62" name="Rechteck 61">
              <a:extLst>
                <a:ext uri="{FF2B5EF4-FFF2-40B4-BE49-F238E27FC236}">
                  <a16:creationId xmlns:a16="http://schemas.microsoft.com/office/drawing/2014/main" id="{D616FDCD-560E-9F34-9C02-A9329213BB81}"/>
                </a:ext>
              </a:extLst>
            </p:cNvPr>
            <p:cNvSpPr/>
            <p:nvPr/>
          </p:nvSpPr>
          <p:spPr bwMode="auto">
            <a:xfrm>
              <a:off x="4811079" y="3776770"/>
              <a:ext cx="2167016" cy="968375"/>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de-DE" sz="1200" dirty="0"/>
                <a:t>Stabsbereiche nach Aufgabenbereich und/oder Absprache </a:t>
              </a:r>
            </a:p>
          </p:txBody>
        </p:sp>
        <p:sp>
          <p:nvSpPr>
            <p:cNvPr id="3" name="Textfeld 2">
              <a:extLst>
                <a:ext uri="{FF2B5EF4-FFF2-40B4-BE49-F238E27FC236}">
                  <a16:creationId xmlns:a16="http://schemas.microsoft.com/office/drawing/2014/main" id="{E81CA635-CFA9-E265-5FE1-6B4A1DBF11BD}"/>
                </a:ext>
              </a:extLst>
            </p:cNvPr>
            <p:cNvSpPr txBox="1"/>
            <p:nvPr/>
          </p:nvSpPr>
          <p:spPr>
            <a:xfrm>
              <a:off x="3309113" y="2167537"/>
              <a:ext cx="2098110" cy="523220"/>
            </a:xfrm>
            <a:prstGeom prst="rect">
              <a:avLst/>
            </a:prstGeom>
            <a:solidFill>
              <a:schemeClr val="bg1"/>
            </a:solidFill>
          </p:spPr>
          <p:txBody>
            <a:bodyPr wrap="square" lIns="0" rIns="0" rtlCol="0">
              <a:spAutoFit/>
            </a:bodyPr>
            <a:lstStyle/>
            <a:p>
              <a:pPr algn="ctr"/>
              <a:r>
                <a:rPr lang="de-DE" sz="1400" dirty="0"/>
                <a:t>Wird immer wiederholt </a:t>
              </a:r>
            </a:p>
            <a:p>
              <a:pPr algn="ctr"/>
              <a:r>
                <a:rPr lang="de-DE" sz="1400" dirty="0"/>
                <a:t>bis Lage bewältigt</a:t>
              </a:r>
              <a:endParaRPr lang="de-CH" sz="1400" dirty="0"/>
            </a:p>
          </p:txBody>
        </p:sp>
      </p:grpSp>
      <p:sp>
        <p:nvSpPr>
          <p:cNvPr id="10" name="Textplatzhalter 9">
            <a:extLst>
              <a:ext uri="{FF2B5EF4-FFF2-40B4-BE49-F238E27FC236}">
                <a16:creationId xmlns:a16="http://schemas.microsoft.com/office/drawing/2014/main" id="{530E9208-CE9C-906F-5F59-E8444CFEEBB8}"/>
              </a:ext>
            </a:extLst>
          </p:cNvPr>
          <p:cNvSpPr>
            <a:spLocks noGrp="1"/>
          </p:cNvSpPr>
          <p:nvPr>
            <p:ph type="body" sz="quarter" idx="32"/>
          </p:nvPr>
        </p:nvSpPr>
        <p:spPr/>
        <p:txBody>
          <a:bodyPr/>
          <a:lstStyle/>
          <a:p>
            <a:endParaRPr lang="de-CH" dirty="0"/>
          </a:p>
        </p:txBody>
      </p:sp>
      <p:sp>
        <p:nvSpPr>
          <p:cNvPr id="11" name="Textfeld 10">
            <a:extLst>
              <a:ext uri="{FF2B5EF4-FFF2-40B4-BE49-F238E27FC236}">
                <a16:creationId xmlns:a16="http://schemas.microsoft.com/office/drawing/2014/main" id="{3E1A9632-D6FF-7976-C2CB-B20596BFB91C}"/>
              </a:ext>
            </a:extLst>
          </p:cNvPr>
          <p:cNvSpPr txBox="1"/>
          <p:nvPr/>
        </p:nvSpPr>
        <p:spPr>
          <a:xfrm>
            <a:off x="503238" y="1544295"/>
            <a:ext cx="6840537" cy="523220"/>
          </a:xfrm>
          <a:prstGeom prst="rect">
            <a:avLst/>
          </a:prstGeom>
          <a:noFill/>
        </p:spPr>
        <p:txBody>
          <a:bodyPr wrap="square" lIns="0" rtlCol="0">
            <a:spAutoFit/>
          </a:bodyPr>
          <a:lstStyle>
            <a:defPPr>
              <a:defRPr lang="en-US"/>
            </a:defPPr>
            <a:lvl1pPr>
              <a:defRPr sz="1400"/>
            </a:lvl1pPr>
            <a:lvl3pPr marL="180975" lvl="2" indent="-180975">
              <a:buFont typeface="Symbol" panose="05050102010706020507" pitchFamily="18" charset="2"/>
              <a:buChar char="-"/>
              <a:defRPr sz="1400"/>
            </a:lvl3pPr>
          </a:lstStyle>
          <a:p>
            <a:r>
              <a:rPr lang="de-DE" b="1" dirty="0"/>
              <a:t>Zur Orientierung für die allgemeine Vorgehensweise dient der Führungsvorgang</a:t>
            </a:r>
            <a:endParaRPr lang="de-CH" b="1" dirty="0"/>
          </a:p>
        </p:txBody>
      </p:sp>
      <p:sp>
        <p:nvSpPr>
          <p:cNvPr id="14" name="Rechteck 13">
            <a:hlinkClick r:id="rId2" action="ppaction://hlinksldjump"/>
            <a:extLst>
              <a:ext uri="{FF2B5EF4-FFF2-40B4-BE49-F238E27FC236}">
                <a16:creationId xmlns:a16="http://schemas.microsoft.com/office/drawing/2014/main" id="{331179F7-70A8-EBB6-BB39-C37A96C60CBF}"/>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6" name="Rechteck 15">
            <a:hlinkClick r:id="rId3" action="ppaction://hlinksldjump"/>
            <a:extLst>
              <a:ext uri="{FF2B5EF4-FFF2-40B4-BE49-F238E27FC236}">
                <a16:creationId xmlns:a16="http://schemas.microsoft.com/office/drawing/2014/main" id="{1778B40F-51DF-FE67-F0BE-97443BA5D569}"/>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7" name="Rechteck 6">
            <a:hlinkClick r:id="rId4" action="ppaction://hlinksldjump"/>
            <a:extLst>
              <a:ext uri="{FF2B5EF4-FFF2-40B4-BE49-F238E27FC236}">
                <a16:creationId xmlns:a16="http://schemas.microsoft.com/office/drawing/2014/main" id="{9ECA4E9C-9BCE-ECEE-6DEB-049498352B01}"/>
              </a:ext>
            </a:extLst>
          </p:cNvPr>
          <p:cNvSpPr/>
          <p:nvPr/>
        </p:nvSpPr>
        <p:spPr>
          <a:xfrm rot="16200000">
            <a:off x="-509823" y="4175346"/>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Führungsorganisation</a:t>
            </a:r>
          </a:p>
        </p:txBody>
      </p:sp>
      <p:sp>
        <p:nvSpPr>
          <p:cNvPr id="15" name="Rechteck 14">
            <a:hlinkClick r:id="rId5" action="ppaction://hlinksldjump"/>
            <a:extLst>
              <a:ext uri="{FF2B5EF4-FFF2-40B4-BE49-F238E27FC236}">
                <a16:creationId xmlns:a16="http://schemas.microsoft.com/office/drawing/2014/main" id="{CA35BBF4-B722-DCCD-72CA-51814F575F57}"/>
              </a:ext>
            </a:extLst>
          </p:cNvPr>
          <p:cNvSpPr/>
          <p:nvPr/>
        </p:nvSpPr>
        <p:spPr>
          <a:xfrm rot="16200000">
            <a:off x="-509823" y="5862729"/>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Verwaltungsstab</a:t>
            </a:r>
          </a:p>
        </p:txBody>
      </p:sp>
      <p:sp>
        <p:nvSpPr>
          <p:cNvPr id="18" name="Rechteck 17">
            <a:hlinkClick r:id="rId6" action="ppaction://hlinksldjump"/>
            <a:extLst>
              <a:ext uri="{FF2B5EF4-FFF2-40B4-BE49-F238E27FC236}">
                <a16:creationId xmlns:a16="http://schemas.microsoft.com/office/drawing/2014/main" id="{FE3136AB-5457-4572-4019-2631678CDBAE}"/>
              </a:ext>
            </a:extLst>
          </p:cNvPr>
          <p:cNvSpPr/>
          <p:nvPr/>
        </p:nvSpPr>
        <p:spPr>
          <a:xfrm rot="16200000">
            <a:off x="-509823" y="7550112"/>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Aufgaben des Stabes </a:t>
            </a:r>
          </a:p>
        </p:txBody>
      </p:sp>
    </p:spTree>
    <p:extLst>
      <p:ext uri="{BB962C8B-B14F-4D97-AF65-F5344CB8AC3E}">
        <p14:creationId xmlns:p14="http://schemas.microsoft.com/office/powerpoint/2010/main" val="27594086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F7F63F-6103-E91C-A552-3C051C4C10C1}"/>
              </a:ext>
            </a:extLst>
          </p:cNvPr>
          <p:cNvSpPr>
            <a:spLocks noGrp="1"/>
          </p:cNvSpPr>
          <p:nvPr>
            <p:ph type="title"/>
          </p:nvPr>
        </p:nvSpPr>
        <p:spPr/>
        <p:txBody>
          <a:bodyPr/>
          <a:lstStyle/>
          <a:p>
            <a:endParaRPr lang="de-CH" dirty="0"/>
          </a:p>
        </p:txBody>
      </p:sp>
      <p:sp>
        <p:nvSpPr>
          <p:cNvPr id="4" name="Textplatzhalter 3">
            <a:extLst>
              <a:ext uri="{FF2B5EF4-FFF2-40B4-BE49-F238E27FC236}">
                <a16:creationId xmlns:a16="http://schemas.microsoft.com/office/drawing/2014/main" id="{0D9217FB-E6C6-03FE-8FE0-0FE2AEC47326}"/>
              </a:ext>
            </a:extLst>
          </p:cNvPr>
          <p:cNvSpPr>
            <a:spLocks noGrp="1"/>
          </p:cNvSpPr>
          <p:nvPr>
            <p:ph type="body" sz="quarter" idx="21"/>
          </p:nvPr>
        </p:nvSpPr>
        <p:spPr/>
        <p:txBody>
          <a:bodyPr/>
          <a:lstStyle/>
          <a:p>
            <a:r>
              <a:rPr lang="de-DE" dirty="0"/>
              <a:t>Lagebesprechung: Maßnahmen </a:t>
            </a:r>
            <a:endParaRPr lang="de-CH" dirty="0"/>
          </a:p>
        </p:txBody>
      </p:sp>
      <p:sp>
        <p:nvSpPr>
          <p:cNvPr id="5" name="Textplatzhalter 4">
            <a:extLst>
              <a:ext uri="{FF2B5EF4-FFF2-40B4-BE49-F238E27FC236}">
                <a16:creationId xmlns:a16="http://schemas.microsoft.com/office/drawing/2014/main" id="{AB795C0B-F337-5B00-C1CD-97C9C5EA73EF}"/>
              </a:ext>
            </a:extLst>
          </p:cNvPr>
          <p:cNvSpPr>
            <a:spLocks noGrp="1"/>
          </p:cNvSpPr>
          <p:nvPr>
            <p:ph type="body" sz="quarter" idx="26"/>
          </p:nvPr>
        </p:nvSpPr>
        <p:spPr/>
        <p:txBody>
          <a:bodyPr/>
          <a:lstStyle/>
          <a:p>
            <a:r>
              <a:rPr lang="de-DE" dirty="0"/>
              <a:t>Führungsorganisation </a:t>
            </a:r>
            <a:endParaRPr lang="de-CH" dirty="0"/>
          </a:p>
        </p:txBody>
      </p:sp>
      <p:sp>
        <p:nvSpPr>
          <p:cNvPr id="6" name="Textplatzhalter 5">
            <a:extLst>
              <a:ext uri="{FF2B5EF4-FFF2-40B4-BE49-F238E27FC236}">
                <a16:creationId xmlns:a16="http://schemas.microsoft.com/office/drawing/2014/main" id="{2B9C7F93-09C5-4400-5A6B-EB5B13144C67}"/>
              </a:ext>
            </a:extLst>
          </p:cNvPr>
          <p:cNvSpPr>
            <a:spLocks noGrp="1"/>
          </p:cNvSpPr>
          <p:nvPr>
            <p:ph type="body" sz="quarter" idx="32"/>
          </p:nvPr>
        </p:nvSpPr>
        <p:spPr/>
        <p:txBody>
          <a:bodyPr/>
          <a:lstStyle/>
          <a:p>
            <a:endParaRPr lang="de-CH" dirty="0"/>
          </a:p>
        </p:txBody>
      </p:sp>
      <p:graphicFrame>
        <p:nvGraphicFramePr>
          <p:cNvPr id="7" name="Tabelle 30">
            <a:extLst>
              <a:ext uri="{FF2B5EF4-FFF2-40B4-BE49-F238E27FC236}">
                <a16:creationId xmlns:a16="http://schemas.microsoft.com/office/drawing/2014/main" id="{01880E6C-FD03-B36C-26AF-480915FD44AF}"/>
              </a:ext>
            </a:extLst>
          </p:cNvPr>
          <p:cNvGraphicFramePr>
            <a:graphicFrameLocks noGrp="1"/>
          </p:cNvGraphicFramePr>
          <p:nvPr>
            <p:extLst>
              <p:ext uri="{D42A27DB-BD31-4B8C-83A1-F6EECF244321}">
                <p14:modId xmlns:p14="http://schemas.microsoft.com/office/powerpoint/2010/main" val="554790873"/>
              </p:ext>
            </p:extLst>
          </p:nvPr>
        </p:nvGraphicFramePr>
        <p:xfrm>
          <a:off x="503237" y="1525564"/>
          <a:ext cx="6840538" cy="8137680"/>
        </p:xfrm>
        <a:graphic>
          <a:graphicData uri="http://schemas.openxmlformats.org/drawingml/2006/table">
            <a:tbl>
              <a:tblPr firstRow="1" bandRow="1">
                <a:tableStyleId>{5940675A-B579-460E-94D1-54222C63F5DA}</a:tableStyleId>
              </a:tblPr>
              <a:tblGrid>
                <a:gridCol w="1414020">
                  <a:extLst>
                    <a:ext uri="{9D8B030D-6E8A-4147-A177-3AD203B41FA5}">
                      <a16:colId xmlns:a16="http://schemas.microsoft.com/office/drawing/2014/main" val="3278481393"/>
                    </a:ext>
                  </a:extLst>
                </a:gridCol>
                <a:gridCol w="4652644">
                  <a:extLst>
                    <a:ext uri="{9D8B030D-6E8A-4147-A177-3AD203B41FA5}">
                      <a16:colId xmlns:a16="http://schemas.microsoft.com/office/drawing/2014/main" val="293453929"/>
                    </a:ext>
                  </a:extLst>
                </a:gridCol>
                <a:gridCol w="773874">
                  <a:extLst>
                    <a:ext uri="{9D8B030D-6E8A-4147-A177-3AD203B41FA5}">
                      <a16:colId xmlns:a16="http://schemas.microsoft.com/office/drawing/2014/main" val="3421907624"/>
                    </a:ext>
                  </a:extLst>
                </a:gridCol>
              </a:tblGrid>
              <a:tr h="284999">
                <a:tc gridSpan="3">
                  <a:txBody>
                    <a:bodyPr/>
                    <a:lstStyle/>
                    <a:p>
                      <a:pPr marL="0" algn="l" defTabSz="755934" rtl="0" eaLnBrk="1" latinLnBrk="0" hangingPunct="1">
                        <a:lnSpc>
                          <a:spcPct val="100000"/>
                        </a:lnSpc>
                      </a:pPr>
                      <a:r>
                        <a:rPr lang="de-DE" sz="16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Lagebesprechung vom …………… Uhrzeit ……………….</a:t>
                      </a:r>
                    </a:p>
                  </a:txBody>
                  <a:tcPr marL="72000" marT="36000" marB="72000" anchor="ctr">
                    <a:solidFill>
                      <a:schemeClr val="bg1"/>
                    </a:solidFill>
                  </a:tcPr>
                </a:tc>
                <a:tc hMerge="1">
                  <a:txBody>
                    <a:bodyPr/>
                    <a:lstStyle/>
                    <a:p>
                      <a:pPr marL="0" algn="l" defTabSz="755934" rtl="0" eaLnBrk="1" latinLnBrk="0" hangingPunct="1">
                        <a:lnSpc>
                          <a:spcPct val="100000"/>
                        </a:lnSpc>
                      </a:pPr>
                      <a:endPar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72000" marR="0" marT="36000" marB="72000" anchor="ctr">
                    <a:solidFill>
                      <a:schemeClr val="bg2"/>
                    </a:solidFill>
                  </a:tcPr>
                </a:tc>
                <a:tc hMerge="1">
                  <a:txBody>
                    <a:bodyPr/>
                    <a:lstStyle/>
                    <a:p>
                      <a:pPr marL="0" algn="ctr" defTabSz="755934" rtl="0" eaLnBrk="1" latinLnBrk="0" hangingPunct="1">
                        <a:lnSpc>
                          <a:spcPct val="100000"/>
                        </a:lnSpc>
                      </a:pPr>
                      <a:endParaRPr lang="de-DE" sz="1800" b="1"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72000" marR="0" marT="36000" marB="72000" anchor="ctr">
                    <a:solidFill>
                      <a:schemeClr val="bg2"/>
                    </a:solidFill>
                  </a:tcPr>
                </a:tc>
                <a:extLst>
                  <a:ext uri="{0D108BD9-81ED-4DB2-BD59-A6C34878D82A}">
                    <a16:rowId xmlns:a16="http://schemas.microsoft.com/office/drawing/2014/main" val="644805129"/>
                  </a:ext>
                </a:extLst>
              </a:tr>
              <a:tr h="284999">
                <a:tc>
                  <a:txBody>
                    <a:bodyPr/>
                    <a:lstStyle/>
                    <a:p>
                      <a:pPr marL="0" algn="l" defTabSz="755934" rtl="0" eaLnBrk="1" latinLnBrk="0" hangingPunct="1">
                        <a:lnSpc>
                          <a:spcPct val="100000"/>
                        </a:lnSpc>
                      </a:pPr>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Maßnahme </a:t>
                      </a:r>
                    </a:p>
                  </a:txBody>
                  <a:tcPr marL="72000" marT="36000" marB="72000" anchor="ctr">
                    <a:solidFill>
                      <a:schemeClr val="bg2"/>
                    </a:solidFill>
                  </a:tcPr>
                </a:tc>
                <a:tc>
                  <a:txBody>
                    <a:bodyPr/>
                    <a:lstStyle/>
                    <a:p>
                      <a:pPr marL="0" algn="l" defTabSz="755934" rtl="0" eaLnBrk="1" latinLnBrk="0" hangingPunct="1">
                        <a:lnSpc>
                          <a:spcPct val="100000"/>
                        </a:lnSpc>
                      </a:pPr>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Zuständigkeit </a:t>
                      </a:r>
                    </a:p>
                  </a:txBody>
                  <a:tcPr marL="72000" marR="0" marT="36000" marB="72000" anchor="ctr">
                    <a:solidFill>
                      <a:schemeClr val="bg2"/>
                    </a:solidFill>
                  </a:tcPr>
                </a:tc>
                <a:tc>
                  <a:txBody>
                    <a:bodyPr/>
                    <a:lstStyle/>
                    <a:p>
                      <a:pPr marL="0" algn="ctr" defTabSz="755934" rtl="0" eaLnBrk="1" latinLnBrk="0" hangingPunct="1">
                        <a:lnSpc>
                          <a:spcPct val="100000"/>
                        </a:lnSpc>
                      </a:pPr>
                      <a:r>
                        <a:rPr lang="de-DE" sz="1800" b="1" i="0" kern="1200" dirty="0">
                          <a:solidFill>
                            <a:schemeClr val="tx1"/>
                          </a:solidFill>
                          <a:latin typeface="Arial" panose="020B0604020202020204" pitchFamily="34" charset="0"/>
                          <a:ea typeface="Open Sans" panose="020B0606030504020204" pitchFamily="34" charset="0"/>
                          <a:cs typeface="Arial" panose="020B0604020202020204" pitchFamily="34" charset="0"/>
                          <a:sym typeface="Wingdings" panose="05000000000000000000" pitchFamily="2" charset="2"/>
                        </a:rPr>
                        <a:t></a:t>
                      </a:r>
                      <a:endParaRPr lang="de-DE" sz="1800" b="1"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72000" marR="0" marT="36000" marB="72000" anchor="ctr">
                    <a:solidFill>
                      <a:schemeClr val="bg2"/>
                    </a:solidFill>
                  </a:tcPr>
                </a:tc>
                <a:extLst>
                  <a:ext uri="{0D108BD9-81ED-4DB2-BD59-A6C34878D82A}">
                    <a16:rowId xmlns:a16="http://schemas.microsoft.com/office/drawing/2014/main" val="398156381"/>
                  </a:ext>
                </a:extLst>
              </a:tr>
              <a:tr h="0">
                <a:tc>
                  <a:txBody>
                    <a:bodyPr/>
                    <a:lstStyle/>
                    <a:p>
                      <a:pPr algn="l">
                        <a:lnSpc>
                          <a:spcPct val="100000"/>
                        </a:lnSpc>
                      </a:pPr>
                      <a:endParaRPr lang="de-DE" sz="1400" kern="1200" dirty="0">
                        <a:solidFill>
                          <a:srgbClr val="FF0000"/>
                        </a:solidFill>
                        <a:latin typeface="Arial" panose="020B0604020202020204" pitchFamily="34" charset="0"/>
                        <a:ea typeface="+mn-ea"/>
                        <a:cs typeface="Arial" panose="020B0604020202020204" pitchFamily="34" charset="0"/>
                      </a:endParaRPr>
                    </a:p>
                    <a:p>
                      <a:pPr algn="l">
                        <a:lnSpc>
                          <a:spcPct val="100000"/>
                        </a:lnSpc>
                      </a:pPr>
                      <a:endParaRPr lang="de-DE" sz="1400" kern="1200" dirty="0">
                        <a:solidFill>
                          <a:srgbClr val="FF0000"/>
                        </a:solidFill>
                        <a:latin typeface="Arial" panose="020B0604020202020204" pitchFamily="34" charset="0"/>
                        <a:ea typeface="+mn-ea"/>
                        <a:cs typeface="Arial" panose="020B0604020202020204" pitchFamily="34" charset="0"/>
                      </a:endParaRPr>
                    </a:p>
                    <a:p>
                      <a:pPr algn="l">
                        <a:lnSpc>
                          <a:spcPct val="100000"/>
                        </a:lnSpc>
                      </a:pPr>
                      <a:endParaRPr lang="de-DE" sz="1400" kern="1200" dirty="0">
                        <a:solidFill>
                          <a:srgbClr val="FF0000"/>
                        </a:solidFill>
                        <a:latin typeface="Arial" panose="020B0604020202020204" pitchFamily="34" charset="0"/>
                        <a:ea typeface="+mn-ea"/>
                        <a:cs typeface="Arial" panose="020B0604020202020204" pitchFamily="34" charset="0"/>
                      </a:endParaRPr>
                    </a:p>
                    <a:p>
                      <a:pPr algn="l">
                        <a:lnSpc>
                          <a:spcPct val="100000"/>
                        </a:lnSpc>
                      </a:pPr>
                      <a:endParaRPr lang="de-DE" sz="1400" kern="1200" dirty="0">
                        <a:solidFill>
                          <a:srgbClr val="FF0000"/>
                        </a:solidFill>
                        <a:latin typeface="Arial" panose="020B0604020202020204" pitchFamily="34" charset="0"/>
                        <a:ea typeface="+mn-ea"/>
                        <a:cs typeface="Arial" panose="020B0604020202020204" pitchFamily="34" charset="0"/>
                      </a:endParaRPr>
                    </a:p>
                  </a:txBody>
                  <a:tcPr marL="72000" marT="36000" marB="36000"/>
                </a:tc>
                <a:tc>
                  <a:txBody>
                    <a:bodyPr/>
                    <a:lstStyle/>
                    <a:p>
                      <a:pPr algn="l" hangingPunct="0"/>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0" marT="36000" marB="36000"/>
                </a:tc>
                <a:tc>
                  <a:txBody>
                    <a:bodyPr/>
                    <a:lstStyle/>
                    <a:p>
                      <a:pPr algn="l" hangingPunct="0"/>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0" marT="36000" marB="36000"/>
                </a:tc>
                <a:extLst>
                  <a:ext uri="{0D108BD9-81ED-4DB2-BD59-A6C34878D82A}">
                    <a16:rowId xmlns:a16="http://schemas.microsoft.com/office/drawing/2014/main" val="3459664436"/>
                  </a:ext>
                </a:extLst>
              </a:tr>
              <a:tr h="0">
                <a:tc>
                  <a:txBody>
                    <a:bodyPr/>
                    <a:lstStyle/>
                    <a:p>
                      <a:pPr algn="l">
                        <a:lnSpc>
                          <a:spcPct val="100000"/>
                        </a:lnSpc>
                      </a:pPr>
                      <a:endParaRPr lang="de-DE" sz="1400" kern="1200" dirty="0">
                        <a:solidFill>
                          <a:schemeClr val="tx1"/>
                        </a:solidFill>
                        <a:latin typeface="Arial" panose="020B0604020202020204" pitchFamily="34" charset="0"/>
                        <a:ea typeface="+mn-ea"/>
                        <a:cs typeface="Arial" panose="020B0604020202020204" pitchFamily="34" charset="0"/>
                      </a:endParaRPr>
                    </a:p>
                    <a:p>
                      <a:pPr algn="l">
                        <a:lnSpc>
                          <a:spcPct val="100000"/>
                        </a:lnSpc>
                      </a:pPr>
                      <a:endParaRPr lang="de-DE" sz="1400" kern="1200" dirty="0">
                        <a:solidFill>
                          <a:schemeClr val="tx1"/>
                        </a:solidFill>
                        <a:latin typeface="Arial" panose="020B0604020202020204" pitchFamily="34" charset="0"/>
                        <a:ea typeface="+mn-ea"/>
                        <a:cs typeface="Arial" panose="020B0604020202020204" pitchFamily="34" charset="0"/>
                      </a:endParaRPr>
                    </a:p>
                    <a:p>
                      <a:pPr algn="l">
                        <a:lnSpc>
                          <a:spcPct val="100000"/>
                        </a:lnSpc>
                      </a:pPr>
                      <a:endParaRPr lang="de-DE" sz="1400" kern="1200" dirty="0">
                        <a:solidFill>
                          <a:schemeClr val="tx1"/>
                        </a:solidFill>
                        <a:latin typeface="Arial" panose="020B0604020202020204" pitchFamily="34" charset="0"/>
                        <a:ea typeface="+mn-ea"/>
                        <a:cs typeface="Arial" panose="020B0604020202020204" pitchFamily="34" charset="0"/>
                      </a:endParaRPr>
                    </a:p>
                    <a:p>
                      <a:pPr algn="l">
                        <a:lnSpc>
                          <a:spcPct val="100000"/>
                        </a:lnSpc>
                      </a:pPr>
                      <a:endParaRPr lang="de-DE" sz="1400" kern="1200" dirty="0">
                        <a:solidFill>
                          <a:schemeClr val="tx1"/>
                        </a:solidFill>
                        <a:latin typeface="Arial" panose="020B0604020202020204" pitchFamily="34" charset="0"/>
                        <a:ea typeface="+mn-ea"/>
                        <a:cs typeface="Arial" panose="020B0604020202020204" pitchFamily="34" charset="0"/>
                      </a:endParaRPr>
                    </a:p>
                  </a:txBody>
                  <a:tcPr marL="72000" marT="36000" marB="36000"/>
                </a:tc>
                <a:tc>
                  <a:txBody>
                    <a:bodyPr/>
                    <a:lstStyle/>
                    <a:p>
                      <a:pPr algn="l" hangingPunct="0"/>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0" marT="36000" marB="36000"/>
                </a:tc>
                <a:tc>
                  <a:txBody>
                    <a:bodyPr/>
                    <a:lstStyle/>
                    <a:p>
                      <a:pPr algn="l" hangingPunct="0"/>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0" marT="36000" marB="36000"/>
                </a:tc>
                <a:extLst>
                  <a:ext uri="{0D108BD9-81ED-4DB2-BD59-A6C34878D82A}">
                    <a16:rowId xmlns:a16="http://schemas.microsoft.com/office/drawing/2014/main" val="2200794092"/>
                  </a:ext>
                </a:extLst>
              </a:tr>
              <a:tr h="0">
                <a:tc>
                  <a:txBody>
                    <a:bodyPr/>
                    <a:lstStyle/>
                    <a:p>
                      <a:pPr algn="l" hangingPunct="0">
                        <a:lnSpc>
                          <a:spcPct val="100000"/>
                        </a:lnSpc>
                      </a:pP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p>
                      <a:pPr algn="l" hangingPunct="0">
                        <a:lnSpc>
                          <a:spcPct val="100000"/>
                        </a:lnSpc>
                      </a:pP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p>
                      <a:pPr algn="l" hangingPunct="0">
                        <a:lnSpc>
                          <a:spcPct val="100000"/>
                        </a:lnSpc>
                      </a:pP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p>
                      <a:pPr algn="l" hangingPunct="0">
                        <a:lnSpc>
                          <a:spcPct val="100000"/>
                        </a:lnSpc>
                      </a:pP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68580" marT="36000" marB="36000">
                    <a:solidFill>
                      <a:schemeClr val="bg1"/>
                    </a:solidFill>
                  </a:tcPr>
                </a:tc>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68580" marT="36000" marB="36000">
                    <a:solidFill>
                      <a:schemeClr val="bg1"/>
                    </a:solidFill>
                  </a:tcPr>
                </a:tc>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68580" marT="36000" marB="36000">
                    <a:solidFill>
                      <a:schemeClr val="bg1"/>
                    </a:solidFill>
                  </a:tcPr>
                </a:tc>
                <a:extLst>
                  <a:ext uri="{0D108BD9-81ED-4DB2-BD59-A6C34878D82A}">
                    <a16:rowId xmlns:a16="http://schemas.microsoft.com/office/drawing/2014/main" val="2235762315"/>
                  </a:ext>
                </a:extLst>
              </a:tr>
              <a:tr h="0">
                <a:tc>
                  <a:txBody>
                    <a:bodyPr/>
                    <a:lstStyle/>
                    <a:p>
                      <a:pPr algn="l" hangingPunct="0">
                        <a:lnSpc>
                          <a:spcPct val="100000"/>
                        </a:lnSpc>
                      </a:pP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p>
                      <a:pPr algn="l" hangingPunct="0">
                        <a:lnSpc>
                          <a:spcPct val="100000"/>
                        </a:lnSpc>
                      </a:pP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p>
                      <a:pPr algn="l" hangingPunct="0">
                        <a:lnSpc>
                          <a:spcPct val="100000"/>
                        </a:lnSpc>
                      </a:pP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p>
                      <a:pPr algn="l" hangingPunct="0">
                        <a:lnSpc>
                          <a:spcPct val="100000"/>
                        </a:lnSpc>
                      </a:pP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68580" marT="36000" marB="36000">
                    <a:solidFill>
                      <a:schemeClr val="bg1"/>
                    </a:solidFill>
                  </a:tcPr>
                </a:tc>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68580" marT="36000" marB="36000">
                    <a:solidFill>
                      <a:schemeClr val="bg1"/>
                    </a:solidFill>
                  </a:tcPr>
                </a:tc>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68580" marT="36000" marB="36000">
                    <a:solidFill>
                      <a:schemeClr val="bg1"/>
                    </a:solidFill>
                  </a:tcPr>
                </a:tc>
                <a:extLst>
                  <a:ext uri="{0D108BD9-81ED-4DB2-BD59-A6C34878D82A}">
                    <a16:rowId xmlns:a16="http://schemas.microsoft.com/office/drawing/2014/main" val="623908721"/>
                  </a:ext>
                </a:extLst>
              </a:tr>
              <a:tr h="0">
                <a:tc>
                  <a:txBody>
                    <a:bodyPr/>
                    <a:lstStyle/>
                    <a:p>
                      <a:pPr algn="l" hangingPunct="0">
                        <a:lnSpc>
                          <a:spcPct val="100000"/>
                        </a:lnSpc>
                      </a:pPr>
                      <a:endParaRPr lang="de-DE" sz="1400" dirty="0">
                        <a:effectLst/>
                        <a:latin typeface="Arial" panose="020B0604020202020204" pitchFamily="34" charset="0"/>
                        <a:cs typeface="Arial" panose="020B0604020202020204" pitchFamily="34" charset="0"/>
                      </a:endParaRPr>
                    </a:p>
                    <a:p>
                      <a:pPr algn="l" hangingPunct="0">
                        <a:lnSpc>
                          <a:spcPct val="100000"/>
                        </a:lnSpc>
                      </a:pPr>
                      <a:endParaRPr lang="de-DE" sz="1400" dirty="0">
                        <a:effectLst/>
                        <a:latin typeface="Arial" panose="020B0604020202020204" pitchFamily="34" charset="0"/>
                        <a:cs typeface="Arial" panose="020B0604020202020204" pitchFamily="34" charset="0"/>
                      </a:endParaRPr>
                    </a:p>
                    <a:p>
                      <a:pPr algn="l" hangingPunct="0">
                        <a:lnSpc>
                          <a:spcPct val="100000"/>
                        </a:lnSpc>
                      </a:pPr>
                      <a:endParaRPr lang="de-DE" sz="1400" dirty="0">
                        <a:effectLst/>
                        <a:latin typeface="Arial" panose="020B0604020202020204" pitchFamily="34" charset="0"/>
                        <a:cs typeface="Arial" panose="020B0604020202020204" pitchFamily="34" charset="0"/>
                      </a:endParaRPr>
                    </a:p>
                    <a:p>
                      <a:pPr algn="l" hangingPunct="0">
                        <a:lnSpc>
                          <a:spcPct val="100000"/>
                        </a:lnSpc>
                      </a:pPr>
                      <a:endParaRPr lang="de-DE" sz="1400" dirty="0">
                        <a:effectLst/>
                        <a:latin typeface="Arial" panose="020B0604020202020204" pitchFamily="34" charset="0"/>
                        <a:cs typeface="Arial" panose="020B0604020202020204" pitchFamily="34" charset="0"/>
                      </a:endParaRPr>
                    </a:p>
                  </a:txBody>
                  <a:tcPr marL="72000" marR="68580" marT="36000" marB="36000">
                    <a:solidFill>
                      <a:schemeClr val="bg1"/>
                    </a:solidFill>
                  </a:tcPr>
                </a:tc>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68580" marT="36000" marB="36000">
                    <a:solidFill>
                      <a:schemeClr val="bg1"/>
                    </a:solidFill>
                  </a:tcPr>
                </a:tc>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68580" marT="36000" marB="36000">
                    <a:solidFill>
                      <a:schemeClr val="bg1"/>
                    </a:solidFill>
                  </a:tcPr>
                </a:tc>
                <a:extLst>
                  <a:ext uri="{0D108BD9-81ED-4DB2-BD59-A6C34878D82A}">
                    <a16:rowId xmlns:a16="http://schemas.microsoft.com/office/drawing/2014/main" val="544538836"/>
                  </a:ext>
                </a:extLst>
              </a:tr>
              <a:tr h="0">
                <a:tc>
                  <a:txBody>
                    <a:bodyPr/>
                    <a:lstStyle/>
                    <a:p>
                      <a:pPr algn="l" hangingPunct="0">
                        <a:lnSpc>
                          <a:spcPct val="100000"/>
                        </a:lnSpc>
                      </a:pPr>
                      <a:endParaRPr lang="de-DE" sz="1400" dirty="0">
                        <a:effectLst/>
                        <a:latin typeface="Arial" panose="020B0604020202020204" pitchFamily="34" charset="0"/>
                        <a:cs typeface="Arial" panose="020B0604020202020204" pitchFamily="34" charset="0"/>
                      </a:endParaRPr>
                    </a:p>
                    <a:p>
                      <a:pPr algn="l" hangingPunct="0">
                        <a:lnSpc>
                          <a:spcPct val="100000"/>
                        </a:lnSpc>
                      </a:pPr>
                      <a:endParaRPr lang="de-DE" sz="1400" dirty="0">
                        <a:effectLst/>
                        <a:latin typeface="Arial" panose="020B0604020202020204" pitchFamily="34" charset="0"/>
                        <a:cs typeface="Arial" panose="020B0604020202020204" pitchFamily="34" charset="0"/>
                      </a:endParaRPr>
                    </a:p>
                    <a:p>
                      <a:pPr algn="l" hangingPunct="0">
                        <a:lnSpc>
                          <a:spcPct val="100000"/>
                        </a:lnSpc>
                      </a:pPr>
                      <a:endParaRPr lang="de-DE" sz="1400" dirty="0">
                        <a:effectLst/>
                        <a:latin typeface="Arial" panose="020B0604020202020204" pitchFamily="34" charset="0"/>
                        <a:cs typeface="Arial" panose="020B0604020202020204" pitchFamily="34" charset="0"/>
                      </a:endParaRPr>
                    </a:p>
                    <a:p>
                      <a:pPr algn="l" hangingPunct="0">
                        <a:lnSpc>
                          <a:spcPct val="100000"/>
                        </a:lnSpc>
                      </a:pPr>
                      <a:endParaRPr lang="de-DE" sz="1400" dirty="0">
                        <a:effectLst/>
                        <a:latin typeface="Arial" panose="020B0604020202020204" pitchFamily="34" charset="0"/>
                        <a:cs typeface="Arial" panose="020B0604020202020204" pitchFamily="34" charset="0"/>
                      </a:endParaRPr>
                    </a:p>
                  </a:txBody>
                  <a:tcPr marL="72000" marR="68580" marT="36000" marB="36000">
                    <a:solidFill>
                      <a:schemeClr val="bg1"/>
                    </a:solidFill>
                  </a:tcPr>
                </a:tc>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68580" marT="36000" marB="36000">
                    <a:solidFill>
                      <a:schemeClr val="bg1"/>
                    </a:solidFill>
                  </a:tcPr>
                </a:tc>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68580" marT="36000" marB="36000">
                    <a:solidFill>
                      <a:schemeClr val="bg1"/>
                    </a:solidFill>
                  </a:tcPr>
                </a:tc>
                <a:extLst>
                  <a:ext uri="{0D108BD9-81ED-4DB2-BD59-A6C34878D82A}">
                    <a16:rowId xmlns:a16="http://schemas.microsoft.com/office/drawing/2014/main" val="2808133613"/>
                  </a:ext>
                </a:extLst>
              </a:tr>
              <a:tr h="0">
                <a:tc>
                  <a:txBody>
                    <a:bodyPr/>
                    <a:lstStyle/>
                    <a:p>
                      <a:pPr algn="l" hangingPunct="0">
                        <a:lnSpc>
                          <a:spcPct val="100000"/>
                        </a:lnSpc>
                      </a:pPr>
                      <a:endParaRPr lang="de-DE" sz="1400" dirty="0">
                        <a:effectLst/>
                        <a:latin typeface="Arial" panose="020B0604020202020204" pitchFamily="34" charset="0"/>
                        <a:cs typeface="Arial" panose="020B0604020202020204" pitchFamily="34" charset="0"/>
                      </a:endParaRPr>
                    </a:p>
                    <a:p>
                      <a:pPr algn="l" hangingPunct="0">
                        <a:lnSpc>
                          <a:spcPct val="100000"/>
                        </a:lnSpc>
                      </a:pPr>
                      <a:endParaRPr lang="de-DE" sz="1400" dirty="0">
                        <a:effectLst/>
                        <a:latin typeface="Arial" panose="020B0604020202020204" pitchFamily="34" charset="0"/>
                        <a:cs typeface="Arial" panose="020B0604020202020204" pitchFamily="34" charset="0"/>
                      </a:endParaRPr>
                    </a:p>
                    <a:p>
                      <a:pPr algn="l" hangingPunct="0">
                        <a:lnSpc>
                          <a:spcPct val="100000"/>
                        </a:lnSpc>
                      </a:pPr>
                      <a:endParaRPr lang="de-DE" sz="1400" dirty="0">
                        <a:effectLst/>
                        <a:latin typeface="Arial" panose="020B0604020202020204" pitchFamily="34" charset="0"/>
                        <a:cs typeface="Arial" panose="020B0604020202020204" pitchFamily="34" charset="0"/>
                      </a:endParaRPr>
                    </a:p>
                    <a:p>
                      <a:pPr algn="l" hangingPunct="0">
                        <a:lnSpc>
                          <a:spcPct val="100000"/>
                        </a:lnSpc>
                      </a:pPr>
                      <a:endParaRPr lang="de-DE" sz="1400" dirty="0">
                        <a:effectLst/>
                        <a:latin typeface="Arial" panose="020B0604020202020204" pitchFamily="34" charset="0"/>
                        <a:cs typeface="Arial" panose="020B0604020202020204" pitchFamily="34" charset="0"/>
                      </a:endParaRPr>
                    </a:p>
                  </a:txBody>
                  <a:tcPr marL="72000" marR="68580" marT="36000" marB="36000">
                    <a:solidFill>
                      <a:schemeClr val="bg1"/>
                    </a:solidFill>
                  </a:tcPr>
                </a:tc>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68580" marT="36000" marB="36000">
                    <a:solidFill>
                      <a:schemeClr val="bg1"/>
                    </a:solidFill>
                  </a:tcPr>
                </a:tc>
                <a:tc>
                  <a:txBody>
                    <a:bodyPr/>
                    <a:lstStyle/>
                    <a:p>
                      <a:pPr marL="0" marR="0" lvl="0" indent="0" algn="l" defTabSz="755934" rtl="0" eaLnBrk="1" fontAlgn="auto" latinLnBrk="0" hangingPunct="0">
                        <a:lnSpc>
                          <a:spcPct val="100000"/>
                        </a:lnSpc>
                        <a:spcBef>
                          <a:spcPts val="0"/>
                        </a:spcBef>
                        <a:spcAft>
                          <a:spcPts val="0"/>
                        </a:spcAft>
                        <a:buClrTx/>
                        <a:buSzTx/>
                        <a:buFontTx/>
                        <a:buNone/>
                        <a:tabLst/>
                        <a:defRPr/>
                      </a:pP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68580" marT="36000" marB="36000">
                    <a:solidFill>
                      <a:schemeClr val="bg1"/>
                    </a:solidFill>
                  </a:tcPr>
                </a:tc>
                <a:extLst>
                  <a:ext uri="{0D108BD9-81ED-4DB2-BD59-A6C34878D82A}">
                    <a16:rowId xmlns:a16="http://schemas.microsoft.com/office/drawing/2014/main" val="3012822746"/>
                  </a:ext>
                </a:extLst>
              </a:tr>
              <a:tr h="0">
                <a:tc>
                  <a:txBody>
                    <a:bodyPr/>
                    <a:lstStyle/>
                    <a:p>
                      <a:pPr algn="l" hangingPunct="0">
                        <a:lnSpc>
                          <a:spcPct val="100000"/>
                        </a:lnSpc>
                      </a:pP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p>
                      <a:pPr algn="l" hangingPunct="0">
                        <a:lnSpc>
                          <a:spcPct val="100000"/>
                        </a:lnSpc>
                      </a:pP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p>
                      <a:pPr algn="l" hangingPunct="0">
                        <a:lnSpc>
                          <a:spcPct val="100000"/>
                        </a:lnSpc>
                      </a:pP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p>
                      <a:pPr algn="l" hangingPunct="0">
                        <a:lnSpc>
                          <a:spcPct val="100000"/>
                        </a:lnSpc>
                      </a:pP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68580" marT="36000" marB="36000">
                    <a:solidFill>
                      <a:schemeClr val="bg1"/>
                    </a:solidFill>
                  </a:tcPr>
                </a:tc>
                <a:tc>
                  <a:txBody>
                    <a:bodyPr/>
                    <a:lstStyle/>
                    <a:p>
                      <a:pPr algn="l" hangingPunct="0"/>
                      <a:endParaRPr lang="de-DE" sz="1400" dirty="0">
                        <a:latin typeface="Arial" panose="020B0604020202020204" pitchFamily="34" charset="0"/>
                        <a:cs typeface="Arial" panose="020B0604020202020204" pitchFamily="34" charset="0"/>
                      </a:endParaRPr>
                    </a:p>
                  </a:txBody>
                  <a:tcPr marL="72000" marR="68580" marT="36000" marB="36000">
                    <a:solidFill>
                      <a:schemeClr val="bg1"/>
                    </a:solidFill>
                  </a:tcPr>
                </a:tc>
                <a:tc>
                  <a:txBody>
                    <a:bodyPr/>
                    <a:lstStyle/>
                    <a:p>
                      <a:pPr algn="l" hangingPunct="0"/>
                      <a:endParaRPr lang="de-DE" sz="1400" dirty="0">
                        <a:latin typeface="Arial" panose="020B0604020202020204" pitchFamily="34" charset="0"/>
                        <a:cs typeface="Arial" panose="020B0604020202020204" pitchFamily="34" charset="0"/>
                      </a:endParaRPr>
                    </a:p>
                  </a:txBody>
                  <a:tcPr marL="72000" marR="68580" marT="36000" marB="36000">
                    <a:solidFill>
                      <a:schemeClr val="bg1"/>
                    </a:solidFill>
                  </a:tcPr>
                </a:tc>
                <a:extLst>
                  <a:ext uri="{0D108BD9-81ED-4DB2-BD59-A6C34878D82A}">
                    <a16:rowId xmlns:a16="http://schemas.microsoft.com/office/drawing/2014/main" val="302918876"/>
                  </a:ext>
                </a:extLst>
              </a:tr>
            </a:tbl>
          </a:graphicData>
        </a:graphic>
      </p:graphicFrame>
      <p:sp>
        <p:nvSpPr>
          <p:cNvPr id="12" name="Rechteck 11">
            <a:hlinkClick r:id="rId2" action="ppaction://hlinksldjump"/>
            <a:extLst>
              <a:ext uri="{FF2B5EF4-FFF2-40B4-BE49-F238E27FC236}">
                <a16:creationId xmlns:a16="http://schemas.microsoft.com/office/drawing/2014/main" id="{63313FAC-819A-5786-8CC1-C0CD83C59AA8}"/>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3" name="Rechteck 12">
            <a:hlinkClick r:id="rId3" action="ppaction://hlinksldjump"/>
            <a:extLst>
              <a:ext uri="{FF2B5EF4-FFF2-40B4-BE49-F238E27FC236}">
                <a16:creationId xmlns:a16="http://schemas.microsoft.com/office/drawing/2014/main" id="{427B46F2-6878-8120-8BC9-BA62EA24F595}"/>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8" name="Rechteck 7">
            <a:hlinkClick r:id="rId4" action="ppaction://hlinksldjump"/>
            <a:extLst>
              <a:ext uri="{FF2B5EF4-FFF2-40B4-BE49-F238E27FC236}">
                <a16:creationId xmlns:a16="http://schemas.microsoft.com/office/drawing/2014/main" id="{9C0DE15C-A22F-7152-0369-902711EE5912}"/>
              </a:ext>
            </a:extLst>
          </p:cNvPr>
          <p:cNvSpPr/>
          <p:nvPr/>
        </p:nvSpPr>
        <p:spPr>
          <a:xfrm rot="16200000">
            <a:off x="-509823" y="4175346"/>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Führungsorganisation</a:t>
            </a:r>
          </a:p>
        </p:txBody>
      </p:sp>
      <p:sp>
        <p:nvSpPr>
          <p:cNvPr id="9" name="Rechteck 8">
            <a:hlinkClick r:id="rId5" action="ppaction://hlinksldjump"/>
            <a:extLst>
              <a:ext uri="{FF2B5EF4-FFF2-40B4-BE49-F238E27FC236}">
                <a16:creationId xmlns:a16="http://schemas.microsoft.com/office/drawing/2014/main" id="{41772935-9B00-1F43-29F7-700F72AFCD38}"/>
              </a:ext>
            </a:extLst>
          </p:cNvPr>
          <p:cNvSpPr/>
          <p:nvPr/>
        </p:nvSpPr>
        <p:spPr>
          <a:xfrm rot="16200000">
            <a:off x="-509823" y="5862729"/>
            <a:ext cx="155731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Verwaltungsstab</a:t>
            </a:r>
          </a:p>
        </p:txBody>
      </p:sp>
    </p:spTree>
    <p:extLst>
      <p:ext uri="{BB962C8B-B14F-4D97-AF65-F5344CB8AC3E}">
        <p14:creationId xmlns:p14="http://schemas.microsoft.com/office/powerpoint/2010/main" val="3888533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446ADF55-B687-8BD7-749A-4444BECFA99A}"/>
              </a:ext>
            </a:extLst>
          </p:cNvPr>
          <p:cNvSpPr>
            <a:spLocks noGrp="1"/>
          </p:cNvSpPr>
          <p:nvPr>
            <p:ph type="body" sz="quarter" idx="21"/>
          </p:nvPr>
        </p:nvSpPr>
        <p:spPr/>
        <p:txBody>
          <a:bodyPr/>
          <a:lstStyle/>
          <a:p>
            <a:r>
              <a:rPr lang="de-DE" dirty="0"/>
              <a:t>Maßnahmen bei drohendem Starkregen / Hochwasser</a:t>
            </a:r>
          </a:p>
        </p:txBody>
      </p:sp>
      <p:sp>
        <p:nvSpPr>
          <p:cNvPr id="9" name="Textplatzhalter 8">
            <a:extLst>
              <a:ext uri="{FF2B5EF4-FFF2-40B4-BE49-F238E27FC236}">
                <a16:creationId xmlns:a16="http://schemas.microsoft.com/office/drawing/2014/main" id="{4EB617B3-1772-B0FB-310E-5947E75710A8}"/>
              </a:ext>
            </a:extLst>
          </p:cNvPr>
          <p:cNvSpPr>
            <a:spLocks noGrp="1"/>
          </p:cNvSpPr>
          <p:nvPr>
            <p:ph type="body" sz="quarter" idx="26"/>
          </p:nvPr>
        </p:nvSpPr>
        <p:spPr/>
        <p:txBody>
          <a:bodyPr/>
          <a:lstStyle/>
          <a:p>
            <a:r>
              <a:rPr lang="de-DE" dirty="0"/>
              <a:t>Übersicht</a:t>
            </a:r>
          </a:p>
        </p:txBody>
      </p:sp>
      <p:sp>
        <p:nvSpPr>
          <p:cNvPr id="7" name="Titel 6">
            <a:extLst>
              <a:ext uri="{FF2B5EF4-FFF2-40B4-BE49-F238E27FC236}">
                <a16:creationId xmlns:a16="http://schemas.microsoft.com/office/drawing/2014/main" id="{63F517A4-CADC-6A77-B250-1D28AB7DE5BC}"/>
              </a:ext>
            </a:extLst>
          </p:cNvPr>
          <p:cNvSpPr>
            <a:spLocks noGrp="1"/>
          </p:cNvSpPr>
          <p:nvPr>
            <p:ph type="title"/>
          </p:nvPr>
        </p:nvSpPr>
        <p:spPr/>
        <p:txBody>
          <a:bodyPr/>
          <a:lstStyle/>
          <a:p>
            <a:r>
              <a:rPr lang="de-DE" dirty="0"/>
              <a:t>200</a:t>
            </a:r>
          </a:p>
        </p:txBody>
      </p:sp>
      <p:sp>
        <p:nvSpPr>
          <p:cNvPr id="10" name="Textplatzhalter 9">
            <a:extLst>
              <a:ext uri="{FF2B5EF4-FFF2-40B4-BE49-F238E27FC236}">
                <a16:creationId xmlns:a16="http://schemas.microsoft.com/office/drawing/2014/main" id="{373C9FB8-3EC3-C232-DB2B-26746BAE98DC}"/>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9B8F3E77-ABF2-8915-415F-ACFB8DD54856}"/>
              </a:ext>
            </a:extLst>
          </p:cNvPr>
          <p:cNvSpPr>
            <a:spLocks noGrp="1"/>
          </p:cNvSpPr>
          <p:nvPr>
            <p:ph type="dt" sz="half" idx="10"/>
          </p:nvPr>
        </p:nvSpPr>
        <p:spPr/>
        <p:txBody>
          <a:bodyPr/>
          <a:lstStyle/>
          <a:p>
            <a:r>
              <a:rPr lang="de-DE" dirty="0"/>
              <a:t>17.11.2023</a:t>
            </a:r>
          </a:p>
        </p:txBody>
      </p:sp>
      <p:sp>
        <p:nvSpPr>
          <p:cNvPr id="4" name="Rechteck 3">
            <a:hlinkClick r:id="rId2" action="ppaction://hlinksldjump"/>
            <a:extLst>
              <a:ext uri="{FF2B5EF4-FFF2-40B4-BE49-F238E27FC236}">
                <a16:creationId xmlns:a16="http://schemas.microsoft.com/office/drawing/2014/main" id="{CA909012-716B-DE01-44A8-2897CEE17EFE}"/>
              </a:ext>
            </a:extLst>
          </p:cNvPr>
          <p:cNvSpPr/>
          <p:nvPr/>
        </p:nvSpPr>
        <p:spPr>
          <a:xfrm>
            <a:off x="503238" y="1528763"/>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Starkregen	</a:t>
            </a:r>
            <a:r>
              <a:rPr lang="de-DE" sz="2400" b="1" dirty="0">
                <a:solidFill>
                  <a:schemeClr val="tx1"/>
                </a:solidFill>
              </a:rPr>
              <a:t>Plan 205</a:t>
            </a:r>
          </a:p>
        </p:txBody>
      </p:sp>
      <p:sp>
        <p:nvSpPr>
          <p:cNvPr id="14" name="Rechteck 13">
            <a:hlinkClick r:id="rId3" action="ppaction://hlinksldjump"/>
            <a:extLst>
              <a:ext uri="{FF2B5EF4-FFF2-40B4-BE49-F238E27FC236}">
                <a16:creationId xmlns:a16="http://schemas.microsoft.com/office/drawing/2014/main" id="{E98E097C-EF74-8489-79AF-463C94CD2B2B}"/>
              </a:ext>
            </a:extLst>
          </p:cNvPr>
          <p:cNvSpPr/>
          <p:nvPr/>
        </p:nvSpPr>
        <p:spPr>
          <a:xfrm>
            <a:off x="503775" y="4044644"/>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Brugga	</a:t>
            </a:r>
            <a:r>
              <a:rPr lang="de-DE" sz="2400" b="1" dirty="0">
                <a:solidFill>
                  <a:schemeClr val="tx1"/>
                </a:solidFill>
              </a:rPr>
              <a:t>Plan 210</a:t>
            </a:r>
          </a:p>
        </p:txBody>
      </p:sp>
      <p:sp>
        <p:nvSpPr>
          <p:cNvPr id="16" name="Rechteck 15">
            <a:hlinkClick r:id="rId4" action="ppaction://hlinksldjump"/>
            <a:extLst>
              <a:ext uri="{FF2B5EF4-FFF2-40B4-BE49-F238E27FC236}">
                <a16:creationId xmlns:a16="http://schemas.microsoft.com/office/drawing/2014/main" id="{D905630F-D4D6-8416-DC10-7F11E8A5A888}"/>
              </a:ext>
            </a:extLst>
          </p:cNvPr>
          <p:cNvSpPr/>
          <p:nvPr/>
        </p:nvSpPr>
        <p:spPr>
          <a:xfrm>
            <a:off x="503238" y="4911979"/>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Rotbach 	</a:t>
            </a:r>
            <a:r>
              <a:rPr lang="de-DE" sz="2400" b="1" dirty="0">
                <a:solidFill>
                  <a:schemeClr val="tx1"/>
                </a:solidFill>
              </a:rPr>
              <a:t>Plan 220</a:t>
            </a:r>
          </a:p>
        </p:txBody>
      </p:sp>
      <p:sp>
        <p:nvSpPr>
          <p:cNvPr id="2" name="Rechteck 1">
            <a:hlinkClick r:id="rId5" action="ppaction://hlinksldjump"/>
            <a:extLst>
              <a:ext uri="{FF2B5EF4-FFF2-40B4-BE49-F238E27FC236}">
                <a16:creationId xmlns:a16="http://schemas.microsoft.com/office/drawing/2014/main" id="{C3EFC602-8416-F372-323A-537DD81AA16F}"/>
              </a:ext>
            </a:extLst>
          </p:cNvPr>
          <p:cNvSpPr/>
          <p:nvPr/>
        </p:nvSpPr>
        <p:spPr>
          <a:xfrm>
            <a:off x="503775" y="3177309"/>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Dreisam	</a:t>
            </a:r>
            <a:r>
              <a:rPr lang="de-DE" sz="2400" b="1" dirty="0">
                <a:solidFill>
                  <a:schemeClr val="tx1"/>
                </a:solidFill>
              </a:rPr>
              <a:t>Plan 207</a:t>
            </a:r>
          </a:p>
        </p:txBody>
      </p:sp>
      <p:sp>
        <p:nvSpPr>
          <p:cNvPr id="3" name="Rechteck 2">
            <a:hlinkClick r:id="rId6" action="ppaction://hlinksldjump"/>
            <a:extLst>
              <a:ext uri="{FF2B5EF4-FFF2-40B4-BE49-F238E27FC236}">
                <a16:creationId xmlns:a16="http://schemas.microsoft.com/office/drawing/2014/main" id="{CF79261D-7C7B-BD3A-68EA-F6DF43941FE4}"/>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5" name="Rechteck 4">
            <a:hlinkClick r:id="rId7" action="ppaction://hlinksldjump"/>
            <a:extLst>
              <a:ext uri="{FF2B5EF4-FFF2-40B4-BE49-F238E27FC236}">
                <a16:creationId xmlns:a16="http://schemas.microsoft.com/office/drawing/2014/main" id="{9B3DE348-247A-9222-C06F-C4403FEEDBE1}"/>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8" name="Rechteck 17">
            <a:hlinkClick r:id="rId8" action="ppaction://hlinksldjump"/>
            <a:extLst>
              <a:ext uri="{FF2B5EF4-FFF2-40B4-BE49-F238E27FC236}">
                <a16:creationId xmlns:a16="http://schemas.microsoft.com/office/drawing/2014/main" id="{B09B0A64-2B61-8000-04BB-E2AE7FE66439}"/>
              </a:ext>
            </a:extLst>
          </p:cNvPr>
          <p:cNvSpPr/>
          <p:nvPr/>
        </p:nvSpPr>
        <p:spPr>
          <a:xfrm rot="16200000">
            <a:off x="-619077" y="4278643"/>
            <a:ext cx="177582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Erste Lage </a:t>
            </a:r>
          </a:p>
        </p:txBody>
      </p:sp>
    </p:spTree>
    <p:extLst>
      <p:ext uri="{BB962C8B-B14F-4D97-AF65-F5344CB8AC3E}">
        <p14:creationId xmlns:p14="http://schemas.microsoft.com/office/powerpoint/2010/main" val="22174649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15273-61FC-FC11-D2E1-AE57C6CA08AD}"/>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0A27039A-ADC7-78B1-5318-9AC84F110719}"/>
              </a:ext>
            </a:extLst>
          </p:cNvPr>
          <p:cNvSpPr>
            <a:spLocks noGrp="1"/>
          </p:cNvSpPr>
          <p:nvPr>
            <p:ph type="body" sz="quarter" idx="21"/>
          </p:nvPr>
        </p:nvSpPr>
        <p:spPr>
          <a:xfrm>
            <a:off x="1797145" y="717550"/>
            <a:ext cx="4581430" cy="595312"/>
          </a:xfrm>
        </p:spPr>
        <p:txBody>
          <a:bodyPr/>
          <a:lstStyle/>
          <a:p>
            <a:r>
              <a:rPr lang="de-DE" dirty="0"/>
              <a:t> Starkregen</a:t>
            </a:r>
          </a:p>
        </p:txBody>
      </p:sp>
      <p:sp>
        <p:nvSpPr>
          <p:cNvPr id="9" name="Textplatzhalter 8">
            <a:extLst>
              <a:ext uri="{FF2B5EF4-FFF2-40B4-BE49-F238E27FC236}">
                <a16:creationId xmlns:a16="http://schemas.microsoft.com/office/drawing/2014/main" id="{FBD6078A-ACB9-8C94-91C0-D8701DAC8689}"/>
              </a:ext>
            </a:extLst>
          </p:cNvPr>
          <p:cNvSpPr>
            <a:spLocks noGrp="1"/>
          </p:cNvSpPr>
          <p:nvPr>
            <p:ph type="body" sz="quarter" idx="26"/>
          </p:nvPr>
        </p:nvSpPr>
        <p:spPr>
          <a:xfrm>
            <a:off x="1797145" y="244257"/>
            <a:ext cx="4581430" cy="460766"/>
          </a:xfrm>
          <a:solidFill>
            <a:srgbClr val="FFC000"/>
          </a:solidFill>
        </p:spPr>
        <p:txBody>
          <a:bodyPr/>
          <a:lstStyle/>
          <a:p>
            <a:r>
              <a:rPr lang="de-DE" dirty="0"/>
              <a:t>Übersicht Kontroll- und Schutzmaßnahmen</a:t>
            </a:r>
          </a:p>
        </p:txBody>
      </p:sp>
      <p:sp>
        <p:nvSpPr>
          <p:cNvPr id="7" name="Titel 6">
            <a:extLst>
              <a:ext uri="{FF2B5EF4-FFF2-40B4-BE49-F238E27FC236}">
                <a16:creationId xmlns:a16="http://schemas.microsoft.com/office/drawing/2014/main" id="{EFA1129A-6A94-A1A7-AA66-BDBEF79CAEC1}"/>
              </a:ext>
            </a:extLst>
          </p:cNvPr>
          <p:cNvSpPr>
            <a:spLocks noGrp="1"/>
          </p:cNvSpPr>
          <p:nvPr>
            <p:ph type="title"/>
          </p:nvPr>
        </p:nvSpPr>
        <p:spPr>
          <a:xfrm>
            <a:off x="6378575" y="717550"/>
            <a:ext cx="965200" cy="595312"/>
          </a:xfrm>
        </p:spPr>
        <p:txBody>
          <a:bodyPr/>
          <a:lstStyle/>
          <a:p>
            <a:r>
              <a:rPr lang="de-DE" dirty="0"/>
              <a:t>205</a:t>
            </a:r>
          </a:p>
        </p:txBody>
      </p:sp>
      <p:sp>
        <p:nvSpPr>
          <p:cNvPr id="25" name="Textplatzhalter 24">
            <a:extLst>
              <a:ext uri="{FF2B5EF4-FFF2-40B4-BE49-F238E27FC236}">
                <a16:creationId xmlns:a16="http://schemas.microsoft.com/office/drawing/2014/main" id="{F8E1799D-D542-9708-7054-4CFF87DBC73A}"/>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6B8F9867-05D1-9A7F-263A-9A4E7E1A8E1E}"/>
              </a:ext>
            </a:extLst>
          </p:cNvPr>
          <p:cNvSpPr>
            <a:spLocks noGrp="1"/>
          </p:cNvSpPr>
          <p:nvPr>
            <p:ph type="dt" sz="half" idx="10"/>
          </p:nvPr>
        </p:nvSpPr>
        <p:spPr>
          <a:xfrm>
            <a:off x="1029435" y="10271083"/>
            <a:ext cx="745066" cy="180000"/>
          </a:xfrm>
        </p:spPr>
        <p:txBody>
          <a:bodyPr/>
          <a:lstStyle/>
          <a:p>
            <a:r>
              <a:rPr lang="de-DE" dirty="0"/>
              <a:t>01.04.205</a:t>
            </a:r>
          </a:p>
        </p:txBody>
      </p:sp>
      <p:sp>
        <p:nvSpPr>
          <p:cNvPr id="3" name="Rechteck 2">
            <a:hlinkClick r:id="rId2" action="ppaction://hlinksldjump"/>
            <a:extLst>
              <a:ext uri="{FF2B5EF4-FFF2-40B4-BE49-F238E27FC236}">
                <a16:creationId xmlns:a16="http://schemas.microsoft.com/office/drawing/2014/main" id="{55DF76F5-276E-3D51-48B1-A920EE48CC70}"/>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5" name="Rechteck 4">
            <a:hlinkClick r:id="rId3" action="ppaction://hlinksldjump"/>
            <a:extLst>
              <a:ext uri="{FF2B5EF4-FFF2-40B4-BE49-F238E27FC236}">
                <a16:creationId xmlns:a16="http://schemas.microsoft.com/office/drawing/2014/main" id="{9F30F96E-7668-A6A8-FD0A-19EAC8AAB30C}"/>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1" name="Rechteck 10">
            <a:hlinkClick r:id="rId4" action="ppaction://hlinksldjump"/>
            <a:extLst>
              <a:ext uri="{FF2B5EF4-FFF2-40B4-BE49-F238E27FC236}">
                <a16:creationId xmlns:a16="http://schemas.microsoft.com/office/drawing/2014/main" id="{EB66A202-54C3-3A32-7A78-FE14C204C5AB}"/>
              </a:ext>
            </a:extLst>
          </p:cNvPr>
          <p:cNvSpPr/>
          <p:nvPr/>
        </p:nvSpPr>
        <p:spPr>
          <a:xfrm rot="16200000">
            <a:off x="-708129" y="4373651"/>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Starkregen / Hochwasser</a:t>
            </a:r>
          </a:p>
        </p:txBody>
      </p:sp>
      <p:graphicFrame>
        <p:nvGraphicFramePr>
          <p:cNvPr id="17" name="Tabelle 16">
            <a:extLst>
              <a:ext uri="{FF2B5EF4-FFF2-40B4-BE49-F238E27FC236}">
                <a16:creationId xmlns:a16="http://schemas.microsoft.com/office/drawing/2014/main" id="{83BE1024-AB89-F36B-6646-2414BC54019D}"/>
              </a:ext>
            </a:extLst>
          </p:cNvPr>
          <p:cNvGraphicFramePr>
            <a:graphicFrameLocks noGrp="1"/>
          </p:cNvGraphicFramePr>
          <p:nvPr/>
        </p:nvGraphicFramePr>
        <p:xfrm>
          <a:off x="512763" y="1528762"/>
          <a:ext cx="6831010" cy="5261517"/>
        </p:xfrm>
        <a:graphic>
          <a:graphicData uri="http://schemas.openxmlformats.org/drawingml/2006/table">
            <a:tbl>
              <a:tblPr firstRow="1" bandRow="1">
                <a:tableStyleId>{5940675A-B579-460E-94D1-54222C63F5DA}</a:tableStyleId>
              </a:tblPr>
              <a:tblGrid>
                <a:gridCol w="786795">
                  <a:extLst>
                    <a:ext uri="{9D8B030D-6E8A-4147-A177-3AD203B41FA5}">
                      <a16:colId xmlns:a16="http://schemas.microsoft.com/office/drawing/2014/main" val="1527704495"/>
                    </a:ext>
                  </a:extLst>
                </a:gridCol>
                <a:gridCol w="786795">
                  <a:extLst>
                    <a:ext uri="{9D8B030D-6E8A-4147-A177-3AD203B41FA5}">
                      <a16:colId xmlns:a16="http://schemas.microsoft.com/office/drawing/2014/main" val="3534835302"/>
                    </a:ext>
                  </a:extLst>
                </a:gridCol>
                <a:gridCol w="786795">
                  <a:extLst>
                    <a:ext uri="{9D8B030D-6E8A-4147-A177-3AD203B41FA5}">
                      <a16:colId xmlns:a16="http://schemas.microsoft.com/office/drawing/2014/main" val="2425188467"/>
                    </a:ext>
                  </a:extLst>
                </a:gridCol>
                <a:gridCol w="786795">
                  <a:extLst>
                    <a:ext uri="{9D8B030D-6E8A-4147-A177-3AD203B41FA5}">
                      <a16:colId xmlns:a16="http://schemas.microsoft.com/office/drawing/2014/main" val="148284515"/>
                    </a:ext>
                  </a:extLst>
                </a:gridCol>
                <a:gridCol w="799323">
                  <a:extLst>
                    <a:ext uri="{9D8B030D-6E8A-4147-A177-3AD203B41FA5}">
                      <a16:colId xmlns:a16="http://schemas.microsoft.com/office/drawing/2014/main" val="3777373055"/>
                    </a:ext>
                  </a:extLst>
                </a:gridCol>
                <a:gridCol w="2884507">
                  <a:extLst>
                    <a:ext uri="{9D8B030D-6E8A-4147-A177-3AD203B41FA5}">
                      <a16:colId xmlns:a16="http://schemas.microsoft.com/office/drawing/2014/main" val="1093884918"/>
                    </a:ext>
                  </a:extLst>
                </a:gridCol>
              </a:tblGrid>
              <a:tr h="450698">
                <a:tc gridSpan="5">
                  <a:txBody>
                    <a:bodyPr/>
                    <a:lstStyle/>
                    <a:p>
                      <a:pPr algn="ctr"/>
                      <a:r>
                        <a:rPr lang="de-DE" sz="1400" b="1" dirty="0"/>
                        <a:t>Starkregen mm in 1 h (= l/m</a:t>
                      </a:r>
                      <a:r>
                        <a:rPr lang="de-DE" sz="1400" b="1" baseline="30000" dirty="0"/>
                        <a:t>2</a:t>
                      </a:r>
                      <a:r>
                        <a:rPr lang="de-DE" sz="1400" b="1" dirty="0"/>
                        <a:t> in 1 h)</a:t>
                      </a:r>
                      <a:endParaRPr lang="de-CH" sz="1400" b="1" dirty="0"/>
                    </a:p>
                  </a:txBody>
                  <a:tcPr marL="0" marR="0" marT="36000" marB="36000" anchor="ctr">
                    <a:solidFill>
                      <a:srgbClr val="D9D9D9"/>
                    </a:solidFill>
                  </a:tcPr>
                </a:tc>
                <a:tc hMerge="1">
                  <a:txBody>
                    <a:bodyPr/>
                    <a:lstStyle/>
                    <a:p>
                      <a:endParaRPr/>
                    </a:p>
                  </a:txBody>
                  <a:tcPr marL="36000" marR="36000" marT="36000" marB="36000" anchor="ctr">
                    <a:solidFill>
                      <a:srgbClr val="D9D9D9"/>
                    </a:solidFill>
                  </a:tcPr>
                </a:tc>
                <a:tc hMerge="1">
                  <a:txBody>
                    <a:bodyPr/>
                    <a:lstStyle/>
                    <a:p>
                      <a:endParaRPr/>
                    </a:p>
                  </a:txBody>
                  <a:tcPr marL="36000" marR="36000" marT="36000" marB="36000" anchor="ctr">
                    <a:solidFill>
                      <a:srgbClr val="D9D9D9"/>
                    </a:solidFill>
                  </a:tcPr>
                </a:tc>
                <a:tc hMerge="1">
                  <a:txBody>
                    <a:bodyPr/>
                    <a:lstStyle/>
                    <a:p>
                      <a:endParaRPr lang="de-DE"/>
                    </a:p>
                  </a:txBody>
                  <a:tcPr/>
                </a:tc>
                <a:tc hMerge="1">
                  <a:txBody>
                    <a:bodyPr/>
                    <a:lstStyle/>
                    <a:p>
                      <a:endParaRPr dirty="0"/>
                    </a:p>
                  </a:txBody>
                  <a:tcPr marL="36000" marR="36000" marT="36000" marB="36000" anchor="ctr">
                    <a:solidFill>
                      <a:srgbClr val="D9D9D9"/>
                    </a:solidFill>
                  </a:tcPr>
                </a:tc>
                <a:tc>
                  <a:txBody>
                    <a:bodyPr/>
                    <a:lstStyle/>
                    <a:p>
                      <a:pPr algn="ctr"/>
                      <a:r>
                        <a:rPr lang="de-CH" sz="1400" b="1" dirty="0"/>
                        <a:t>Objekt </a:t>
                      </a:r>
                    </a:p>
                  </a:txBody>
                  <a:tcPr marL="0" marR="0" marT="36000" marB="36000" anchor="ctr">
                    <a:solidFill>
                      <a:srgbClr val="D9D9D9"/>
                    </a:solidFill>
                  </a:tcPr>
                </a:tc>
                <a:extLst>
                  <a:ext uri="{0D108BD9-81ED-4DB2-BD59-A6C34878D82A}">
                    <a16:rowId xmlns:a16="http://schemas.microsoft.com/office/drawing/2014/main" val="1322311078"/>
                  </a:ext>
                </a:extLst>
              </a:tr>
              <a:tr h="4810819">
                <a:tc>
                  <a:txBody>
                    <a:bodyPr/>
                    <a:lstStyle/>
                    <a:p>
                      <a:pPr algn="ctr"/>
                      <a:r>
                        <a:rPr lang="de-CH" sz="1200" b="1" dirty="0"/>
                        <a:t>&gt; 40 mm</a:t>
                      </a:r>
                    </a:p>
                  </a:txBody>
                  <a:tcPr marL="0" marR="0">
                    <a:solidFill>
                      <a:schemeClr val="bg1">
                        <a:lumMod val="95000"/>
                      </a:schemeClr>
                    </a:solidFill>
                  </a:tcPr>
                </a:tc>
                <a:tc>
                  <a:txBody>
                    <a:bodyPr/>
                    <a:lstStyle/>
                    <a:p>
                      <a:pPr algn="ctr"/>
                      <a:r>
                        <a:rPr lang="de-CH" sz="1200" b="1" dirty="0"/>
                        <a:t>&gt; 50mm </a:t>
                      </a:r>
                    </a:p>
                  </a:txBody>
                  <a:tcPr marL="0" marR="0">
                    <a:solidFill>
                      <a:srgbClr val="FFFFFF"/>
                    </a:solidFill>
                  </a:tcPr>
                </a:tc>
                <a:tc>
                  <a:txBody>
                    <a:bodyPr/>
                    <a:lstStyle/>
                    <a:p>
                      <a:pPr algn="ctr"/>
                      <a:r>
                        <a:rPr lang="de-CH" sz="1200" b="1" dirty="0"/>
                        <a:t>&gt; 60 mm</a:t>
                      </a:r>
                    </a:p>
                  </a:txBody>
                  <a:tcPr marL="0" marR="0">
                    <a:solidFill>
                      <a:srgbClr val="F2F2F2"/>
                    </a:solidFill>
                  </a:tcPr>
                </a:tc>
                <a:tc>
                  <a:txBody>
                    <a:bodyPr/>
                    <a:lstStyle/>
                    <a:p>
                      <a:pPr algn="ctr"/>
                      <a:r>
                        <a:rPr lang="de-CH" sz="1200" b="1" dirty="0"/>
                        <a:t>&gt; 80 mm</a:t>
                      </a:r>
                    </a:p>
                  </a:txBody>
                  <a:tcPr marL="0" marR="0">
                    <a:solidFill>
                      <a:schemeClr val="bg1"/>
                    </a:solidFill>
                  </a:tcPr>
                </a:tc>
                <a:tc>
                  <a:txBody>
                    <a:bodyPr/>
                    <a:lstStyle/>
                    <a:p>
                      <a:pPr algn="ctr"/>
                      <a:r>
                        <a:rPr lang="de-CH" sz="1200" b="1" dirty="0"/>
                        <a:t> &gt; 100 mm</a:t>
                      </a:r>
                    </a:p>
                  </a:txBody>
                  <a:tcPr marL="0" marR="0">
                    <a:solidFill>
                      <a:schemeClr val="bg2"/>
                    </a:solidFill>
                  </a:tcPr>
                </a:tc>
                <a:tc>
                  <a:txBody>
                    <a:bodyPr/>
                    <a:lstStyle/>
                    <a:p>
                      <a:pPr algn="ctr"/>
                      <a:endParaRPr lang="de-CH" sz="1200" b="1" dirty="0"/>
                    </a:p>
                  </a:txBody>
                  <a:tcPr marL="36000" marR="36000">
                    <a:solidFill>
                      <a:srgbClr val="FFFFFF"/>
                    </a:solidFill>
                  </a:tcPr>
                </a:tc>
                <a:extLst>
                  <a:ext uri="{0D108BD9-81ED-4DB2-BD59-A6C34878D82A}">
                    <a16:rowId xmlns:a16="http://schemas.microsoft.com/office/drawing/2014/main" val="446807130"/>
                  </a:ext>
                </a:extLst>
              </a:tr>
            </a:tbl>
          </a:graphicData>
        </a:graphic>
      </p:graphicFrame>
      <p:sp>
        <p:nvSpPr>
          <p:cNvPr id="23" name="Textfeld 22">
            <a:hlinkClick r:id="rId5" action="ppaction://hlinksldjump"/>
            <a:extLst>
              <a:ext uri="{FF2B5EF4-FFF2-40B4-BE49-F238E27FC236}">
                <a16:creationId xmlns:a16="http://schemas.microsoft.com/office/drawing/2014/main" id="{0A3A9230-F510-DC7D-E7D2-919DD8A4EA99}"/>
              </a:ext>
            </a:extLst>
          </p:cNvPr>
          <p:cNvSpPr txBox="1"/>
          <p:nvPr/>
        </p:nvSpPr>
        <p:spPr>
          <a:xfrm>
            <a:off x="2176348" y="3828055"/>
            <a:ext cx="5162665" cy="331465"/>
          </a:xfrm>
          <a:prstGeom prst="rect">
            <a:avLst/>
          </a:prstGeom>
          <a:solidFill>
            <a:srgbClr val="FFFF00"/>
          </a:solidFill>
          <a:ln>
            <a:solidFill>
              <a:schemeClr val="tx1"/>
            </a:solidFill>
          </a:ln>
        </p:spPr>
        <p:txBody>
          <a:bodyPr wrap="square" lIns="36000" rIns="36000" rtlCol="0">
            <a:noAutofit/>
          </a:bodyPr>
          <a:lstStyle>
            <a:defPPr>
              <a:defRPr lang="en-US"/>
            </a:defPPr>
            <a:lvl1pPr algn="ctr">
              <a:defRPr sz="1400" b="1"/>
            </a:lvl1pPr>
          </a:lstStyle>
          <a:p>
            <a:r>
              <a:rPr lang="de-DE" dirty="0"/>
              <a:t>Rechen Oberriederst. Plan 315</a:t>
            </a:r>
          </a:p>
        </p:txBody>
      </p:sp>
      <p:sp>
        <p:nvSpPr>
          <p:cNvPr id="26" name="Textfeld 25">
            <a:hlinkClick r:id="rId6" action="ppaction://hlinksldjump"/>
            <a:extLst>
              <a:ext uri="{FF2B5EF4-FFF2-40B4-BE49-F238E27FC236}">
                <a16:creationId xmlns:a16="http://schemas.microsoft.com/office/drawing/2014/main" id="{8E8E9BDC-7F9F-1247-49E2-4224BF5470A7}"/>
              </a:ext>
            </a:extLst>
          </p:cNvPr>
          <p:cNvSpPr txBox="1"/>
          <p:nvPr/>
        </p:nvSpPr>
        <p:spPr>
          <a:xfrm>
            <a:off x="501968" y="9681722"/>
            <a:ext cx="1800000" cy="360000"/>
          </a:xfrm>
          <a:prstGeom prst="rect">
            <a:avLst/>
          </a:prstGeom>
          <a:solidFill>
            <a:srgbClr val="FF0000"/>
          </a:solidFill>
        </p:spPr>
        <p:txBody>
          <a:bodyPr wrap="square" lIns="36000" rIns="36000" rtlCol="0" anchor="ctr">
            <a:noAutofit/>
          </a:bodyPr>
          <a:lstStyle/>
          <a:p>
            <a:pPr algn="ctr"/>
            <a:r>
              <a:rPr lang="de-DE" sz="1400" b="1" dirty="0">
                <a:solidFill>
                  <a:schemeClr val="bg1"/>
                </a:solidFill>
              </a:rPr>
              <a:t>Feuerwehr</a:t>
            </a:r>
          </a:p>
        </p:txBody>
      </p:sp>
      <p:sp>
        <p:nvSpPr>
          <p:cNvPr id="27" name="Textfeld 26">
            <a:hlinkClick r:id="rId6" action="ppaction://hlinksldjump"/>
            <a:extLst>
              <a:ext uri="{FF2B5EF4-FFF2-40B4-BE49-F238E27FC236}">
                <a16:creationId xmlns:a16="http://schemas.microsoft.com/office/drawing/2014/main" id="{3FC4D471-F008-112D-A712-C1DD3F46B789}"/>
              </a:ext>
            </a:extLst>
          </p:cNvPr>
          <p:cNvSpPr txBox="1"/>
          <p:nvPr/>
        </p:nvSpPr>
        <p:spPr>
          <a:xfrm>
            <a:off x="3137703" y="9695988"/>
            <a:ext cx="1800000" cy="360000"/>
          </a:xfrm>
          <a:prstGeom prst="rect">
            <a:avLst/>
          </a:prstGeom>
          <a:solidFill>
            <a:srgbClr val="FFFF00"/>
          </a:solidFill>
        </p:spPr>
        <p:txBody>
          <a:bodyPr wrap="square" lIns="36000" rIns="36000" rtlCol="0" anchor="ctr">
            <a:noAutofit/>
          </a:bodyPr>
          <a:lstStyle/>
          <a:p>
            <a:pPr algn="ctr"/>
            <a:r>
              <a:rPr lang="de-DE" sz="1400" b="1" dirty="0"/>
              <a:t>Bauhof </a:t>
            </a:r>
          </a:p>
        </p:txBody>
      </p:sp>
      <p:sp>
        <p:nvSpPr>
          <p:cNvPr id="28" name="Textfeld 27">
            <a:hlinkClick r:id="rId6" action="ppaction://hlinksldjump"/>
            <a:extLst>
              <a:ext uri="{FF2B5EF4-FFF2-40B4-BE49-F238E27FC236}">
                <a16:creationId xmlns:a16="http://schemas.microsoft.com/office/drawing/2014/main" id="{65132283-A030-D540-CD40-562E37494EE0}"/>
              </a:ext>
            </a:extLst>
          </p:cNvPr>
          <p:cNvSpPr txBox="1"/>
          <p:nvPr/>
        </p:nvSpPr>
        <p:spPr>
          <a:xfrm>
            <a:off x="5540316" y="9695988"/>
            <a:ext cx="1798697" cy="360000"/>
          </a:xfrm>
          <a:prstGeom prst="rect">
            <a:avLst/>
          </a:prstGeom>
          <a:solidFill>
            <a:srgbClr val="00FFFF"/>
          </a:solidFill>
        </p:spPr>
        <p:txBody>
          <a:bodyPr wrap="square" lIns="36000" rIns="36000" rtlCol="0" anchor="ctr">
            <a:noAutofit/>
          </a:bodyPr>
          <a:lstStyle/>
          <a:p>
            <a:pPr algn="ctr"/>
            <a:r>
              <a:rPr lang="de-DE" sz="1400" b="1" dirty="0"/>
              <a:t>Ortspolizeibehörde </a:t>
            </a:r>
          </a:p>
        </p:txBody>
      </p:sp>
      <p:sp>
        <p:nvSpPr>
          <p:cNvPr id="12" name="Textfeld 11">
            <a:hlinkClick r:id="rId7" action="ppaction://hlinksldjump"/>
            <a:extLst>
              <a:ext uri="{FF2B5EF4-FFF2-40B4-BE49-F238E27FC236}">
                <a16:creationId xmlns:a16="http://schemas.microsoft.com/office/drawing/2014/main" id="{E8C3A3A5-8C02-526F-B73A-C2ABAE39BB0D}"/>
              </a:ext>
            </a:extLst>
          </p:cNvPr>
          <p:cNvSpPr txBox="1"/>
          <p:nvPr/>
        </p:nvSpPr>
        <p:spPr>
          <a:xfrm>
            <a:off x="1380730" y="3280263"/>
            <a:ext cx="5920490" cy="331465"/>
          </a:xfrm>
          <a:prstGeom prst="rect">
            <a:avLst/>
          </a:prstGeom>
          <a:solidFill>
            <a:srgbClr val="FFFF00"/>
          </a:solidFill>
          <a:ln>
            <a:solidFill>
              <a:schemeClr val="tx1"/>
            </a:solidFill>
          </a:ln>
        </p:spPr>
        <p:txBody>
          <a:bodyPr wrap="square" lIns="36000" rIns="36000" rtlCol="0">
            <a:noAutofit/>
          </a:bodyPr>
          <a:lstStyle>
            <a:defPPr>
              <a:defRPr lang="en-US"/>
            </a:defPPr>
            <a:lvl1pPr algn="ctr">
              <a:defRPr sz="1400" b="1"/>
            </a:lvl1pPr>
          </a:lstStyle>
          <a:p>
            <a:r>
              <a:rPr lang="de-DE" dirty="0"/>
              <a:t>Kontrolle Rotbach Plan 310</a:t>
            </a:r>
          </a:p>
        </p:txBody>
      </p:sp>
      <p:sp>
        <p:nvSpPr>
          <p:cNvPr id="15" name="Textfeld 14">
            <a:hlinkClick r:id="rId8" action="ppaction://hlinksldjump"/>
            <a:extLst>
              <a:ext uri="{FF2B5EF4-FFF2-40B4-BE49-F238E27FC236}">
                <a16:creationId xmlns:a16="http://schemas.microsoft.com/office/drawing/2014/main" id="{4455EDDA-D8BC-8E6A-783F-8C63E902339A}"/>
              </a:ext>
            </a:extLst>
          </p:cNvPr>
          <p:cNvSpPr txBox="1"/>
          <p:nvPr/>
        </p:nvSpPr>
        <p:spPr>
          <a:xfrm>
            <a:off x="3231715" y="4733179"/>
            <a:ext cx="4069505" cy="331465"/>
          </a:xfrm>
          <a:prstGeom prst="rect">
            <a:avLst/>
          </a:prstGeom>
          <a:solidFill>
            <a:srgbClr val="00FFFF"/>
          </a:solidFill>
        </p:spPr>
        <p:txBody>
          <a:bodyPr wrap="square" lIns="36000" rIns="36000" rtlCol="0">
            <a:noAutofit/>
          </a:bodyPr>
          <a:lstStyle>
            <a:defPPr>
              <a:defRPr lang="en-US"/>
            </a:defPPr>
            <a:lvl1pPr algn="ctr">
              <a:defRPr sz="1400" b="1"/>
            </a:lvl1pPr>
          </a:lstStyle>
          <a:p>
            <a:r>
              <a:rPr lang="de-DE" dirty="0"/>
              <a:t>Schließung Waldorfschule Plan 610</a:t>
            </a:r>
          </a:p>
        </p:txBody>
      </p:sp>
      <p:sp>
        <p:nvSpPr>
          <p:cNvPr id="4" name="Textfeld 3">
            <a:hlinkClick r:id="rId9" action="ppaction://hlinksldjump"/>
            <a:extLst>
              <a:ext uri="{FF2B5EF4-FFF2-40B4-BE49-F238E27FC236}">
                <a16:creationId xmlns:a16="http://schemas.microsoft.com/office/drawing/2014/main" id="{5D0019B5-93B4-0F1E-F0B5-226A731AB90B}"/>
              </a:ext>
            </a:extLst>
          </p:cNvPr>
          <p:cNvSpPr txBox="1"/>
          <p:nvPr/>
        </p:nvSpPr>
        <p:spPr>
          <a:xfrm>
            <a:off x="3530972" y="4308029"/>
            <a:ext cx="3760897" cy="331465"/>
          </a:xfrm>
          <a:prstGeom prst="rect">
            <a:avLst/>
          </a:prstGeom>
          <a:solidFill>
            <a:srgbClr val="00FFFF"/>
          </a:solidFill>
        </p:spPr>
        <p:txBody>
          <a:bodyPr wrap="square" lIns="36000" rIns="36000" rtlCol="0">
            <a:noAutofit/>
          </a:bodyPr>
          <a:lstStyle>
            <a:defPPr>
              <a:defRPr lang="en-US"/>
            </a:defPPr>
            <a:lvl1pPr algn="ctr">
              <a:defRPr sz="1400" b="1"/>
            </a:lvl1pPr>
          </a:lstStyle>
          <a:p>
            <a:r>
              <a:rPr lang="de-DE" dirty="0"/>
              <a:t>Warnung / EVAC Neuhäuser Plan 710</a:t>
            </a:r>
          </a:p>
        </p:txBody>
      </p:sp>
      <p:sp>
        <p:nvSpPr>
          <p:cNvPr id="13" name="Rechteck 12">
            <a:hlinkClick r:id="rId10" action="ppaction://hlinksldjump"/>
            <a:extLst>
              <a:ext uri="{FF2B5EF4-FFF2-40B4-BE49-F238E27FC236}">
                <a16:creationId xmlns:a16="http://schemas.microsoft.com/office/drawing/2014/main" id="{8F6E6FE5-895E-A1D9-3B86-315DD9D4671E}"/>
              </a:ext>
            </a:extLst>
          </p:cNvPr>
          <p:cNvSpPr/>
          <p:nvPr/>
        </p:nvSpPr>
        <p:spPr>
          <a:xfrm>
            <a:off x="503775" y="8365837"/>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4000" dirty="0">
                <a:solidFill>
                  <a:srgbClr val="FF0000"/>
                </a:solidFill>
              </a:rPr>
              <a:t>Nach Starkregen 	</a:t>
            </a:r>
            <a:r>
              <a:rPr lang="de-DE" sz="4000" b="1" dirty="0">
                <a:solidFill>
                  <a:srgbClr val="FF0000"/>
                </a:solidFill>
              </a:rPr>
              <a:t>Plan 791</a:t>
            </a:r>
          </a:p>
        </p:txBody>
      </p:sp>
      <p:sp>
        <p:nvSpPr>
          <p:cNvPr id="16" name="Textfeld 15">
            <a:hlinkClick r:id="rId11" action="ppaction://hlinksldjump"/>
            <a:extLst>
              <a:ext uri="{FF2B5EF4-FFF2-40B4-BE49-F238E27FC236}">
                <a16:creationId xmlns:a16="http://schemas.microsoft.com/office/drawing/2014/main" id="{F2E69877-C361-6401-B1D5-B257E3F1FA46}"/>
              </a:ext>
            </a:extLst>
          </p:cNvPr>
          <p:cNvSpPr txBox="1"/>
          <p:nvPr/>
        </p:nvSpPr>
        <p:spPr>
          <a:xfrm>
            <a:off x="626301" y="2252497"/>
            <a:ext cx="6665568" cy="331465"/>
          </a:xfrm>
          <a:prstGeom prst="rect">
            <a:avLst/>
          </a:prstGeom>
          <a:solidFill>
            <a:srgbClr val="FF0000"/>
          </a:solidFill>
        </p:spPr>
        <p:txBody>
          <a:bodyPr wrap="square" lIns="36000" rIns="36000" rtlCol="0" anchor="ctr">
            <a:noAutofit/>
          </a:bodyPr>
          <a:lstStyle>
            <a:defPPr>
              <a:defRPr lang="en-US"/>
            </a:defPPr>
            <a:lvl1pPr algn="ctr">
              <a:defRPr sz="1400" b="1">
                <a:solidFill>
                  <a:schemeClr val="bg1"/>
                </a:solidFill>
              </a:defRPr>
            </a:lvl1pPr>
          </a:lstStyle>
          <a:p>
            <a:r>
              <a:rPr lang="de-DE" dirty="0"/>
              <a:t>Überwachung Dreisampegel Ebnet 304</a:t>
            </a:r>
          </a:p>
        </p:txBody>
      </p:sp>
      <p:sp>
        <p:nvSpPr>
          <p:cNvPr id="18" name="Textfeld 17">
            <a:hlinkClick r:id="rId12" action="ppaction://hlinksldjump"/>
            <a:extLst>
              <a:ext uri="{FF2B5EF4-FFF2-40B4-BE49-F238E27FC236}">
                <a16:creationId xmlns:a16="http://schemas.microsoft.com/office/drawing/2014/main" id="{89121525-D54A-738C-CB6E-066E4EB0CF08}"/>
              </a:ext>
            </a:extLst>
          </p:cNvPr>
          <p:cNvSpPr txBox="1"/>
          <p:nvPr/>
        </p:nvSpPr>
        <p:spPr>
          <a:xfrm>
            <a:off x="2930869" y="2670125"/>
            <a:ext cx="4361000" cy="331465"/>
          </a:xfrm>
          <a:prstGeom prst="rect">
            <a:avLst/>
          </a:prstGeom>
          <a:solidFill>
            <a:srgbClr val="FF0000"/>
          </a:solidFill>
        </p:spPr>
        <p:txBody>
          <a:bodyPr wrap="square" lIns="36000" rIns="36000" rtlCol="0" anchor="ctr">
            <a:noAutofit/>
          </a:bodyPr>
          <a:lstStyle>
            <a:defPPr>
              <a:defRPr lang="en-US"/>
            </a:defPPr>
            <a:lvl1pPr algn="ctr">
              <a:defRPr sz="1400" b="1">
                <a:solidFill>
                  <a:schemeClr val="bg1"/>
                </a:solidFill>
              </a:defRPr>
            </a:lvl1pPr>
          </a:lstStyle>
          <a:p>
            <a:r>
              <a:rPr lang="de-DE" dirty="0"/>
              <a:t>Überwachung Osterbach Plan 335</a:t>
            </a:r>
          </a:p>
        </p:txBody>
      </p:sp>
    </p:spTree>
    <p:extLst>
      <p:ext uri="{BB962C8B-B14F-4D97-AF65-F5344CB8AC3E}">
        <p14:creationId xmlns:p14="http://schemas.microsoft.com/office/powerpoint/2010/main" val="758545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BBDBD-3699-7BB5-10E1-15184FAB3186}"/>
            </a:ext>
          </a:extLst>
        </p:cNvPr>
        <p:cNvGrpSpPr/>
        <p:nvPr/>
      </p:nvGrpSpPr>
      <p:grpSpPr>
        <a:xfrm>
          <a:off x="0" y="0"/>
          <a:ext cx="0" cy="0"/>
          <a:chOff x="0" y="0"/>
          <a:chExt cx="0" cy="0"/>
        </a:xfrm>
      </p:grpSpPr>
      <p:graphicFrame>
        <p:nvGraphicFramePr>
          <p:cNvPr id="20" name="Tabelle 19">
            <a:extLst>
              <a:ext uri="{FF2B5EF4-FFF2-40B4-BE49-F238E27FC236}">
                <a16:creationId xmlns:a16="http://schemas.microsoft.com/office/drawing/2014/main" id="{BB655AAA-5EEB-EBF5-2DE8-9C3FD160F527}"/>
              </a:ext>
            </a:extLst>
          </p:cNvPr>
          <p:cNvGraphicFramePr>
            <a:graphicFrameLocks noGrp="1"/>
          </p:cNvGraphicFramePr>
          <p:nvPr>
            <p:extLst>
              <p:ext uri="{D42A27DB-BD31-4B8C-83A1-F6EECF244321}">
                <p14:modId xmlns:p14="http://schemas.microsoft.com/office/powerpoint/2010/main" val="3782702216"/>
              </p:ext>
            </p:extLst>
          </p:nvPr>
        </p:nvGraphicFramePr>
        <p:xfrm>
          <a:off x="517529" y="1538743"/>
          <a:ext cx="6826246" cy="2794004"/>
        </p:xfrm>
        <a:graphic>
          <a:graphicData uri="http://schemas.openxmlformats.org/drawingml/2006/table">
            <a:tbl>
              <a:tblPr firstRow="1" bandRow="1">
                <a:tableStyleId>{5940675A-B579-460E-94D1-54222C63F5DA}</a:tableStyleId>
              </a:tblPr>
              <a:tblGrid>
                <a:gridCol w="660882">
                  <a:extLst>
                    <a:ext uri="{9D8B030D-6E8A-4147-A177-3AD203B41FA5}">
                      <a16:colId xmlns:a16="http://schemas.microsoft.com/office/drawing/2014/main" val="1527704495"/>
                    </a:ext>
                  </a:extLst>
                </a:gridCol>
                <a:gridCol w="660882">
                  <a:extLst>
                    <a:ext uri="{9D8B030D-6E8A-4147-A177-3AD203B41FA5}">
                      <a16:colId xmlns:a16="http://schemas.microsoft.com/office/drawing/2014/main" val="3534835302"/>
                    </a:ext>
                  </a:extLst>
                </a:gridCol>
                <a:gridCol w="660882">
                  <a:extLst>
                    <a:ext uri="{9D8B030D-6E8A-4147-A177-3AD203B41FA5}">
                      <a16:colId xmlns:a16="http://schemas.microsoft.com/office/drawing/2014/main" val="2425188467"/>
                    </a:ext>
                  </a:extLst>
                </a:gridCol>
                <a:gridCol w="660882">
                  <a:extLst>
                    <a:ext uri="{9D8B030D-6E8A-4147-A177-3AD203B41FA5}">
                      <a16:colId xmlns:a16="http://schemas.microsoft.com/office/drawing/2014/main" val="148284515"/>
                    </a:ext>
                  </a:extLst>
                </a:gridCol>
                <a:gridCol w="660882">
                  <a:extLst>
                    <a:ext uri="{9D8B030D-6E8A-4147-A177-3AD203B41FA5}">
                      <a16:colId xmlns:a16="http://schemas.microsoft.com/office/drawing/2014/main" val="1383378243"/>
                    </a:ext>
                  </a:extLst>
                </a:gridCol>
                <a:gridCol w="660882">
                  <a:extLst>
                    <a:ext uri="{9D8B030D-6E8A-4147-A177-3AD203B41FA5}">
                      <a16:colId xmlns:a16="http://schemas.microsoft.com/office/drawing/2014/main" val="3777373055"/>
                    </a:ext>
                  </a:extLst>
                </a:gridCol>
                <a:gridCol w="2860954">
                  <a:extLst>
                    <a:ext uri="{9D8B030D-6E8A-4147-A177-3AD203B41FA5}">
                      <a16:colId xmlns:a16="http://schemas.microsoft.com/office/drawing/2014/main" val="2069532069"/>
                    </a:ext>
                  </a:extLst>
                </a:gridCol>
              </a:tblGrid>
              <a:tr h="333898">
                <a:tc gridSpan="6">
                  <a:txBody>
                    <a:bodyPr/>
                    <a:lstStyle/>
                    <a:p>
                      <a:pPr algn="ctr"/>
                      <a:r>
                        <a:rPr lang="de-DE" sz="1400" b="1" dirty="0"/>
                        <a:t>Pegelstand Dreisam </a:t>
                      </a:r>
                      <a:endParaRPr lang="de-CH" sz="1400" b="1" dirty="0"/>
                    </a:p>
                  </a:txBody>
                  <a:tcPr marL="36000" marR="36000" marT="36000" marB="36000" anchor="ctr">
                    <a:solidFill>
                      <a:srgbClr val="D9D9D9"/>
                    </a:solidFill>
                  </a:tcPr>
                </a:tc>
                <a:tc hMerge="1">
                  <a:txBody>
                    <a:bodyPr/>
                    <a:lstStyle/>
                    <a:p>
                      <a:endParaRPr/>
                    </a:p>
                  </a:txBody>
                  <a:tcPr marL="36000" marR="36000" marT="36000" marB="36000" anchor="ctr">
                    <a:solidFill>
                      <a:srgbClr val="D9D9D9"/>
                    </a:solidFill>
                  </a:tcPr>
                </a:tc>
                <a:tc hMerge="1">
                  <a:txBody>
                    <a:bodyPr/>
                    <a:lstStyle/>
                    <a:p>
                      <a:endParaRPr/>
                    </a:p>
                  </a:txBody>
                  <a:tcPr marL="36000" marR="36000" marT="36000" marB="36000" anchor="ctr">
                    <a:solidFill>
                      <a:srgbClr val="D9D9D9"/>
                    </a:solidFill>
                  </a:tcPr>
                </a:tc>
                <a:tc hMerge="1">
                  <a:txBody>
                    <a:bodyPr/>
                    <a:lstStyle/>
                    <a:p>
                      <a:endParaRPr lang="de-DE"/>
                    </a:p>
                  </a:txBody>
                  <a:tcPr/>
                </a:tc>
                <a:tc hMerge="1">
                  <a:txBody>
                    <a:bodyPr/>
                    <a:lstStyle/>
                    <a:p>
                      <a:endParaRPr lang="de-DE"/>
                    </a:p>
                  </a:txBody>
                  <a:tcPr/>
                </a:tc>
                <a:tc hMerge="1">
                  <a:txBody>
                    <a:bodyPr/>
                    <a:lstStyle/>
                    <a:p>
                      <a:endParaRPr dirty="0"/>
                    </a:p>
                  </a:txBody>
                  <a:tcPr marL="36000" marR="36000" marT="36000" marB="36000" anchor="ctr">
                    <a:solidFill>
                      <a:srgbClr val="D9D9D9"/>
                    </a:solidFill>
                  </a:tcPr>
                </a:tc>
                <a:tc>
                  <a:txBody>
                    <a:bodyPr/>
                    <a:lstStyle/>
                    <a:p>
                      <a:pPr algn="ctr"/>
                      <a:r>
                        <a:rPr lang="de-CH" sz="1400" b="1" dirty="0"/>
                        <a:t>Objekt</a:t>
                      </a:r>
                    </a:p>
                  </a:txBody>
                  <a:tcPr marL="36000" marR="36000" marT="36000" marB="36000" anchor="ctr">
                    <a:solidFill>
                      <a:srgbClr val="D9D9D9"/>
                    </a:solidFill>
                  </a:tcPr>
                </a:tc>
                <a:extLst>
                  <a:ext uri="{0D108BD9-81ED-4DB2-BD59-A6C34878D82A}">
                    <a16:rowId xmlns:a16="http://schemas.microsoft.com/office/drawing/2014/main" val="1322311078"/>
                  </a:ext>
                </a:extLst>
              </a:tr>
              <a:tr h="2460106">
                <a:tc>
                  <a:txBody>
                    <a:bodyPr/>
                    <a:lstStyle/>
                    <a:p>
                      <a:pPr algn="ctr"/>
                      <a:r>
                        <a:rPr lang="de-CH" sz="1000" b="1" dirty="0"/>
                        <a:t>HW 2</a:t>
                      </a:r>
                    </a:p>
                    <a:p>
                      <a:pPr algn="ctr"/>
                      <a:r>
                        <a:rPr lang="de-CH" sz="1000" b="1" dirty="0"/>
                        <a:t>150 cm</a:t>
                      </a:r>
                    </a:p>
                  </a:txBody>
                  <a:tcPr marL="36000" marR="36000">
                    <a:solidFill>
                      <a:schemeClr val="bg1">
                        <a:lumMod val="95000"/>
                      </a:schemeClr>
                    </a:solidFill>
                  </a:tcPr>
                </a:tc>
                <a:tc>
                  <a:txBody>
                    <a:bodyPr/>
                    <a:lstStyle/>
                    <a:p>
                      <a:pPr algn="ctr"/>
                      <a:r>
                        <a:rPr lang="de-CH" sz="1000" b="1" dirty="0"/>
                        <a:t>HW 5</a:t>
                      </a:r>
                    </a:p>
                    <a:p>
                      <a:pPr marL="0" marR="0" lvl="0" indent="0" algn="ctr" defTabSz="755934" rtl="0" eaLnBrk="1" fontAlgn="auto" latinLnBrk="0" hangingPunct="1">
                        <a:lnSpc>
                          <a:spcPct val="100000"/>
                        </a:lnSpc>
                        <a:spcBef>
                          <a:spcPts val="0"/>
                        </a:spcBef>
                        <a:spcAft>
                          <a:spcPts val="0"/>
                        </a:spcAft>
                        <a:buClrTx/>
                        <a:buSzTx/>
                        <a:buFontTx/>
                        <a:buNone/>
                        <a:tabLst/>
                        <a:defRPr/>
                      </a:pPr>
                      <a:r>
                        <a:rPr lang="de-CH" sz="1000" b="1" dirty="0"/>
                        <a:t>190 cm</a:t>
                      </a:r>
                    </a:p>
                    <a:p>
                      <a:pPr algn="ctr"/>
                      <a:endParaRPr lang="de-CH" sz="1000" b="1" dirty="0"/>
                    </a:p>
                  </a:txBody>
                  <a:tcPr marL="36000" marR="36000">
                    <a:solidFill>
                      <a:srgbClr val="FFFFFF"/>
                    </a:solidFill>
                  </a:tcPr>
                </a:tc>
                <a:tc>
                  <a:txBody>
                    <a:bodyPr/>
                    <a:lstStyle/>
                    <a:p>
                      <a:pPr algn="ctr"/>
                      <a:r>
                        <a:rPr lang="de-CH" sz="1000" b="1" dirty="0"/>
                        <a:t>HW 10</a:t>
                      </a:r>
                    </a:p>
                    <a:p>
                      <a:pPr marL="0" marR="0" lvl="0" indent="0" algn="ctr" defTabSz="755934" rtl="0" eaLnBrk="1" fontAlgn="auto" latinLnBrk="0" hangingPunct="1">
                        <a:lnSpc>
                          <a:spcPct val="100000"/>
                        </a:lnSpc>
                        <a:spcBef>
                          <a:spcPts val="0"/>
                        </a:spcBef>
                        <a:spcAft>
                          <a:spcPts val="0"/>
                        </a:spcAft>
                        <a:buClrTx/>
                        <a:buSzTx/>
                        <a:buFontTx/>
                        <a:buNone/>
                        <a:tabLst/>
                        <a:defRPr/>
                      </a:pPr>
                      <a:r>
                        <a:rPr lang="de-CH" sz="1000" b="1" dirty="0"/>
                        <a:t>211 cm</a:t>
                      </a:r>
                    </a:p>
                    <a:p>
                      <a:pPr algn="ctr"/>
                      <a:endParaRPr lang="de-CH" sz="1000" b="1" dirty="0"/>
                    </a:p>
                  </a:txBody>
                  <a:tcPr marL="36000" marR="36000">
                    <a:solidFill>
                      <a:srgbClr val="F2F2F2"/>
                    </a:solidFill>
                  </a:tcPr>
                </a:tc>
                <a:tc>
                  <a:txBody>
                    <a:bodyPr/>
                    <a:lstStyle/>
                    <a:p>
                      <a:pPr algn="ctr"/>
                      <a:r>
                        <a:rPr lang="de-CH" sz="1000" b="1" dirty="0"/>
                        <a:t>HW 20</a:t>
                      </a:r>
                    </a:p>
                    <a:p>
                      <a:pPr marL="0" marR="0" lvl="0" indent="0" algn="ctr" defTabSz="755934" rtl="0" eaLnBrk="1" fontAlgn="auto" latinLnBrk="0" hangingPunct="1">
                        <a:lnSpc>
                          <a:spcPct val="100000"/>
                        </a:lnSpc>
                        <a:spcBef>
                          <a:spcPts val="0"/>
                        </a:spcBef>
                        <a:spcAft>
                          <a:spcPts val="0"/>
                        </a:spcAft>
                        <a:buClrTx/>
                        <a:buSzTx/>
                        <a:buFontTx/>
                        <a:buNone/>
                        <a:tabLst/>
                        <a:defRPr/>
                      </a:pPr>
                      <a:r>
                        <a:rPr lang="de-CH" sz="1000" b="1" dirty="0"/>
                        <a:t>234 cm</a:t>
                      </a:r>
                    </a:p>
                    <a:p>
                      <a:pPr algn="ctr"/>
                      <a:endParaRPr lang="de-CH" sz="1000" b="1" dirty="0"/>
                    </a:p>
                  </a:txBody>
                  <a:tcPr marL="36000" marR="36000">
                    <a:solidFill>
                      <a:srgbClr val="F2F2F2"/>
                    </a:solidFill>
                  </a:tcPr>
                </a:tc>
                <a:tc>
                  <a:txBody>
                    <a:bodyPr/>
                    <a:lstStyle/>
                    <a:p>
                      <a:pPr algn="ctr"/>
                      <a:r>
                        <a:rPr lang="de-CH" sz="1000" b="1" dirty="0"/>
                        <a:t>HW 50</a:t>
                      </a:r>
                    </a:p>
                    <a:p>
                      <a:pPr marL="0" marR="0" lvl="0" indent="0" algn="ctr" defTabSz="755934" rtl="0" eaLnBrk="1" fontAlgn="auto" latinLnBrk="0" hangingPunct="1">
                        <a:lnSpc>
                          <a:spcPct val="100000"/>
                        </a:lnSpc>
                        <a:spcBef>
                          <a:spcPts val="0"/>
                        </a:spcBef>
                        <a:spcAft>
                          <a:spcPts val="0"/>
                        </a:spcAft>
                        <a:buClrTx/>
                        <a:buSzTx/>
                        <a:buFontTx/>
                        <a:buNone/>
                        <a:tabLst/>
                        <a:defRPr/>
                      </a:pPr>
                      <a:r>
                        <a:rPr lang="de-CH" sz="1000" b="1" dirty="0"/>
                        <a:t>264 cm</a:t>
                      </a:r>
                    </a:p>
                    <a:p>
                      <a:pPr algn="ctr"/>
                      <a:endParaRPr lang="de-CH" sz="1000" b="1" dirty="0"/>
                    </a:p>
                  </a:txBody>
                  <a:tcPr marL="36000" marR="36000">
                    <a:solidFill>
                      <a:srgbClr val="F2F2F2"/>
                    </a:solidFill>
                  </a:tcPr>
                </a:tc>
                <a:tc>
                  <a:txBody>
                    <a:bodyPr/>
                    <a:lstStyle/>
                    <a:p>
                      <a:pPr algn="ctr"/>
                      <a:r>
                        <a:rPr lang="de-CH" sz="1000" b="1" dirty="0"/>
                        <a:t> HW 100</a:t>
                      </a:r>
                    </a:p>
                    <a:p>
                      <a:pPr marL="0" marR="0" lvl="0" indent="0" algn="ctr" defTabSz="755934" rtl="0" eaLnBrk="1" fontAlgn="auto" latinLnBrk="0" hangingPunct="1">
                        <a:lnSpc>
                          <a:spcPct val="100000"/>
                        </a:lnSpc>
                        <a:spcBef>
                          <a:spcPts val="0"/>
                        </a:spcBef>
                        <a:spcAft>
                          <a:spcPts val="0"/>
                        </a:spcAft>
                        <a:buClrTx/>
                        <a:buSzTx/>
                        <a:buFontTx/>
                        <a:buNone/>
                        <a:tabLst/>
                        <a:defRPr/>
                      </a:pPr>
                      <a:r>
                        <a:rPr lang="de-CH" sz="1000" b="1" dirty="0"/>
                        <a:t>282 cm</a:t>
                      </a:r>
                    </a:p>
                    <a:p>
                      <a:pPr algn="ctr"/>
                      <a:endParaRPr lang="de-CH" sz="1000" b="1" dirty="0"/>
                    </a:p>
                  </a:txBody>
                  <a:tcPr marL="36000" marR="36000">
                    <a:solidFill>
                      <a:srgbClr val="FFFFFF"/>
                    </a:solidFill>
                  </a:tcPr>
                </a:tc>
                <a:tc>
                  <a:txBody>
                    <a:bodyPr/>
                    <a:lstStyle/>
                    <a:p>
                      <a:pPr algn="ctr"/>
                      <a:endParaRPr lang="de-CH" sz="1000" b="1" dirty="0"/>
                    </a:p>
                  </a:txBody>
                  <a:tcPr marL="36000" marR="36000">
                    <a:solidFill>
                      <a:srgbClr val="FFFFFF"/>
                    </a:solidFill>
                  </a:tcPr>
                </a:tc>
                <a:extLst>
                  <a:ext uri="{0D108BD9-81ED-4DB2-BD59-A6C34878D82A}">
                    <a16:rowId xmlns:a16="http://schemas.microsoft.com/office/drawing/2014/main" val="446807130"/>
                  </a:ext>
                </a:extLst>
              </a:tr>
            </a:tbl>
          </a:graphicData>
        </a:graphic>
      </p:graphicFrame>
      <p:sp>
        <p:nvSpPr>
          <p:cNvPr id="8" name="Textplatzhalter 7">
            <a:extLst>
              <a:ext uri="{FF2B5EF4-FFF2-40B4-BE49-F238E27FC236}">
                <a16:creationId xmlns:a16="http://schemas.microsoft.com/office/drawing/2014/main" id="{B15E624A-DBF2-47CE-8B33-42C125D86160}"/>
              </a:ext>
            </a:extLst>
          </p:cNvPr>
          <p:cNvSpPr>
            <a:spLocks noGrp="1"/>
          </p:cNvSpPr>
          <p:nvPr>
            <p:ph type="body" sz="quarter" idx="21"/>
          </p:nvPr>
        </p:nvSpPr>
        <p:spPr>
          <a:xfrm>
            <a:off x="1797145" y="717550"/>
            <a:ext cx="4581430" cy="595312"/>
          </a:xfrm>
        </p:spPr>
        <p:txBody>
          <a:bodyPr/>
          <a:lstStyle/>
          <a:p>
            <a:r>
              <a:rPr lang="de-DE" dirty="0"/>
              <a:t> Dreisam</a:t>
            </a:r>
          </a:p>
        </p:txBody>
      </p:sp>
      <p:sp>
        <p:nvSpPr>
          <p:cNvPr id="9" name="Textplatzhalter 8">
            <a:extLst>
              <a:ext uri="{FF2B5EF4-FFF2-40B4-BE49-F238E27FC236}">
                <a16:creationId xmlns:a16="http://schemas.microsoft.com/office/drawing/2014/main" id="{2ED1AC7F-E8EC-DE55-36BE-4A64F7C45171}"/>
              </a:ext>
            </a:extLst>
          </p:cNvPr>
          <p:cNvSpPr>
            <a:spLocks noGrp="1"/>
          </p:cNvSpPr>
          <p:nvPr>
            <p:ph type="body" sz="quarter" idx="26"/>
          </p:nvPr>
        </p:nvSpPr>
        <p:spPr>
          <a:xfrm>
            <a:off x="1797145" y="244257"/>
            <a:ext cx="4581430" cy="460766"/>
          </a:xfrm>
          <a:solidFill>
            <a:srgbClr val="FFC000"/>
          </a:solidFill>
        </p:spPr>
        <p:txBody>
          <a:bodyPr/>
          <a:lstStyle/>
          <a:p>
            <a:r>
              <a:rPr lang="de-DE" dirty="0"/>
              <a:t>Übersicht Kontroll- und Schutzmaßnahmen</a:t>
            </a:r>
          </a:p>
        </p:txBody>
      </p:sp>
      <p:sp>
        <p:nvSpPr>
          <p:cNvPr id="7" name="Titel 6">
            <a:extLst>
              <a:ext uri="{FF2B5EF4-FFF2-40B4-BE49-F238E27FC236}">
                <a16:creationId xmlns:a16="http://schemas.microsoft.com/office/drawing/2014/main" id="{4CDFB206-0D1D-7905-1AEC-B7D812C6D268}"/>
              </a:ext>
            </a:extLst>
          </p:cNvPr>
          <p:cNvSpPr>
            <a:spLocks noGrp="1"/>
          </p:cNvSpPr>
          <p:nvPr>
            <p:ph type="title"/>
          </p:nvPr>
        </p:nvSpPr>
        <p:spPr>
          <a:xfrm>
            <a:off x="6378575" y="717550"/>
            <a:ext cx="965200" cy="595312"/>
          </a:xfrm>
        </p:spPr>
        <p:txBody>
          <a:bodyPr/>
          <a:lstStyle/>
          <a:p>
            <a:r>
              <a:rPr lang="de-DE" dirty="0"/>
              <a:t>207</a:t>
            </a:r>
          </a:p>
        </p:txBody>
      </p:sp>
      <p:sp>
        <p:nvSpPr>
          <p:cNvPr id="25" name="Textplatzhalter 24">
            <a:extLst>
              <a:ext uri="{FF2B5EF4-FFF2-40B4-BE49-F238E27FC236}">
                <a16:creationId xmlns:a16="http://schemas.microsoft.com/office/drawing/2014/main" id="{0EBD9A0F-A7C9-421B-83C9-10EBAD45D077}"/>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DE33F495-83AE-6370-3D58-49EB97B41D21}"/>
              </a:ext>
            </a:extLst>
          </p:cNvPr>
          <p:cNvSpPr>
            <a:spLocks noGrp="1"/>
          </p:cNvSpPr>
          <p:nvPr>
            <p:ph type="dt" sz="half" idx="10"/>
          </p:nvPr>
        </p:nvSpPr>
        <p:spPr>
          <a:xfrm>
            <a:off x="1029435" y="10271083"/>
            <a:ext cx="745066" cy="180000"/>
          </a:xfrm>
        </p:spPr>
        <p:txBody>
          <a:bodyPr/>
          <a:lstStyle/>
          <a:p>
            <a:r>
              <a:rPr lang="de-DE" dirty="0"/>
              <a:t>01.04.205</a:t>
            </a:r>
          </a:p>
        </p:txBody>
      </p:sp>
      <p:sp>
        <p:nvSpPr>
          <p:cNvPr id="3" name="Rechteck 2">
            <a:hlinkClick r:id="rId2" action="ppaction://hlinksldjump"/>
            <a:extLst>
              <a:ext uri="{FF2B5EF4-FFF2-40B4-BE49-F238E27FC236}">
                <a16:creationId xmlns:a16="http://schemas.microsoft.com/office/drawing/2014/main" id="{2411B4EF-30AC-4798-536B-53658C5536EC}"/>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5" name="Rechteck 4">
            <a:hlinkClick r:id="rId3" action="ppaction://hlinksldjump"/>
            <a:extLst>
              <a:ext uri="{FF2B5EF4-FFF2-40B4-BE49-F238E27FC236}">
                <a16:creationId xmlns:a16="http://schemas.microsoft.com/office/drawing/2014/main" id="{8FB64FA9-8F5C-67E0-F476-24C6D92A4990}"/>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1" name="Rechteck 10">
            <a:hlinkClick r:id="rId4" action="ppaction://hlinksldjump"/>
            <a:extLst>
              <a:ext uri="{FF2B5EF4-FFF2-40B4-BE49-F238E27FC236}">
                <a16:creationId xmlns:a16="http://schemas.microsoft.com/office/drawing/2014/main" id="{3A6EFBED-CD44-0015-3EEF-25FA177C3237}"/>
              </a:ext>
            </a:extLst>
          </p:cNvPr>
          <p:cNvSpPr/>
          <p:nvPr/>
        </p:nvSpPr>
        <p:spPr>
          <a:xfrm rot="16200000">
            <a:off x="-708129" y="4373651"/>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Starkregen / Hochwasser</a:t>
            </a:r>
          </a:p>
        </p:txBody>
      </p:sp>
      <p:sp>
        <p:nvSpPr>
          <p:cNvPr id="10" name="Textfeld 9">
            <a:hlinkClick r:id="rId5" action="ppaction://hlinksldjump"/>
            <a:extLst>
              <a:ext uri="{FF2B5EF4-FFF2-40B4-BE49-F238E27FC236}">
                <a16:creationId xmlns:a16="http://schemas.microsoft.com/office/drawing/2014/main" id="{2C4CF6E8-10F9-2511-8DBE-71DDA71565C8}"/>
              </a:ext>
            </a:extLst>
          </p:cNvPr>
          <p:cNvSpPr txBox="1"/>
          <p:nvPr/>
        </p:nvSpPr>
        <p:spPr>
          <a:xfrm>
            <a:off x="1158657" y="6745893"/>
            <a:ext cx="3518516" cy="331465"/>
          </a:xfrm>
          <a:prstGeom prst="rect">
            <a:avLst/>
          </a:prstGeom>
          <a:solidFill>
            <a:srgbClr val="FF0000"/>
          </a:solidFill>
        </p:spPr>
        <p:txBody>
          <a:bodyPr wrap="square" lIns="36000" rIns="36000" rtlCol="0">
            <a:noAutofit/>
          </a:bodyPr>
          <a:lstStyle>
            <a:defPPr>
              <a:defRPr lang="en-US"/>
            </a:defPPr>
            <a:lvl1pPr algn="ctr">
              <a:defRPr sz="1400" b="1"/>
            </a:lvl1pPr>
          </a:lstStyle>
          <a:p>
            <a:r>
              <a:rPr lang="de-DE" dirty="0"/>
              <a:t>Schlauchdeich setzen Plan 410 </a:t>
            </a:r>
          </a:p>
        </p:txBody>
      </p:sp>
      <p:sp>
        <p:nvSpPr>
          <p:cNvPr id="16" name="Textfeld 15">
            <a:hlinkClick r:id="rId6" action="ppaction://hlinksldjump"/>
            <a:extLst>
              <a:ext uri="{FF2B5EF4-FFF2-40B4-BE49-F238E27FC236}">
                <a16:creationId xmlns:a16="http://schemas.microsoft.com/office/drawing/2014/main" id="{EF96E4E8-DD02-5B15-356C-54AC486D8850}"/>
              </a:ext>
            </a:extLst>
          </p:cNvPr>
          <p:cNvSpPr txBox="1"/>
          <p:nvPr/>
        </p:nvSpPr>
        <p:spPr>
          <a:xfrm>
            <a:off x="1240077" y="2352913"/>
            <a:ext cx="5892197" cy="331465"/>
          </a:xfrm>
          <a:prstGeom prst="rect">
            <a:avLst/>
          </a:prstGeom>
          <a:solidFill>
            <a:srgbClr val="FF0000"/>
          </a:solidFill>
        </p:spPr>
        <p:txBody>
          <a:bodyPr wrap="square" lIns="36000" rIns="36000" rtlCol="0" anchor="ctr">
            <a:noAutofit/>
          </a:bodyPr>
          <a:lstStyle>
            <a:defPPr>
              <a:defRPr lang="en-US"/>
            </a:defPPr>
            <a:lvl1pPr algn="ctr">
              <a:defRPr sz="1400" b="1">
                <a:solidFill>
                  <a:schemeClr val="bg1"/>
                </a:solidFill>
              </a:defRPr>
            </a:lvl1pPr>
          </a:lstStyle>
          <a:p>
            <a:r>
              <a:rPr lang="de-DE" dirty="0"/>
              <a:t>Beginn Kontrollen und Aufbau TEL</a:t>
            </a:r>
          </a:p>
        </p:txBody>
      </p:sp>
      <p:graphicFrame>
        <p:nvGraphicFramePr>
          <p:cNvPr id="24" name="Tabelle 23">
            <a:extLst>
              <a:ext uri="{FF2B5EF4-FFF2-40B4-BE49-F238E27FC236}">
                <a16:creationId xmlns:a16="http://schemas.microsoft.com/office/drawing/2014/main" id="{50FD4DC2-509F-908A-5F3B-4E14837E5C0C}"/>
              </a:ext>
            </a:extLst>
          </p:cNvPr>
          <p:cNvGraphicFramePr>
            <a:graphicFrameLocks noGrp="1"/>
          </p:cNvGraphicFramePr>
          <p:nvPr>
            <p:extLst>
              <p:ext uri="{D42A27DB-BD31-4B8C-83A1-F6EECF244321}">
                <p14:modId xmlns:p14="http://schemas.microsoft.com/office/powerpoint/2010/main" val="3814262416"/>
              </p:ext>
            </p:extLst>
          </p:nvPr>
        </p:nvGraphicFramePr>
        <p:xfrm>
          <a:off x="512767" y="4817611"/>
          <a:ext cx="6826246" cy="2809481"/>
        </p:xfrm>
        <a:graphic>
          <a:graphicData uri="http://schemas.openxmlformats.org/drawingml/2006/table">
            <a:tbl>
              <a:tblPr firstRow="1" bandRow="1">
                <a:tableStyleId>{5940675A-B579-460E-94D1-54222C63F5DA}</a:tableStyleId>
              </a:tblPr>
              <a:tblGrid>
                <a:gridCol w="660882">
                  <a:extLst>
                    <a:ext uri="{9D8B030D-6E8A-4147-A177-3AD203B41FA5}">
                      <a16:colId xmlns:a16="http://schemas.microsoft.com/office/drawing/2014/main" val="1527704495"/>
                    </a:ext>
                  </a:extLst>
                </a:gridCol>
                <a:gridCol w="660882">
                  <a:extLst>
                    <a:ext uri="{9D8B030D-6E8A-4147-A177-3AD203B41FA5}">
                      <a16:colId xmlns:a16="http://schemas.microsoft.com/office/drawing/2014/main" val="3534835302"/>
                    </a:ext>
                  </a:extLst>
                </a:gridCol>
                <a:gridCol w="660882">
                  <a:extLst>
                    <a:ext uri="{9D8B030D-6E8A-4147-A177-3AD203B41FA5}">
                      <a16:colId xmlns:a16="http://schemas.microsoft.com/office/drawing/2014/main" val="2425188467"/>
                    </a:ext>
                  </a:extLst>
                </a:gridCol>
                <a:gridCol w="660882">
                  <a:extLst>
                    <a:ext uri="{9D8B030D-6E8A-4147-A177-3AD203B41FA5}">
                      <a16:colId xmlns:a16="http://schemas.microsoft.com/office/drawing/2014/main" val="148284515"/>
                    </a:ext>
                  </a:extLst>
                </a:gridCol>
                <a:gridCol w="660882">
                  <a:extLst>
                    <a:ext uri="{9D8B030D-6E8A-4147-A177-3AD203B41FA5}">
                      <a16:colId xmlns:a16="http://schemas.microsoft.com/office/drawing/2014/main" val="1383378243"/>
                    </a:ext>
                  </a:extLst>
                </a:gridCol>
                <a:gridCol w="660882">
                  <a:extLst>
                    <a:ext uri="{9D8B030D-6E8A-4147-A177-3AD203B41FA5}">
                      <a16:colId xmlns:a16="http://schemas.microsoft.com/office/drawing/2014/main" val="3777373055"/>
                    </a:ext>
                  </a:extLst>
                </a:gridCol>
                <a:gridCol w="2860954">
                  <a:extLst>
                    <a:ext uri="{9D8B030D-6E8A-4147-A177-3AD203B41FA5}">
                      <a16:colId xmlns:a16="http://schemas.microsoft.com/office/drawing/2014/main" val="2069532069"/>
                    </a:ext>
                  </a:extLst>
                </a:gridCol>
              </a:tblGrid>
              <a:tr h="349375">
                <a:tc gridSpan="6">
                  <a:txBody>
                    <a:bodyPr/>
                    <a:lstStyle/>
                    <a:p>
                      <a:pPr algn="ctr"/>
                      <a:r>
                        <a:rPr lang="de-DE" sz="1400" b="1" dirty="0" err="1"/>
                        <a:t>eter</a:t>
                      </a:r>
                      <a:r>
                        <a:rPr lang="de-DE" sz="1400" b="1" dirty="0"/>
                        <a:t> Pegelstand Dreisam in 12 Stunden</a:t>
                      </a:r>
                      <a:endParaRPr lang="de-CH" sz="1400" b="1" dirty="0"/>
                    </a:p>
                  </a:txBody>
                  <a:tcPr marL="36000" marR="36000" marT="36000" marB="36000" anchor="ctr">
                    <a:solidFill>
                      <a:srgbClr val="D9D9D9"/>
                    </a:solidFill>
                  </a:tcPr>
                </a:tc>
                <a:tc hMerge="1">
                  <a:txBody>
                    <a:bodyPr/>
                    <a:lstStyle/>
                    <a:p>
                      <a:endParaRPr/>
                    </a:p>
                  </a:txBody>
                  <a:tcPr marL="36000" marR="36000" marT="36000" marB="36000" anchor="ctr">
                    <a:solidFill>
                      <a:srgbClr val="D9D9D9"/>
                    </a:solidFill>
                  </a:tcPr>
                </a:tc>
                <a:tc hMerge="1">
                  <a:txBody>
                    <a:bodyPr/>
                    <a:lstStyle/>
                    <a:p>
                      <a:endParaRPr/>
                    </a:p>
                  </a:txBody>
                  <a:tcPr marL="36000" marR="36000" marT="36000" marB="36000" anchor="ctr">
                    <a:solidFill>
                      <a:srgbClr val="D9D9D9"/>
                    </a:solidFill>
                  </a:tcPr>
                </a:tc>
                <a:tc hMerge="1">
                  <a:txBody>
                    <a:bodyPr/>
                    <a:lstStyle/>
                    <a:p>
                      <a:endParaRPr lang="de-DE"/>
                    </a:p>
                  </a:txBody>
                  <a:tcPr/>
                </a:tc>
                <a:tc hMerge="1">
                  <a:txBody>
                    <a:bodyPr/>
                    <a:lstStyle/>
                    <a:p>
                      <a:endParaRPr lang="de-DE"/>
                    </a:p>
                  </a:txBody>
                  <a:tcPr/>
                </a:tc>
                <a:tc hMerge="1">
                  <a:txBody>
                    <a:bodyPr/>
                    <a:lstStyle/>
                    <a:p>
                      <a:endParaRPr dirty="0"/>
                    </a:p>
                  </a:txBody>
                  <a:tcPr marL="36000" marR="36000" marT="36000" marB="36000" anchor="ctr">
                    <a:solidFill>
                      <a:srgbClr val="D9D9D9"/>
                    </a:solidFill>
                  </a:tcPr>
                </a:tc>
                <a:tc>
                  <a:txBody>
                    <a:bodyPr/>
                    <a:lstStyle/>
                    <a:p>
                      <a:pPr algn="ctr"/>
                      <a:r>
                        <a:rPr lang="de-CH" sz="1400" b="1" dirty="0"/>
                        <a:t>Objekt</a:t>
                      </a:r>
                    </a:p>
                  </a:txBody>
                  <a:tcPr marL="36000" marR="36000" marT="36000" marB="36000" anchor="ctr">
                    <a:solidFill>
                      <a:srgbClr val="D9D9D9"/>
                    </a:solidFill>
                  </a:tcPr>
                </a:tc>
                <a:extLst>
                  <a:ext uri="{0D108BD9-81ED-4DB2-BD59-A6C34878D82A}">
                    <a16:rowId xmlns:a16="http://schemas.microsoft.com/office/drawing/2014/main" val="1322311078"/>
                  </a:ext>
                </a:extLst>
              </a:tr>
              <a:tr h="2460106">
                <a:tc>
                  <a:txBody>
                    <a:bodyPr/>
                    <a:lstStyle/>
                    <a:p>
                      <a:pPr algn="ctr"/>
                      <a:r>
                        <a:rPr lang="de-CH" sz="1000" b="1" dirty="0"/>
                        <a:t>HW 2</a:t>
                      </a:r>
                    </a:p>
                    <a:p>
                      <a:pPr algn="ctr"/>
                      <a:r>
                        <a:rPr lang="de-CH" sz="1000" b="1" dirty="0"/>
                        <a:t>150 cm</a:t>
                      </a:r>
                    </a:p>
                  </a:txBody>
                  <a:tcPr marL="36000" marR="36000">
                    <a:solidFill>
                      <a:schemeClr val="bg1">
                        <a:lumMod val="95000"/>
                      </a:schemeClr>
                    </a:solidFill>
                  </a:tcPr>
                </a:tc>
                <a:tc>
                  <a:txBody>
                    <a:bodyPr/>
                    <a:lstStyle/>
                    <a:p>
                      <a:pPr algn="ctr"/>
                      <a:r>
                        <a:rPr lang="de-CH" sz="1000" b="1" dirty="0"/>
                        <a:t>HW 5</a:t>
                      </a:r>
                    </a:p>
                    <a:p>
                      <a:pPr marL="0" marR="0" lvl="0" indent="0" algn="ctr" defTabSz="755934" rtl="0" eaLnBrk="1" fontAlgn="auto" latinLnBrk="0" hangingPunct="1">
                        <a:lnSpc>
                          <a:spcPct val="100000"/>
                        </a:lnSpc>
                        <a:spcBef>
                          <a:spcPts val="0"/>
                        </a:spcBef>
                        <a:spcAft>
                          <a:spcPts val="0"/>
                        </a:spcAft>
                        <a:buClrTx/>
                        <a:buSzTx/>
                        <a:buFontTx/>
                        <a:buNone/>
                        <a:tabLst/>
                        <a:defRPr/>
                      </a:pPr>
                      <a:r>
                        <a:rPr lang="de-CH" sz="1000" b="1" dirty="0"/>
                        <a:t>190 cm</a:t>
                      </a:r>
                    </a:p>
                    <a:p>
                      <a:pPr algn="ctr"/>
                      <a:endParaRPr lang="de-CH" sz="1000" b="1" dirty="0"/>
                    </a:p>
                  </a:txBody>
                  <a:tcPr marL="36000" marR="36000">
                    <a:solidFill>
                      <a:srgbClr val="FFFFFF"/>
                    </a:solidFill>
                  </a:tcPr>
                </a:tc>
                <a:tc>
                  <a:txBody>
                    <a:bodyPr/>
                    <a:lstStyle/>
                    <a:p>
                      <a:pPr algn="ctr"/>
                      <a:r>
                        <a:rPr lang="de-CH" sz="1000" b="1" dirty="0"/>
                        <a:t>HW 10</a:t>
                      </a:r>
                    </a:p>
                    <a:p>
                      <a:pPr marL="0" marR="0" lvl="0" indent="0" algn="ctr" defTabSz="755934" rtl="0" eaLnBrk="1" fontAlgn="auto" latinLnBrk="0" hangingPunct="1">
                        <a:lnSpc>
                          <a:spcPct val="100000"/>
                        </a:lnSpc>
                        <a:spcBef>
                          <a:spcPts val="0"/>
                        </a:spcBef>
                        <a:spcAft>
                          <a:spcPts val="0"/>
                        </a:spcAft>
                        <a:buClrTx/>
                        <a:buSzTx/>
                        <a:buFontTx/>
                        <a:buNone/>
                        <a:tabLst/>
                        <a:defRPr/>
                      </a:pPr>
                      <a:r>
                        <a:rPr lang="de-CH" sz="1000" b="1" dirty="0"/>
                        <a:t>211 cm</a:t>
                      </a:r>
                    </a:p>
                    <a:p>
                      <a:pPr algn="ctr"/>
                      <a:endParaRPr lang="de-CH" sz="1000" b="1" dirty="0"/>
                    </a:p>
                  </a:txBody>
                  <a:tcPr marL="36000" marR="36000">
                    <a:solidFill>
                      <a:srgbClr val="F2F2F2"/>
                    </a:solidFill>
                  </a:tcPr>
                </a:tc>
                <a:tc>
                  <a:txBody>
                    <a:bodyPr/>
                    <a:lstStyle/>
                    <a:p>
                      <a:pPr algn="ctr"/>
                      <a:r>
                        <a:rPr lang="de-CH" sz="1000" b="1" dirty="0"/>
                        <a:t>HW 20</a:t>
                      </a:r>
                    </a:p>
                    <a:p>
                      <a:pPr marL="0" marR="0" lvl="0" indent="0" algn="ctr" defTabSz="755934" rtl="0" eaLnBrk="1" fontAlgn="auto" latinLnBrk="0" hangingPunct="1">
                        <a:lnSpc>
                          <a:spcPct val="100000"/>
                        </a:lnSpc>
                        <a:spcBef>
                          <a:spcPts val="0"/>
                        </a:spcBef>
                        <a:spcAft>
                          <a:spcPts val="0"/>
                        </a:spcAft>
                        <a:buClrTx/>
                        <a:buSzTx/>
                        <a:buFontTx/>
                        <a:buNone/>
                        <a:tabLst/>
                        <a:defRPr/>
                      </a:pPr>
                      <a:r>
                        <a:rPr lang="de-CH" sz="1000" b="1" dirty="0"/>
                        <a:t>234 cm</a:t>
                      </a:r>
                    </a:p>
                    <a:p>
                      <a:pPr algn="ctr"/>
                      <a:endParaRPr lang="de-CH" sz="1000" b="1" dirty="0"/>
                    </a:p>
                  </a:txBody>
                  <a:tcPr marL="36000" marR="36000">
                    <a:solidFill>
                      <a:srgbClr val="F2F2F2"/>
                    </a:solidFill>
                  </a:tcPr>
                </a:tc>
                <a:tc>
                  <a:txBody>
                    <a:bodyPr/>
                    <a:lstStyle/>
                    <a:p>
                      <a:pPr algn="ctr"/>
                      <a:r>
                        <a:rPr lang="de-CH" sz="1000" b="1" dirty="0"/>
                        <a:t>HW 50</a:t>
                      </a:r>
                    </a:p>
                    <a:p>
                      <a:pPr marL="0" marR="0" lvl="0" indent="0" algn="ctr" defTabSz="755934" rtl="0" eaLnBrk="1" fontAlgn="auto" latinLnBrk="0" hangingPunct="1">
                        <a:lnSpc>
                          <a:spcPct val="100000"/>
                        </a:lnSpc>
                        <a:spcBef>
                          <a:spcPts val="0"/>
                        </a:spcBef>
                        <a:spcAft>
                          <a:spcPts val="0"/>
                        </a:spcAft>
                        <a:buClrTx/>
                        <a:buSzTx/>
                        <a:buFontTx/>
                        <a:buNone/>
                        <a:tabLst/>
                        <a:defRPr/>
                      </a:pPr>
                      <a:r>
                        <a:rPr lang="de-CH" sz="1000" b="1" dirty="0"/>
                        <a:t>264 cm</a:t>
                      </a:r>
                    </a:p>
                    <a:p>
                      <a:pPr algn="ctr"/>
                      <a:endParaRPr lang="de-CH" sz="1000" b="1" dirty="0"/>
                    </a:p>
                  </a:txBody>
                  <a:tcPr marL="36000" marR="36000">
                    <a:solidFill>
                      <a:srgbClr val="F2F2F2"/>
                    </a:solidFill>
                  </a:tcPr>
                </a:tc>
                <a:tc>
                  <a:txBody>
                    <a:bodyPr/>
                    <a:lstStyle/>
                    <a:p>
                      <a:pPr algn="ctr"/>
                      <a:r>
                        <a:rPr lang="de-CH" sz="1000" b="1" dirty="0"/>
                        <a:t> HW 100</a:t>
                      </a:r>
                    </a:p>
                    <a:p>
                      <a:pPr marL="0" marR="0" lvl="0" indent="0" algn="ctr" defTabSz="755934" rtl="0" eaLnBrk="1" fontAlgn="auto" latinLnBrk="0" hangingPunct="1">
                        <a:lnSpc>
                          <a:spcPct val="100000"/>
                        </a:lnSpc>
                        <a:spcBef>
                          <a:spcPts val="0"/>
                        </a:spcBef>
                        <a:spcAft>
                          <a:spcPts val="0"/>
                        </a:spcAft>
                        <a:buClrTx/>
                        <a:buSzTx/>
                        <a:buFontTx/>
                        <a:buNone/>
                        <a:tabLst/>
                        <a:defRPr/>
                      </a:pPr>
                      <a:r>
                        <a:rPr lang="de-CH" sz="1000" b="1" dirty="0"/>
                        <a:t>282 cm</a:t>
                      </a:r>
                    </a:p>
                    <a:p>
                      <a:pPr algn="ctr"/>
                      <a:endParaRPr lang="de-CH" sz="1000" b="1" dirty="0"/>
                    </a:p>
                  </a:txBody>
                  <a:tcPr marL="36000" marR="36000">
                    <a:solidFill>
                      <a:srgbClr val="FFFFFF"/>
                    </a:solidFill>
                  </a:tcPr>
                </a:tc>
                <a:tc>
                  <a:txBody>
                    <a:bodyPr/>
                    <a:lstStyle/>
                    <a:p>
                      <a:pPr algn="ctr"/>
                      <a:endParaRPr lang="de-CH" sz="1000" b="1" dirty="0"/>
                    </a:p>
                  </a:txBody>
                  <a:tcPr marL="36000" marR="36000">
                    <a:solidFill>
                      <a:srgbClr val="FFFFFF"/>
                    </a:solidFill>
                  </a:tcPr>
                </a:tc>
                <a:extLst>
                  <a:ext uri="{0D108BD9-81ED-4DB2-BD59-A6C34878D82A}">
                    <a16:rowId xmlns:a16="http://schemas.microsoft.com/office/drawing/2014/main" val="446807130"/>
                  </a:ext>
                </a:extLst>
              </a:tr>
            </a:tbl>
          </a:graphicData>
        </a:graphic>
      </p:graphicFrame>
      <p:sp>
        <p:nvSpPr>
          <p:cNvPr id="4" name="Textfeld 3">
            <a:hlinkClick r:id="rId7" action="ppaction://hlinksldjump"/>
            <a:extLst>
              <a:ext uri="{FF2B5EF4-FFF2-40B4-BE49-F238E27FC236}">
                <a16:creationId xmlns:a16="http://schemas.microsoft.com/office/drawing/2014/main" id="{B7CCC556-8A30-7B98-51C6-06657A20870C}"/>
              </a:ext>
            </a:extLst>
          </p:cNvPr>
          <p:cNvSpPr txBox="1"/>
          <p:nvPr/>
        </p:nvSpPr>
        <p:spPr>
          <a:xfrm>
            <a:off x="501968" y="9681722"/>
            <a:ext cx="1800000" cy="360000"/>
          </a:xfrm>
          <a:prstGeom prst="rect">
            <a:avLst/>
          </a:prstGeom>
          <a:solidFill>
            <a:srgbClr val="FF0000"/>
          </a:solidFill>
        </p:spPr>
        <p:txBody>
          <a:bodyPr wrap="square" lIns="36000" rIns="36000" rtlCol="0" anchor="ctr">
            <a:noAutofit/>
          </a:bodyPr>
          <a:lstStyle/>
          <a:p>
            <a:pPr algn="ctr"/>
            <a:r>
              <a:rPr lang="de-DE" sz="1400" b="1" dirty="0">
                <a:solidFill>
                  <a:schemeClr val="bg1"/>
                </a:solidFill>
              </a:rPr>
              <a:t>Feuerwehr</a:t>
            </a:r>
          </a:p>
        </p:txBody>
      </p:sp>
      <p:sp>
        <p:nvSpPr>
          <p:cNvPr id="13" name="Textfeld 12">
            <a:hlinkClick r:id="rId7" action="ppaction://hlinksldjump"/>
            <a:extLst>
              <a:ext uri="{FF2B5EF4-FFF2-40B4-BE49-F238E27FC236}">
                <a16:creationId xmlns:a16="http://schemas.microsoft.com/office/drawing/2014/main" id="{66BBF0B3-29C1-F245-A85F-ECAD9B3310D8}"/>
              </a:ext>
            </a:extLst>
          </p:cNvPr>
          <p:cNvSpPr txBox="1"/>
          <p:nvPr/>
        </p:nvSpPr>
        <p:spPr>
          <a:xfrm>
            <a:off x="3137703" y="9695988"/>
            <a:ext cx="1800000" cy="360000"/>
          </a:xfrm>
          <a:prstGeom prst="rect">
            <a:avLst/>
          </a:prstGeom>
          <a:solidFill>
            <a:srgbClr val="FFFF00"/>
          </a:solidFill>
        </p:spPr>
        <p:txBody>
          <a:bodyPr wrap="square" lIns="36000" rIns="36000" rtlCol="0" anchor="ctr">
            <a:noAutofit/>
          </a:bodyPr>
          <a:lstStyle/>
          <a:p>
            <a:pPr algn="ctr"/>
            <a:r>
              <a:rPr lang="de-DE" sz="1400" b="1" dirty="0"/>
              <a:t>Bauhof </a:t>
            </a:r>
          </a:p>
        </p:txBody>
      </p:sp>
      <p:sp>
        <p:nvSpPr>
          <p:cNvPr id="17" name="Textfeld 16">
            <a:hlinkClick r:id="rId7" action="ppaction://hlinksldjump"/>
            <a:extLst>
              <a:ext uri="{FF2B5EF4-FFF2-40B4-BE49-F238E27FC236}">
                <a16:creationId xmlns:a16="http://schemas.microsoft.com/office/drawing/2014/main" id="{F153E9DA-4129-68F1-63C6-5130D498B5A3}"/>
              </a:ext>
            </a:extLst>
          </p:cNvPr>
          <p:cNvSpPr txBox="1"/>
          <p:nvPr/>
        </p:nvSpPr>
        <p:spPr>
          <a:xfrm>
            <a:off x="5540316" y="9695988"/>
            <a:ext cx="1798697" cy="360000"/>
          </a:xfrm>
          <a:prstGeom prst="rect">
            <a:avLst/>
          </a:prstGeom>
          <a:solidFill>
            <a:srgbClr val="00FFFF"/>
          </a:solidFill>
        </p:spPr>
        <p:txBody>
          <a:bodyPr wrap="square" lIns="36000" rIns="36000" rtlCol="0" anchor="ctr">
            <a:noAutofit/>
          </a:bodyPr>
          <a:lstStyle/>
          <a:p>
            <a:pPr algn="ctr"/>
            <a:r>
              <a:rPr lang="de-DE" sz="1400" b="1" dirty="0"/>
              <a:t>Ortspolizeibehörde </a:t>
            </a:r>
          </a:p>
        </p:txBody>
      </p:sp>
      <p:sp>
        <p:nvSpPr>
          <p:cNvPr id="18" name="Textfeld 17">
            <a:hlinkClick r:id="rId6" action="ppaction://hlinksldjump"/>
            <a:extLst>
              <a:ext uri="{FF2B5EF4-FFF2-40B4-BE49-F238E27FC236}">
                <a16:creationId xmlns:a16="http://schemas.microsoft.com/office/drawing/2014/main" id="{7B0922E8-4051-F8CE-DBB3-F4461428FA05}"/>
              </a:ext>
            </a:extLst>
          </p:cNvPr>
          <p:cNvSpPr txBox="1"/>
          <p:nvPr/>
        </p:nvSpPr>
        <p:spPr>
          <a:xfrm>
            <a:off x="2586625" y="2761077"/>
            <a:ext cx="4545649" cy="331465"/>
          </a:xfrm>
          <a:prstGeom prst="rect">
            <a:avLst/>
          </a:prstGeom>
          <a:solidFill>
            <a:srgbClr val="FF0000"/>
          </a:solidFill>
        </p:spPr>
        <p:txBody>
          <a:bodyPr wrap="square" lIns="36000" rIns="36000" rtlCol="0" anchor="ctr">
            <a:noAutofit/>
          </a:bodyPr>
          <a:lstStyle>
            <a:defPPr>
              <a:defRPr lang="en-US"/>
            </a:defPPr>
            <a:lvl1pPr algn="ctr">
              <a:defRPr sz="1400" b="1">
                <a:solidFill>
                  <a:schemeClr val="bg1"/>
                </a:solidFill>
              </a:defRPr>
            </a:lvl1pPr>
          </a:lstStyle>
          <a:p>
            <a:r>
              <a:rPr lang="de-DE" dirty="0"/>
              <a:t>Kontrolle Segelfluggelände Plan 335</a:t>
            </a:r>
          </a:p>
        </p:txBody>
      </p:sp>
      <p:sp>
        <p:nvSpPr>
          <p:cNvPr id="19" name="Textfeld 18">
            <a:extLst>
              <a:ext uri="{FF2B5EF4-FFF2-40B4-BE49-F238E27FC236}">
                <a16:creationId xmlns:a16="http://schemas.microsoft.com/office/drawing/2014/main" id="{C74C8A1C-AA1F-446B-4768-456B6AF504A1}"/>
              </a:ext>
            </a:extLst>
          </p:cNvPr>
          <p:cNvSpPr txBox="1"/>
          <p:nvPr/>
        </p:nvSpPr>
        <p:spPr>
          <a:xfrm>
            <a:off x="615887" y="5722533"/>
            <a:ext cx="6620005" cy="331465"/>
          </a:xfrm>
          <a:prstGeom prst="rect">
            <a:avLst/>
          </a:prstGeom>
          <a:solidFill>
            <a:srgbClr val="FF0000"/>
          </a:solidFill>
        </p:spPr>
        <p:txBody>
          <a:bodyPr wrap="square" lIns="36000" rIns="36000" rtlCol="0" anchor="ctr">
            <a:noAutofit/>
          </a:bodyPr>
          <a:lstStyle>
            <a:defPPr>
              <a:defRPr lang="en-US"/>
            </a:defPPr>
            <a:lvl1pPr algn="ctr">
              <a:defRPr sz="1400" b="1">
                <a:solidFill>
                  <a:schemeClr val="bg1"/>
                </a:solidFill>
              </a:defRPr>
            </a:lvl1pPr>
          </a:lstStyle>
          <a:p>
            <a:r>
              <a:rPr lang="de-DE" dirty="0"/>
              <a:t>Einsatzbereitschaft sichern </a:t>
            </a:r>
          </a:p>
        </p:txBody>
      </p:sp>
    </p:spTree>
    <p:extLst>
      <p:ext uri="{BB962C8B-B14F-4D97-AF65-F5344CB8AC3E}">
        <p14:creationId xmlns:p14="http://schemas.microsoft.com/office/powerpoint/2010/main" val="29583380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7F712-3125-630A-9E70-2C0BB0EA8A2B}"/>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D4EEE11B-58A4-B568-249C-D4AE82841F8A}"/>
              </a:ext>
            </a:extLst>
          </p:cNvPr>
          <p:cNvSpPr>
            <a:spLocks noGrp="1"/>
          </p:cNvSpPr>
          <p:nvPr>
            <p:ph type="body" sz="quarter" idx="21"/>
          </p:nvPr>
        </p:nvSpPr>
        <p:spPr>
          <a:xfrm>
            <a:off x="1797145" y="717550"/>
            <a:ext cx="4581430" cy="595312"/>
          </a:xfrm>
        </p:spPr>
        <p:txBody>
          <a:bodyPr/>
          <a:lstStyle/>
          <a:p>
            <a:r>
              <a:rPr lang="de-DE" dirty="0"/>
              <a:t>Brugga</a:t>
            </a:r>
          </a:p>
        </p:txBody>
      </p:sp>
      <p:sp>
        <p:nvSpPr>
          <p:cNvPr id="9" name="Textplatzhalter 8">
            <a:extLst>
              <a:ext uri="{FF2B5EF4-FFF2-40B4-BE49-F238E27FC236}">
                <a16:creationId xmlns:a16="http://schemas.microsoft.com/office/drawing/2014/main" id="{D0550F23-53AE-EAD0-667C-882E717D6070}"/>
              </a:ext>
            </a:extLst>
          </p:cNvPr>
          <p:cNvSpPr>
            <a:spLocks noGrp="1"/>
          </p:cNvSpPr>
          <p:nvPr>
            <p:ph type="body" sz="quarter" idx="26"/>
          </p:nvPr>
        </p:nvSpPr>
        <p:spPr>
          <a:xfrm>
            <a:off x="1797145" y="244257"/>
            <a:ext cx="4581430" cy="460766"/>
          </a:xfrm>
          <a:solidFill>
            <a:srgbClr val="FFC000"/>
          </a:solidFill>
        </p:spPr>
        <p:txBody>
          <a:bodyPr/>
          <a:lstStyle/>
          <a:p>
            <a:r>
              <a:rPr lang="de-DE" dirty="0"/>
              <a:t>Übersicht Kontroll- und Schutzmaßnahmen</a:t>
            </a:r>
          </a:p>
        </p:txBody>
      </p:sp>
      <p:sp>
        <p:nvSpPr>
          <p:cNvPr id="7" name="Titel 6">
            <a:extLst>
              <a:ext uri="{FF2B5EF4-FFF2-40B4-BE49-F238E27FC236}">
                <a16:creationId xmlns:a16="http://schemas.microsoft.com/office/drawing/2014/main" id="{65B606DB-BE23-8179-5447-4719CA16C9F1}"/>
              </a:ext>
            </a:extLst>
          </p:cNvPr>
          <p:cNvSpPr>
            <a:spLocks noGrp="1"/>
          </p:cNvSpPr>
          <p:nvPr>
            <p:ph type="title"/>
          </p:nvPr>
        </p:nvSpPr>
        <p:spPr>
          <a:xfrm>
            <a:off x="6378575" y="717550"/>
            <a:ext cx="965200" cy="595312"/>
          </a:xfrm>
        </p:spPr>
        <p:txBody>
          <a:bodyPr/>
          <a:lstStyle/>
          <a:p>
            <a:r>
              <a:rPr lang="de-DE" dirty="0"/>
              <a:t>210</a:t>
            </a:r>
          </a:p>
        </p:txBody>
      </p:sp>
      <p:sp>
        <p:nvSpPr>
          <p:cNvPr id="3" name="Rechteck 2">
            <a:hlinkClick r:id="rId2" action="ppaction://hlinksldjump"/>
            <a:extLst>
              <a:ext uri="{FF2B5EF4-FFF2-40B4-BE49-F238E27FC236}">
                <a16:creationId xmlns:a16="http://schemas.microsoft.com/office/drawing/2014/main" id="{91486ADB-76BB-3C44-C881-07013148625C}"/>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5" name="Rechteck 4">
            <a:hlinkClick r:id="rId3" action="ppaction://hlinksldjump"/>
            <a:extLst>
              <a:ext uri="{FF2B5EF4-FFF2-40B4-BE49-F238E27FC236}">
                <a16:creationId xmlns:a16="http://schemas.microsoft.com/office/drawing/2014/main" id="{AB967B79-4DC9-4DC5-7244-3DDC205FCD44}"/>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graphicFrame>
        <p:nvGraphicFramePr>
          <p:cNvPr id="29" name="Tabelle 28">
            <a:extLst>
              <a:ext uri="{FF2B5EF4-FFF2-40B4-BE49-F238E27FC236}">
                <a16:creationId xmlns:a16="http://schemas.microsoft.com/office/drawing/2014/main" id="{10182196-6DA7-CD44-F168-925A04D16523}"/>
              </a:ext>
            </a:extLst>
          </p:cNvPr>
          <p:cNvGraphicFramePr>
            <a:graphicFrameLocks noGrp="1"/>
          </p:cNvGraphicFramePr>
          <p:nvPr>
            <p:extLst>
              <p:ext uri="{D42A27DB-BD31-4B8C-83A1-F6EECF244321}">
                <p14:modId xmlns:p14="http://schemas.microsoft.com/office/powerpoint/2010/main" val="1189389043"/>
              </p:ext>
            </p:extLst>
          </p:nvPr>
        </p:nvGraphicFramePr>
        <p:xfrm>
          <a:off x="517529" y="1538742"/>
          <a:ext cx="6826246" cy="3807163"/>
        </p:xfrm>
        <a:graphic>
          <a:graphicData uri="http://schemas.openxmlformats.org/drawingml/2006/table">
            <a:tbl>
              <a:tblPr firstRow="1" bandRow="1">
                <a:tableStyleId>{5940675A-B579-460E-94D1-54222C63F5DA}</a:tableStyleId>
              </a:tblPr>
              <a:tblGrid>
                <a:gridCol w="660882">
                  <a:extLst>
                    <a:ext uri="{9D8B030D-6E8A-4147-A177-3AD203B41FA5}">
                      <a16:colId xmlns:a16="http://schemas.microsoft.com/office/drawing/2014/main" val="1527704495"/>
                    </a:ext>
                  </a:extLst>
                </a:gridCol>
                <a:gridCol w="660882">
                  <a:extLst>
                    <a:ext uri="{9D8B030D-6E8A-4147-A177-3AD203B41FA5}">
                      <a16:colId xmlns:a16="http://schemas.microsoft.com/office/drawing/2014/main" val="3534835302"/>
                    </a:ext>
                  </a:extLst>
                </a:gridCol>
                <a:gridCol w="660882">
                  <a:extLst>
                    <a:ext uri="{9D8B030D-6E8A-4147-A177-3AD203B41FA5}">
                      <a16:colId xmlns:a16="http://schemas.microsoft.com/office/drawing/2014/main" val="2425188467"/>
                    </a:ext>
                  </a:extLst>
                </a:gridCol>
                <a:gridCol w="660882">
                  <a:extLst>
                    <a:ext uri="{9D8B030D-6E8A-4147-A177-3AD203B41FA5}">
                      <a16:colId xmlns:a16="http://schemas.microsoft.com/office/drawing/2014/main" val="148284515"/>
                    </a:ext>
                  </a:extLst>
                </a:gridCol>
                <a:gridCol w="660882">
                  <a:extLst>
                    <a:ext uri="{9D8B030D-6E8A-4147-A177-3AD203B41FA5}">
                      <a16:colId xmlns:a16="http://schemas.microsoft.com/office/drawing/2014/main" val="1383378243"/>
                    </a:ext>
                  </a:extLst>
                </a:gridCol>
                <a:gridCol w="660882">
                  <a:extLst>
                    <a:ext uri="{9D8B030D-6E8A-4147-A177-3AD203B41FA5}">
                      <a16:colId xmlns:a16="http://schemas.microsoft.com/office/drawing/2014/main" val="3777373055"/>
                    </a:ext>
                  </a:extLst>
                </a:gridCol>
                <a:gridCol w="2860954">
                  <a:extLst>
                    <a:ext uri="{9D8B030D-6E8A-4147-A177-3AD203B41FA5}">
                      <a16:colId xmlns:a16="http://schemas.microsoft.com/office/drawing/2014/main" val="2069532069"/>
                    </a:ext>
                  </a:extLst>
                </a:gridCol>
              </a:tblGrid>
              <a:tr h="658758">
                <a:tc gridSpan="6">
                  <a:txBody>
                    <a:bodyPr/>
                    <a:lstStyle/>
                    <a:p>
                      <a:pPr algn="ctr"/>
                      <a:r>
                        <a:rPr lang="de-DE" sz="1400" b="1" dirty="0"/>
                        <a:t>Pegelstand Brugga (Durchfluss)</a:t>
                      </a:r>
                      <a:endParaRPr lang="de-CH" sz="1400" b="1" dirty="0"/>
                    </a:p>
                  </a:txBody>
                  <a:tcPr marL="36000" marR="36000" marT="36000" marB="36000" anchor="ctr">
                    <a:solidFill>
                      <a:srgbClr val="D9D9D9"/>
                    </a:solidFill>
                  </a:tcPr>
                </a:tc>
                <a:tc hMerge="1">
                  <a:txBody>
                    <a:bodyPr/>
                    <a:lstStyle/>
                    <a:p>
                      <a:endParaRPr/>
                    </a:p>
                  </a:txBody>
                  <a:tcPr marL="36000" marR="36000" marT="36000" marB="36000" anchor="ctr">
                    <a:solidFill>
                      <a:srgbClr val="D9D9D9"/>
                    </a:solidFill>
                  </a:tcPr>
                </a:tc>
                <a:tc hMerge="1">
                  <a:txBody>
                    <a:bodyPr/>
                    <a:lstStyle/>
                    <a:p>
                      <a:endParaRPr/>
                    </a:p>
                  </a:txBody>
                  <a:tcPr marL="36000" marR="36000" marT="36000" marB="36000" anchor="ctr">
                    <a:solidFill>
                      <a:srgbClr val="D9D9D9"/>
                    </a:solidFill>
                  </a:tcPr>
                </a:tc>
                <a:tc hMerge="1">
                  <a:txBody>
                    <a:bodyPr/>
                    <a:lstStyle/>
                    <a:p>
                      <a:endParaRPr lang="de-DE"/>
                    </a:p>
                  </a:txBody>
                  <a:tcPr/>
                </a:tc>
                <a:tc hMerge="1">
                  <a:txBody>
                    <a:bodyPr/>
                    <a:lstStyle/>
                    <a:p>
                      <a:endParaRPr lang="de-DE"/>
                    </a:p>
                  </a:txBody>
                  <a:tcPr/>
                </a:tc>
                <a:tc hMerge="1">
                  <a:txBody>
                    <a:bodyPr/>
                    <a:lstStyle/>
                    <a:p>
                      <a:endParaRPr dirty="0"/>
                    </a:p>
                  </a:txBody>
                  <a:tcPr marL="36000" marR="36000" marT="36000" marB="36000" anchor="ctr">
                    <a:solidFill>
                      <a:srgbClr val="D9D9D9"/>
                    </a:solidFill>
                  </a:tcPr>
                </a:tc>
                <a:tc>
                  <a:txBody>
                    <a:bodyPr/>
                    <a:lstStyle/>
                    <a:p>
                      <a:pPr algn="ctr"/>
                      <a:r>
                        <a:rPr lang="de-CH" sz="1400" b="1" dirty="0"/>
                        <a:t>Objekt</a:t>
                      </a:r>
                    </a:p>
                  </a:txBody>
                  <a:tcPr marL="36000" marR="36000" marT="36000" marB="36000" anchor="ctr">
                    <a:solidFill>
                      <a:srgbClr val="D9D9D9"/>
                    </a:solidFill>
                  </a:tcPr>
                </a:tc>
                <a:extLst>
                  <a:ext uri="{0D108BD9-81ED-4DB2-BD59-A6C34878D82A}">
                    <a16:rowId xmlns:a16="http://schemas.microsoft.com/office/drawing/2014/main" val="1322311078"/>
                  </a:ext>
                </a:extLst>
              </a:tr>
              <a:tr h="3148405">
                <a:tc>
                  <a:txBody>
                    <a:bodyPr/>
                    <a:lstStyle/>
                    <a:p>
                      <a:pPr algn="ctr"/>
                      <a:r>
                        <a:rPr lang="de-CH" sz="1000" b="1" dirty="0"/>
                        <a:t>HQ 2</a:t>
                      </a:r>
                    </a:p>
                    <a:p>
                      <a:pPr algn="ctr"/>
                      <a:r>
                        <a:rPr lang="de-CH" sz="1000" b="1" dirty="0"/>
                        <a:t>11,5 m</a:t>
                      </a:r>
                      <a:r>
                        <a:rPr lang="de-CH" sz="1000" b="1" baseline="30000" dirty="0"/>
                        <a:t>3</a:t>
                      </a:r>
                      <a:r>
                        <a:rPr lang="de-CH" sz="1000" b="1" dirty="0"/>
                        <a:t>/s</a:t>
                      </a:r>
                    </a:p>
                  </a:txBody>
                  <a:tcPr marL="36000" marR="36000">
                    <a:solidFill>
                      <a:schemeClr val="bg1">
                        <a:lumMod val="95000"/>
                      </a:schemeClr>
                    </a:solidFill>
                  </a:tcPr>
                </a:tc>
                <a:tc>
                  <a:txBody>
                    <a:bodyPr/>
                    <a:lstStyle/>
                    <a:p>
                      <a:pPr algn="ctr"/>
                      <a:r>
                        <a:rPr lang="de-CH" sz="1000" b="1" dirty="0"/>
                        <a:t>HQ 5</a:t>
                      </a:r>
                    </a:p>
                    <a:p>
                      <a:pPr marL="0" marR="0" lvl="0" indent="0" algn="ctr" defTabSz="755934" rtl="0" eaLnBrk="1" fontAlgn="auto" latinLnBrk="0" hangingPunct="1">
                        <a:lnSpc>
                          <a:spcPct val="100000"/>
                        </a:lnSpc>
                        <a:spcBef>
                          <a:spcPts val="0"/>
                        </a:spcBef>
                        <a:spcAft>
                          <a:spcPts val="0"/>
                        </a:spcAft>
                        <a:buClrTx/>
                        <a:buSzTx/>
                        <a:buFontTx/>
                        <a:buNone/>
                        <a:tabLst/>
                        <a:defRPr/>
                      </a:pPr>
                      <a:r>
                        <a:rPr lang="de-CH" sz="1000" b="1" dirty="0"/>
                        <a:t>18,0 m</a:t>
                      </a:r>
                      <a:r>
                        <a:rPr lang="de-CH" sz="1000" b="1" baseline="30000" dirty="0"/>
                        <a:t>3</a:t>
                      </a:r>
                      <a:r>
                        <a:rPr lang="de-CH" sz="1000" b="1" dirty="0"/>
                        <a:t>/s</a:t>
                      </a:r>
                    </a:p>
                    <a:p>
                      <a:pPr algn="ctr"/>
                      <a:endParaRPr lang="de-CH" sz="1000" b="1" dirty="0"/>
                    </a:p>
                  </a:txBody>
                  <a:tcPr marL="36000" marR="36000">
                    <a:solidFill>
                      <a:srgbClr val="FFFFFF"/>
                    </a:solidFill>
                  </a:tcPr>
                </a:tc>
                <a:tc>
                  <a:txBody>
                    <a:bodyPr/>
                    <a:lstStyle/>
                    <a:p>
                      <a:pPr algn="ctr"/>
                      <a:r>
                        <a:rPr lang="de-CH" sz="1000" b="1" dirty="0"/>
                        <a:t>HQ 10</a:t>
                      </a:r>
                    </a:p>
                    <a:p>
                      <a:pPr marL="0" marR="0" lvl="0" indent="0" algn="ctr" defTabSz="755934" rtl="0" eaLnBrk="1" fontAlgn="auto" latinLnBrk="0" hangingPunct="1">
                        <a:lnSpc>
                          <a:spcPct val="100000"/>
                        </a:lnSpc>
                        <a:spcBef>
                          <a:spcPts val="0"/>
                        </a:spcBef>
                        <a:spcAft>
                          <a:spcPts val="0"/>
                        </a:spcAft>
                        <a:buClrTx/>
                        <a:buSzTx/>
                        <a:buFontTx/>
                        <a:buNone/>
                        <a:tabLst/>
                        <a:defRPr/>
                      </a:pPr>
                      <a:r>
                        <a:rPr lang="de-CH" sz="1000" b="1" dirty="0"/>
                        <a:t>23,0 m</a:t>
                      </a:r>
                      <a:r>
                        <a:rPr lang="de-CH" sz="1000" b="1" baseline="30000" dirty="0"/>
                        <a:t>3</a:t>
                      </a:r>
                      <a:r>
                        <a:rPr lang="de-CH" sz="1000" b="1" dirty="0"/>
                        <a:t>/s</a:t>
                      </a:r>
                    </a:p>
                    <a:p>
                      <a:pPr algn="ctr"/>
                      <a:endParaRPr lang="de-CH" sz="1000" b="1" dirty="0"/>
                    </a:p>
                  </a:txBody>
                  <a:tcPr marL="36000" marR="36000">
                    <a:solidFill>
                      <a:srgbClr val="F2F2F2"/>
                    </a:solidFill>
                  </a:tcPr>
                </a:tc>
                <a:tc>
                  <a:txBody>
                    <a:bodyPr/>
                    <a:lstStyle/>
                    <a:p>
                      <a:pPr algn="ctr"/>
                      <a:r>
                        <a:rPr lang="de-CH" sz="1000" b="1" dirty="0"/>
                        <a:t>HQ 20</a:t>
                      </a:r>
                    </a:p>
                    <a:p>
                      <a:pPr marL="0" marR="0" lvl="0" indent="0" algn="ctr" defTabSz="755934" rtl="0" eaLnBrk="1" fontAlgn="auto" latinLnBrk="0" hangingPunct="1">
                        <a:lnSpc>
                          <a:spcPct val="100000"/>
                        </a:lnSpc>
                        <a:spcBef>
                          <a:spcPts val="0"/>
                        </a:spcBef>
                        <a:spcAft>
                          <a:spcPts val="0"/>
                        </a:spcAft>
                        <a:buClrTx/>
                        <a:buSzTx/>
                        <a:buFontTx/>
                        <a:buNone/>
                        <a:tabLst/>
                        <a:defRPr/>
                      </a:pPr>
                      <a:r>
                        <a:rPr lang="de-CH" sz="1000" b="1" dirty="0"/>
                        <a:t>28,3 m</a:t>
                      </a:r>
                      <a:r>
                        <a:rPr lang="de-CH" sz="1000" b="1" baseline="30000" dirty="0"/>
                        <a:t>3</a:t>
                      </a:r>
                      <a:r>
                        <a:rPr lang="de-CH" sz="1000" b="1" dirty="0"/>
                        <a:t>/s</a:t>
                      </a:r>
                    </a:p>
                    <a:p>
                      <a:pPr algn="ctr"/>
                      <a:endParaRPr lang="de-CH" sz="1000" b="1" dirty="0"/>
                    </a:p>
                  </a:txBody>
                  <a:tcPr marL="36000" marR="36000">
                    <a:solidFill>
                      <a:srgbClr val="F2F2F2"/>
                    </a:solidFill>
                  </a:tcPr>
                </a:tc>
                <a:tc>
                  <a:txBody>
                    <a:bodyPr/>
                    <a:lstStyle/>
                    <a:p>
                      <a:pPr algn="ctr"/>
                      <a:r>
                        <a:rPr lang="de-CH" sz="1000" b="1" dirty="0"/>
                        <a:t>HQ 50</a:t>
                      </a:r>
                    </a:p>
                    <a:p>
                      <a:pPr marL="0" marR="0" lvl="0" indent="0" algn="ctr" defTabSz="755934" rtl="0" eaLnBrk="1" fontAlgn="auto" latinLnBrk="0" hangingPunct="1">
                        <a:lnSpc>
                          <a:spcPct val="100000"/>
                        </a:lnSpc>
                        <a:spcBef>
                          <a:spcPts val="0"/>
                        </a:spcBef>
                        <a:spcAft>
                          <a:spcPts val="0"/>
                        </a:spcAft>
                        <a:buClrTx/>
                        <a:buSzTx/>
                        <a:buFontTx/>
                        <a:buNone/>
                        <a:tabLst/>
                        <a:defRPr/>
                      </a:pPr>
                      <a:r>
                        <a:rPr lang="de-CH" sz="1000" b="1" dirty="0"/>
                        <a:t>35,8 m</a:t>
                      </a:r>
                      <a:r>
                        <a:rPr lang="de-CH" sz="1000" b="1" baseline="30000" dirty="0"/>
                        <a:t>3</a:t>
                      </a:r>
                      <a:r>
                        <a:rPr lang="de-CH" sz="1000" b="1" dirty="0"/>
                        <a:t>/s</a:t>
                      </a:r>
                    </a:p>
                    <a:p>
                      <a:pPr algn="ctr"/>
                      <a:endParaRPr lang="de-CH" sz="1000" b="1" dirty="0"/>
                    </a:p>
                  </a:txBody>
                  <a:tcPr marL="36000" marR="36000">
                    <a:solidFill>
                      <a:srgbClr val="F2F2F2"/>
                    </a:solidFill>
                  </a:tcPr>
                </a:tc>
                <a:tc>
                  <a:txBody>
                    <a:bodyPr/>
                    <a:lstStyle/>
                    <a:p>
                      <a:pPr algn="ctr"/>
                      <a:r>
                        <a:rPr lang="de-CH" sz="1000" b="1" dirty="0"/>
                        <a:t> HQ 100</a:t>
                      </a:r>
                    </a:p>
                    <a:p>
                      <a:pPr marL="0" marR="0" lvl="0" indent="0" algn="ctr" defTabSz="755934" rtl="0" eaLnBrk="1" fontAlgn="auto" latinLnBrk="0" hangingPunct="1">
                        <a:lnSpc>
                          <a:spcPct val="100000"/>
                        </a:lnSpc>
                        <a:spcBef>
                          <a:spcPts val="0"/>
                        </a:spcBef>
                        <a:spcAft>
                          <a:spcPts val="0"/>
                        </a:spcAft>
                        <a:buClrTx/>
                        <a:buSzTx/>
                        <a:buFontTx/>
                        <a:buNone/>
                        <a:tabLst/>
                        <a:defRPr/>
                      </a:pPr>
                      <a:r>
                        <a:rPr lang="de-CH" sz="1000" b="1" dirty="0"/>
                        <a:t>42,0 m</a:t>
                      </a:r>
                      <a:r>
                        <a:rPr lang="de-CH" sz="1000" b="1" baseline="30000" dirty="0"/>
                        <a:t>3</a:t>
                      </a:r>
                      <a:r>
                        <a:rPr lang="de-CH" sz="1000" b="1" dirty="0"/>
                        <a:t>/s</a:t>
                      </a:r>
                    </a:p>
                    <a:p>
                      <a:pPr algn="ctr"/>
                      <a:endParaRPr lang="de-CH" sz="1000" b="1" dirty="0"/>
                    </a:p>
                  </a:txBody>
                  <a:tcPr marL="36000" marR="36000">
                    <a:solidFill>
                      <a:srgbClr val="FFFFFF"/>
                    </a:solidFill>
                  </a:tcPr>
                </a:tc>
                <a:tc>
                  <a:txBody>
                    <a:bodyPr/>
                    <a:lstStyle/>
                    <a:p>
                      <a:pPr algn="ctr"/>
                      <a:endParaRPr lang="de-CH" sz="1000" b="1" dirty="0"/>
                    </a:p>
                  </a:txBody>
                  <a:tcPr marL="36000" marR="36000">
                    <a:solidFill>
                      <a:srgbClr val="FFFFFF"/>
                    </a:solidFill>
                  </a:tcPr>
                </a:tc>
                <a:extLst>
                  <a:ext uri="{0D108BD9-81ED-4DB2-BD59-A6C34878D82A}">
                    <a16:rowId xmlns:a16="http://schemas.microsoft.com/office/drawing/2014/main" val="446807130"/>
                  </a:ext>
                </a:extLst>
              </a:tr>
            </a:tbl>
          </a:graphicData>
        </a:graphic>
      </p:graphicFrame>
      <p:sp>
        <p:nvSpPr>
          <p:cNvPr id="12" name="Rechteck 11">
            <a:hlinkClick r:id="rId4" action="ppaction://hlinksldjump"/>
            <a:extLst>
              <a:ext uri="{FF2B5EF4-FFF2-40B4-BE49-F238E27FC236}">
                <a16:creationId xmlns:a16="http://schemas.microsoft.com/office/drawing/2014/main" id="{AB73E4C7-B8F5-8681-23B4-40264E8B50D2}"/>
              </a:ext>
            </a:extLst>
          </p:cNvPr>
          <p:cNvSpPr/>
          <p:nvPr/>
        </p:nvSpPr>
        <p:spPr>
          <a:xfrm rot="16200000">
            <a:off x="-708129" y="4373651"/>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Starkregen / Hochwasser</a:t>
            </a:r>
          </a:p>
        </p:txBody>
      </p:sp>
      <p:sp>
        <p:nvSpPr>
          <p:cNvPr id="15" name="Textfeld 14">
            <a:hlinkClick r:id="rId5" action="ppaction://hlinksldjump"/>
            <a:extLst>
              <a:ext uri="{FF2B5EF4-FFF2-40B4-BE49-F238E27FC236}">
                <a16:creationId xmlns:a16="http://schemas.microsoft.com/office/drawing/2014/main" id="{BC8AA705-20A7-3AC8-182E-CFBF0F52DF54}"/>
              </a:ext>
            </a:extLst>
          </p:cNvPr>
          <p:cNvSpPr txBox="1"/>
          <p:nvPr/>
        </p:nvSpPr>
        <p:spPr>
          <a:xfrm>
            <a:off x="3743769" y="3539346"/>
            <a:ext cx="3465858" cy="331465"/>
          </a:xfrm>
          <a:prstGeom prst="rect">
            <a:avLst/>
          </a:prstGeom>
          <a:solidFill>
            <a:srgbClr val="00FFFF"/>
          </a:solidFill>
        </p:spPr>
        <p:txBody>
          <a:bodyPr wrap="square" lIns="0" rIns="0" rtlCol="0">
            <a:noAutofit/>
          </a:bodyPr>
          <a:lstStyle>
            <a:defPPr>
              <a:defRPr lang="en-US"/>
            </a:defPPr>
            <a:lvl1pPr algn="ctr">
              <a:defRPr sz="1400" b="1"/>
            </a:lvl1pPr>
          </a:lstStyle>
          <a:p>
            <a:r>
              <a:rPr lang="de-DE" dirty="0"/>
              <a:t>Waldorfschule schließen Plan 610</a:t>
            </a:r>
          </a:p>
        </p:txBody>
      </p:sp>
      <p:sp>
        <p:nvSpPr>
          <p:cNvPr id="16" name="Textfeld 15">
            <a:hlinkClick r:id="rId6" action="ppaction://hlinksldjump"/>
            <a:extLst>
              <a:ext uri="{FF2B5EF4-FFF2-40B4-BE49-F238E27FC236}">
                <a16:creationId xmlns:a16="http://schemas.microsoft.com/office/drawing/2014/main" id="{0582FD24-9BBE-33F3-81DF-BD4A8AC454FD}"/>
              </a:ext>
            </a:extLst>
          </p:cNvPr>
          <p:cNvSpPr txBox="1"/>
          <p:nvPr/>
        </p:nvSpPr>
        <p:spPr>
          <a:xfrm>
            <a:off x="3707703" y="2632886"/>
            <a:ext cx="3537991" cy="331465"/>
          </a:xfrm>
          <a:prstGeom prst="rect">
            <a:avLst/>
          </a:prstGeom>
          <a:solidFill>
            <a:srgbClr val="00FFFF"/>
          </a:solidFill>
        </p:spPr>
        <p:txBody>
          <a:bodyPr wrap="square" lIns="36000" rIns="36000" rtlCol="0">
            <a:noAutofit/>
          </a:bodyPr>
          <a:lstStyle>
            <a:defPPr>
              <a:defRPr lang="en-US"/>
            </a:defPPr>
            <a:lvl1pPr algn="ctr">
              <a:defRPr sz="1400" b="1"/>
            </a:lvl1pPr>
          </a:lstStyle>
          <a:p>
            <a:r>
              <a:rPr lang="de-DE" dirty="0"/>
              <a:t>Warnung / EVAC Neuhäuser Plan 710</a:t>
            </a:r>
          </a:p>
        </p:txBody>
      </p:sp>
      <p:sp>
        <p:nvSpPr>
          <p:cNvPr id="17" name="Textfeld 16">
            <a:hlinkClick r:id="rId7" action="ppaction://hlinksldjump"/>
            <a:extLst>
              <a:ext uri="{FF2B5EF4-FFF2-40B4-BE49-F238E27FC236}">
                <a16:creationId xmlns:a16="http://schemas.microsoft.com/office/drawing/2014/main" id="{0CD25E2A-FFA3-724D-11FF-C30DA64A6EB9}"/>
              </a:ext>
            </a:extLst>
          </p:cNvPr>
          <p:cNvSpPr txBox="1"/>
          <p:nvPr/>
        </p:nvSpPr>
        <p:spPr>
          <a:xfrm>
            <a:off x="3748505" y="3086116"/>
            <a:ext cx="3465857" cy="331465"/>
          </a:xfrm>
          <a:prstGeom prst="rect">
            <a:avLst/>
          </a:prstGeom>
          <a:solidFill>
            <a:srgbClr val="00FFFF"/>
          </a:solidFill>
        </p:spPr>
        <p:txBody>
          <a:bodyPr wrap="square" lIns="36000" rIns="36000" rtlCol="0">
            <a:noAutofit/>
          </a:bodyPr>
          <a:lstStyle>
            <a:defPPr>
              <a:defRPr lang="en-US"/>
            </a:defPPr>
            <a:lvl1pPr algn="ctr">
              <a:defRPr sz="1400" b="1"/>
            </a:lvl1pPr>
          </a:lstStyle>
          <a:p>
            <a:r>
              <a:rPr lang="de-DE" dirty="0"/>
              <a:t>Sperrung L 126 Plan 510</a:t>
            </a:r>
          </a:p>
        </p:txBody>
      </p:sp>
      <p:sp>
        <p:nvSpPr>
          <p:cNvPr id="18" name="Textfeld 17">
            <a:hlinkClick r:id="rId8" action="ppaction://hlinksldjump"/>
            <a:extLst>
              <a:ext uri="{FF2B5EF4-FFF2-40B4-BE49-F238E27FC236}">
                <a16:creationId xmlns:a16="http://schemas.microsoft.com/office/drawing/2014/main" id="{8E256278-BB27-06D8-712C-156946CB240E}"/>
              </a:ext>
            </a:extLst>
          </p:cNvPr>
          <p:cNvSpPr txBox="1"/>
          <p:nvPr/>
        </p:nvSpPr>
        <p:spPr>
          <a:xfrm>
            <a:off x="3552656" y="3992576"/>
            <a:ext cx="3656971" cy="331465"/>
          </a:xfrm>
          <a:prstGeom prst="rect">
            <a:avLst/>
          </a:prstGeom>
          <a:solidFill>
            <a:srgbClr val="FFFF00"/>
          </a:solidFill>
          <a:ln>
            <a:solidFill>
              <a:schemeClr val="tx1"/>
            </a:solidFill>
          </a:ln>
        </p:spPr>
        <p:txBody>
          <a:bodyPr wrap="square" lIns="36000" rIns="36000" rtlCol="0">
            <a:noAutofit/>
          </a:bodyPr>
          <a:lstStyle>
            <a:defPPr>
              <a:defRPr lang="en-US"/>
            </a:defPPr>
            <a:lvl1pPr algn="ctr">
              <a:defRPr sz="1400" b="1"/>
            </a:lvl1pPr>
          </a:lstStyle>
          <a:p>
            <a:r>
              <a:rPr lang="de-DE" dirty="0"/>
              <a:t>Brugga Rössle freihalten Plan 330</a:t>
            </a:r>
          </a:p>
        </p:txBody>
      </p:sp>
      <p:sp>
        <p:nvSpPr>
          <p:cNvPr id="2" name="Textfeld 1">
            <a:hlinkClick r:id="rId9" action="ppaction://hlinksldjump"/>
            <a:extLst>
              <a:ext uri="{FF2B5EF4-FFF2-40B4-BE49-F238E27FC236}">
                <a16:creationId xmlns:a16="http://schemas.microsoft.com/office/drawing/2014/main" id="{4D191635-22F1-158A-0370-C494976DAF97}"/>
              </a:ext>
            </a:extLst>
          </p:cNvPr>
          <p:cNvSpPr txBox="1"/>
          <p:nvPr/>
        </p:nvSpPr>
        <p:spPr>
          <a:xfrm>
            <a:off x="501968" y="9681722"/>
            <a:ext cx="1800000" cy="360000"/>
          </a:xfrm>
          <a:prstGeom prst="rect">
            <a:avLst/>
          </a:prstGeom>
          <a:solidFill>
            <a:srgbClr val="FF0000"/>
          </a:solidFill>
        </p:spPr>
        <p:txBody>
          <a:bodyPr wrap="square" lIns="36000" rIns="36000" rtlCol="0" anchor="ctr">
            <a:noAutofit/>
          </a:bodyPr>
          <a:lstStyle/>
          <a:p>
            <a:pPr algn="ctr"/>
            <a:r>
              <a:rPr lang="de-DE" sz="1400" b="1" dirty="0">
                <a:solidFill>
                  <a:schemeClr val="bg1"/>
                </a:solidFill>
              </a:rPr>
              <a:t>Feuerwehr</a:t>
            </a:r>
          </a:p>
        </p:txBody>
      </p:sp>
      <p:sp>
        <p:nvSpPr>
          <p:cNvPr id="4" name="Textfeld 3">
            <a:hlinkClick r:id="rId9" action="ppaction://hlinksldjump"/>
            <a:extLst>
              <a:ext uri="{FF2B5EF4-FFF2-40B4-BE49-F238E27FC236}">
                <a16:creationId xmlns:a16="http://schemas.microsoft.com/office/drawing/2014/main" id="{2BE350AD-5406-1B30-F903-9C956875BFA9}"/>
              </a:ext>
            </a:extLst>
          </p:cNvPr>
          <p:cNvSpPr txBox="1"/>
          <p:nvPr/>
        </p:nvSpPr>
        <p:spPr>
          <a:xfrm>
            <a:off x="3137703" y="9695988"/>
            <a:ext cx="1800000" cy="360000"/>
          </a:xfrm>
          <a:prstGeom prst="rect">
            <a:avLst/>
          </a:prstGeom>
          <a:solidFill>
            <a:srgbClr val="FFFF00"/>
          </a:solidFill>
        </p:spPr>
        <p:txBody>
          <a:bodyPr wrap="square" lIns="36000" rIns="36000" rtlCol="0" anchor="ctr">
            <a:noAutofit/>
          </a:bodyPr>
          <a:lstStyle/>
          <a:p>
            <a:pPr algn="ctr"/>
            <a:r>
              <a:rPr lang="de-DE" sz="1400" b="1" dirty="0"/>
              <a:t>Bauhof </a:t>
            </a:r>
          </a:p>
        </p:txBody>
      </p:sp>
      <p:sp>
        <p:nvSpPr>
          <p:cNvPr id="10" name="Textfeld 9">
            <a:hlinkClick r:id="rId9" action="ppaction://hlinksldjump"/>
            <a:extLst>
              <a:ext uri="{FF2B5EF4-FFF2-40B4-BE49-F238E27FC236}">
                <a16:creationId xmlns:a16="http://schemas.microsoft.com/office/drawing/2014/main" id="{9C0E5B26-97B6-D1B5-14FE-119456EC2A80}"/>
              </a:ext>
            </a:extLst>
          </p:cNvPr>
          <p:cNvSpPr txBox="1"/>
          <p:nvPr/>
        </p:nvSpPr>
        <p:spPr>
          <a:xfrm>
            <a:off x="5540316" y="9695988"/>
            <a:ext cx="1798697" cy="360000"/>
          </a:xfrm>
          <a:prstGeom prst="rect">
            <a:avLst/>
          </a:prstGeom>
          <a:solidFill>
            <a:srgbClr val="00FFFF"/>
          </a:solidFill>
        </p:spPr>
        <p:txBody>
          <a:bodyPr wrap="square" lIns="36000" rIns="36000" rtlCol="0" anchor="ctr">
            <a:noAutofit/>
          </a:bodyPr>
          <a:lstStyle/>
          <a:p>
            <a:pPr algn="ctr"/>
            <a:r>
              <a:rPr lang="de-DE" sz="1400" b="1" dirty="0"/>
              <a:t>Ortspolizeibehörde </a:t>
            </a:r>
          </a:p>
        </p:txBody>
      </p:sp>
      <p:sp>
        <p:nvSpPr>
          <p:cNvPr id="11" name="Textfeld 10">
            <a:hlinkClick r:id="rId10" action="ppaction://hlinksldjump"/>
            <a:extLst>
              <a:ext uri="{FF2B5EF4-FFF2-40B4-BE49-F238E27FC236}">
                <a16:creationId xmlns:a16="http://schemas.microsoft.com/office/drawing/2014/main" id="{C84CD616-76F7-33BA-39EB-489D24F9422A}"/>
              </a:ext>
            </a:extLst>
          </p:cNvPr>
          <p:cNvSpPr txBox="1"/>
          <p:nvPr/>
        </p:nvSpPr>
        <p:spPr>
          <a:xfrm>
            <a:off x="3237978" y="4445807"/>
            <a:ext cx="4007716" cy="331465"/>
          </a:xfrm>
          <a:prstGeom prst="rect">
            <a:avLst/>
          </a:prstGeom>
          <a:solidFill>
            <a:srgbClr val="FF0000"/>
          </a:solidFill>
        </p:spPr>
        <p:txBody>
          <a:bodyPr wrap="square" lIns="36000" rIns="36000" rtlCol="0" anchor="ctr">
            <a:noAutofit/>
          </a:bodyPr>
          <a:lstStyle>
            <a:defPPr>
              <a:defRPr lang="en-US"/>
            </a:defPPr>
            <a:lvl1pPr algn="ctr">
              <a:defRPr sz="1400" b="1">
                <a:solidFill>
                  <a:schemeClr val="bg1"/>
                </a:solidFill>
              </a:defRPr>
            </a:lvl1pPr>
          </a:lstStyle>
          <a:p>
            <a:r>
              <a:rPr lang="de-DE" dirty="0"/>
              <a:t>Kontrolle Segelfluggelände Plan 335</a:t>
            </a:r>
          </a:p>
        </p:txBody>
      </p:sp>
    </p:spTree>
    <p:extLst>
      <p:ext uri="{BB962C8B-B14F-4D97-AF65-F5344CB8AC3E}">
        <p14:creationId xmlns:p14="http://schemas.microsoft.com/office/powerpoint/2010/main" val="12407352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18BCF-0F64-C023-88EA-90C20A6C1348}"/>
            </a:ext>
          </a:extLst>
        </p:cNvPr>
        <p:cNvGrpSpPr/>
        <p:nvPr/>
      </p:nvGrpSpPr>
      <p:grpSpPr>
        <a:xfrm>
          <a:off x="0" y="0"/>
          <a:ext cx="0" cy="0"/>
          <a:chOff x="0" y="0"/>
          <a:chExt cx="0" cy="0"/>
        </a:xfrm>
      </p:grpSpPr>
      <p:graphicFrame>
        <p:nvGraphicFramePr>
          <p:cNvPr id="15" name="Tabelle 14">
            <a:extLst>
              <a:ext uri="{FF2B5EF4-FFF2-40B4-BE49-F238E27FC236}">
                <a16:creationId xmlns:a16="http://schemas.microsoft.com/office/drawing/2014/main" id="{6A82973F-EF2B-1B36-BD68-1FD4B609E52F}"/>
              </a:ext>
            </a:extLst>
          </p:cNvPr>
          <p:cNvGraphicFramePr>
            <a:graphicFrameLocks noGrp="1"/>
          </p:cNvGraphicFramePr>
          <p:nvPr>
            <p:extLst>
              <p:ext uri="{D42A27DB-BD31-4B8C-83A1-F6EECF244321}">
                <p14:modId xmlns:p14="http://schemas.microsoft.com/office/powerpoint/2010/main" val="1163942737"/>
              </p:ext>
            </p:extLst>
          </p:nvPr>
        </p:nvGraphicFramePr>
        <p:xfrm>
          <a:off x="517529" y="1538743"/>
          <a:ext cx="6826246" cy="2794004"/>
        </p:xfrm>
        <a:graphic>
          <a:graphicData uri="http://schemas.openxmlformats.org/drawingml/2006/table">
            <a:tbl>
              <a:tblPr firstRow="1" bandRow="1">
                <a:tableStyleId>{5940675A-B579-460E-94D1-54222C63F5DA}</a:tableStyleId>
              </a:tblPr>
              <a:tblGrid>
                <a:gridCol w="660882">
                  <a:extLst>
                    <a:ext uri="{9D8B030D-6E8A-4147-A177-3AD203B41FA5}">
                      <a16:colId xmlns:a16="http://schemas.microsoft.com/office/drawing/2014/main" val="1527704495"/>
                    </a:ext>
                  </a:extLst>
                </a:gridCol>
                <a:gridCol w="660882">
                  <a:extLst>
                    <a:ext uri="{9D8B030D-6E8A-4147-A177-3AD203B41FA5}">
                      <a16:colId xmlns:a16="http://schemas.microsoft.com/office/drawing/2014/main" val="3534835302"/>
                    </a:ext>
                  </a:extLst>
                </a:gridCol>
                <a:gridCol w="660882">
                  <a:extLst>
                    <a:ext uri="{9D8B030D-6E8A-4147-A177-3AD203B41FA5}">
                      <a16:colId xmlns:a16="http://schemas.microsoft.com/office/drawing/2014/main" val="2425188467"/>
                    </a:ext>
                  </a:extLst>
                </a:gridCol>
                <a:gridCol w="660882">
                  <a:extLst>
                    <a:ext uri="{9D8B030D-6E8A-4147-A177-3AD203B41FA5}">
                      <a16:colId xmlns:a16="http://schemas.microsoft.com/office/drawing/2014/main" val="148284515"/>
                    </a:ext>
                  </a:extLst>
                </a:gridCol>
                <a:gridCol w="660882">
                  <a:extLst>
                    <a:ext uri="{9D8B030D-6E8A-4147-A177-3AD203B41FA5}">
                      <a16:colId xmlns:a16="http://schemas.microsoft.com/office/drawing/2014/main" val="1383378243"/>
                    </a:ext>
                  </a:extLst>
                </a:gridCol>
                <a:gridCol w="660882">
                  <a:extLst>
                    <a:ext uri="{9D8B030D-6E8A-4147-A177-3AD203B41FA5}">
                      <a16:colId xmlns:a16="http://schemas.microsoft.com/office/drawing/2014/main" val="3777373055"/>
                    </a:ext>
                  </a:extLst>
                </a:gridCol>
                <a:gridCol w="2860954">
                  <a:extLst>
                    <a:ext uri="{9D8B030D-6E8A-4147-A177-3AD203B41FA5}">
                      <a16:colId xmlns:a16="http://schemas.microsoft.com/office/drawing/2014/main" val="2069532069"/>
                    </a:ext>
                  </a:extLst>
                </a:gridCol>
              </a:tblGrid>
              <a:tr h="333898">
                <a:tc gridSpan="6">
                  <a:txBody>
                    <a:bodyPr/>
                    <a:lstStyle/>
                    <a:p>
                      <a:pPr algn="ctr"/>
                      <a:r>
                        <a:rPr lang="de-DE" sz="1400" b="1" dirty="0"/>
                        <a:t>Pegelstand Rotbach</a:t>
                      </a:r>
                      <a:endParaRPr lang="de-CH" sz="1400" b="1" dirty="0"/>
                    </a:p>
                  </a:txBody>
                  <a:tcPr marL="36000" marR="36000" marT="36000" marB="36000" anchor="ctr">
                    <a:solidFill>
                      <a:srgbClr val="D9D9D9"/>
                    </a:solidFill>
                  </a:tcPr>
                </a:tc>
                <a:tc hMerge="1">
                  <a:txBody>
                    <a:bodyPr/>
                    <a:lstStyle/>
                    <a:p>
                      <a:endParaRPr/>
                    </a:p>
                  </a:txBody>
                  <a:tcPr marL="36000" marR="36000" marT="36000" marB="36000" anchor="ctr">
                    <a:solidFill>
                      <a:srgbClr val="D9D9D9"/>
                    </a:solidFill>
                  </a:tcPr>
                </a:tc>
                <a:tc hMerge="1">
                  <a:txBody>
                    <a:bodyPr/>
                    <a:lstStyle/>
                    <a:p>
                      <a:endParaRPr/>
                    </a:p>
                  </a:txBody>
                  <a:tcPr marL="36000" marR="36000" marT="36000" marB="36000" anchor="ctr">
                    <a:solidFill>
                      <a:srgbClr val="D9D9D9"/>
                    </a:solidFill>
                  </a:tcPr>
                </a:tc>
                <a:tc hMerge="1">
                  <a:txBody>
                    <a:bodyPr/>
                    <a:lstStyle/>
                    <a:p>
                      <a:endParaRPr lang="de-DE"/>
                    </a:p>
                  </a:txBody>
                  <a:tcPr/>
                </a:tc>
                <a:tc hMerge="1">
                  <a:txBody>
                    <a:bodyPr/>
                    <a:lstStyle/>
                    <a:p>
                      <a:endParaRPr lang="de-DE"/>
                    </a:p>
                  </a:txBody>
                  <a:tcPr/>
                </a:tc>
                <a:tc hMerge="1">
                  <a:txBody>
                    <a:bodyPr/>
                    <a:lstStyle/>
                    <a:p>
                      <a:endParaRPr dirty="0"/>
                    </a:p>
                  </a:txBody>
                  <a:tcPr marL="36000" marR="36000" marT="36000" marB="36000" anchor="ctr">
                    <a:solidFill>
                      <a:srgbClr val="D9D9D9"/>
                    </a:solidFill>
                  </a:tcPr>
                </a:tc>
                <a:tc>
                  <a:txBody>
                    <a:bodyPr/>
                    <a:lstStyle/>
                    <a:p>
                      <a:pPr algn="ctr"/>
                      <a:r>
                        <a:rPr lang="de-CH" sz="1400" b="1" dirty="0"/>
                        <a:t>Objekt</a:t>
                      </a:r>
                    </a:p>
                  </a:txBody>
                  <a:tcPr marL="36000" marR="36000" marT="36000" marB="36000" anchor="ctr">
                    <a:solidFill>
                      <a:srgbClr val="D9D9D9"/>
                    </a:solidFill>
                  </a:tcPr>
                </a:tc>
                <a:extLst>
                  <a:ext uri="{0D108BD9-81ED-4DB2-BD59-A6C34878D82A}">
                    <a16:rowId xmlns:a16="http://schemas.microsoft.com/office/drawing/2014/main" val="1322311078"/>
                  </a:ext>
                </a:extLst>
              </a:tr>
              <a:tr h="2460106">
                <a:tc>
                  <a:txBody>
                    <a:bodyPr/>
                    <a:lstStyle/>
                    <a:p>
                      <a:pPr algn="ctr"/>
                      <a:r>
                        <a:rPr lang="de-CH" sz="1000" b="1" dirty="0"/>
                        <a:t>HW 2</a:t>
                      </a:r>
                    </a:p>
                    <a:p>
                      <a:pPr algn="ctr"/>
                      <a:r>
                        <a:rPr lang="de-CH" sz="1000" b="1" dirty="0"/>
                        <a:t>114 cm</a:t>
                      </a:r>
                    </a:p>
                  </a:txBody>
                  <a:tcPr marL="36000" marR="36000">
                    <a:solidFill>
                      <a:schemeClr val="bg1">
                        <a:lumMod val="95000"/>
                      </a:schemeClr>
                    </a:solidFill>
                  </a:tcPr>
                </a:tc>
                <a:tc>
                  <a:txBody>
                    <a:bodyPr/>
                    <a:lstStyle/>
                    <a:p>
                      <a:pPr algn="ctr"/>
                      <a:r>
                        <a:rPr lang="de-CH" sz="1000" b="1" dirty="0"/>
                        <a:t>HW 5</a:t>
                      </a:r>
                    </a:p>
                    <a:p>
                      <a:pPr marL="0" marR="0" lvl="0" indent="0" algn="ctr" defTabSz="755934" rtl="0" eaLnBrk="1" fontAlgn="auto" latinLnBrk="0" hangingPunct="1">
                        <a:lnSpc>
                          <a:spcPct val="100000"/>
                        </a:lnSpc>
                        <a:spcBef>
                          <a:spcPts val="0"/>
                        </a:spcBef>
                        <a:spcAft>
                          <a:spcPts val="0"/>
                        </a:spcAft>
                        <a:buClrTx/>
                        <a:buSzTx/>
                        <a:buFontTx/>
                        <a:buNone/>
                        <a:tabLst/>
                        <a:defRPr/>
                      </a:pPr>
                      <a:r>
                        <a:rPr lang="de-CH" sz="1000" b="1" dirty="0"/>
                        <a:t>142 cm</a:t>
                      </a:r>
                    </a:p>
                    <a:p>
                      <a:pPr algn="ctr"/>
                      <a:endParaRPr lang="de-CH" sz="1000" b="1" dirty="0"/>
                    </a:p>
                  </a:txBody>
                  <a:tcPr marL="36000" marR="36000">
                    <a:solidFill>
                      <a:srgbClr val="FFFFFF"/>
                    </a:solidFill>
                  </a:tcPr>
                </a:tc>
                <a:tc>
                  <a:txBody>
                    <a:bodyPr/>
                    <a:lstStyle/>
                    <a:p>
                      <a:pPr algn="ctr"/>
                      <a:r>
                        <a:rPr lang="de-CH" sz="1000" b="1" dirty="0"/>
                        <a:t>HW 10</a:t>
                      </a:r>
                    </a:p>
                    <a:p>
                      <a:pPr marL="0" marR="0" lvl="0" indent="0" algn="ctr" defTabSz="755934" rtl="0" eaLnBrk="1" fontAlgn="auto" latinLnBrk="0" hangingPunct="1">
                        <a:lnSpc>
                          <a:spcPct val="100000"/>
                        </a:lnSpc>
                        <a:spcBef>
                          <a:spcPts val="0"/>
                        </a:spcBef>
                        <a:spcAft>
                          <a:spcPts val="0"/>
                        </a:spcAft>
                        <a:buClrTx/>
                        <a:buSzTx/>
                        <a:buFontTx/>
                        <a:buNone/>
                        <a:tabLst/>
                        <a:defRPr/>
                      </a:pPr>
                      <a:r>
                        <a:rPr lang="de-CH" sz="1000" b="1" dirty="0"/>
                        <a:t>160 cm</a:t>
                      </a:r>
                    </a:p>
                    <a:p>
                      <a:pPr algn="ctr"/>
                      <a:endParaRPr lang="de-CH" sz="1000" b="1" dirty="0"/>
                    </a:p>
                  </a:txBody>
                  <a:tcPr marL="36000" marR="36000">
                    <a:solidFill>
                      <a:srgbClr val="F2F2F2"/>
                    </a:solidFill>
                  </a:tcPr>
                </a:tc>
                <a:tc>
                  <a:txBody>
                    <a:bodyPr/>
                    <a:lstStyle/>
                    <a:p>
                      <a:pPr algn="ctr"/>
                      <a:r>
                        <a:rPr lang="de-CH" sz="1000" b="1" dirty="0"/>
                        <a:t>HW 20</a:t>
                      </a:r>
                    </a:p>
                    <a:p>
                      <a:pPr marL="0" marR="0" lvl="0" indent="0" algn="ctr" defTabSz="755934" rtl="0" eaLnBrk="1" fontAlgn="auto" latinLnBrk="0" hangingPunct="1">
                        <a:lnSpc>
                          <a:spcPct val="100000"/>
                        </a:lnSpc>
                        <a:spcBef>
                          <a:spcPts val="0"/>
                        </a:spcBef>
                        <a:spcAft>
                          <a:spcPts val="0"/>
                        </a:spcAft>
                        <a:buClrTx/>
                        <a:buSzTx/>
                        <a:buFontTx/>
                        <a:buNone/>
                        <a:tabLst/>
                        <a:defRPr/>
                      </a:pPr>
                      <a:r>
                        <a:rPr lang="de-CH" sz="1000" b="1" dirty="0"/>
                        <a:t>177 cm</a:t>
                      </a:r>
                    </a:p>
                    <a:p>
                      <a:pPr algn="ctr"/>
                      <a:endParaRPr lang="de-CH" sz="1000" b="1" dirty="0"/>
                    </a:p>
                  </a:txBody>
                  <a:tcPr marL="36000" marR="36000">
                    <a:solidFill>
                      <a:srgbClr val="F2F2F2"/>
                    </a:solidFill>
                  </a:tcPr>
                </a:tc>
                <a:tc>
                  <a:txBody>
                    <a:bodyPr/>
                    <a:lstStyle/>
                    <a:p>
                      <a:pPr algn="ctr"/>
                      <a:r>
                        <a:rPr lang="de-CH" sz="1000" b="1" dirty="0"/>
                        <a:t>HW 50</a:t>
                      </a:r>
                    </a:p>
                    <a:p>
                      <a:pPr marL="0" marR="0" lvl="0" indent="0" algn="ctr" defTabSz="755934" rtl="0" eaLnBrk="1" fontAlgn="auto" latinLnBrk="0" hangingPunct="1">
                        <a:lnSpc>
                          <a:spcPct val="100000"/>
                        </a:lnSpc>
                        <a:spcBef>
                          <a:spcPts val="0"/>
                        </a:spcBef>
                        <a:spcAft>
                          <a:spcPts val="0"/>
                        </a:spcAft>
                        <a:buClrTx/>
                        <a:buSzTx/>
                        <a:buFontTx/>
                        <a:buNone/>
                        <a:tabLst/>
                        <a:defRPr/>
                      </a:pPr>
                      <a:r>
                        <a:rPr lang="de-CH" sz="1000" b="1" dirty="0"/>
                        <a:t>195 cm</a:t>
                      </a:r>
                    </a:p>
                    <a:p>
                      <a:pPr algn="ctr"/>
                      <a:endParaRPr lang="de-CH" sz="1000" b="1" dirty="0"/>
                    </a:p>
                  </a:txBody>
                  <a:tcPr marL="36000" marR="36000">
                    <a:solidFill>
                      <a:srgbClr val="F2F2F2"/>
                    </a:solidFill>
                  </a:tcPr>
                </a:tc>
                <a:tc>
                  <a:txBody>
                    <a:bodyPr/>
                    <a:lstStyle/>
                    <a:p>
                      <a:pPr algn="ctr"/>
                      <a:r>
                        <a:rPr lang="de-CH" sz="1000" b="1" dirty="0"/>
                        <a:t> HW 100</a:t>
                      </a:r>
                    </a:p>
                    <a:p>
                      <a:pPr marL="0" marR="0" lvl="0" indent="0" algn="ctr" defTabSz="755934" rtl="0" eaLnBrk="1" fontAlgn="auto" latinLnBrk="0" hangingPunct="1">
                        <a:lnSpc>
                          <a:spcPct val="100000"/>
                        </a:lnSpc>
                        <a:spcBef>
                          <a:spcPts val="0"/>
                        </a:spcBef>
                        <a:spcAft>
                          <a:spcPts val="0"/>
                        </a:spcAft>
                        <a:buClrTx/>
                        <a:buSzTx/>
                        <a:buFontTx/>
                        <a:buNone/>
                        <a:tabLst/>
                        <a:defRPr/>
                      </a:pPr>
                      <a:r>
                        <a:rPr lang="de-CH" sz="1000" b="1" dirty="0"/>
                        <a:t>205 cm</a:t>
                      </a:r>
                    </a:p>
                    <a:p>
                      <a:pPr algn="ctr"/>
                      <a:endParaRPr lang="de-CH" sz="1000" b="1" dirty="0"/>
                    </a:p>
                  </a:txBody>
                  <a:tcPr marL="36000" marR="36000">
                    <a:solidFill>
                      <a:srgbClr val="FFFFFF"/>
                    </a:solidFill>
                  </a:tcPr>
                </a:tc>
                <a:tc>
                  <a:txBody>
                    <a:bodyPr/>
                    <a:lstStyle/>
                    <a:p>
                      <a:pPr algn="ctr"/>
                      <a:endParaRPr lang="de-CH" sz="1000" b="1" dirty="0"/>
                    </a:p>
                  </a:txBody>
                  <a:tcPr marL="36000" marR="36000">
                    <a:solidFill>
                      <a:srgbClr val="FFFFFF"/>
                    </a:solidFill>
                  </a:tcPr>
                </a:tc>
                <a:extLst>
                  <a:ext uri="{0D108BD9-81ED-4DB2-BD59-A6C34878D82A}">
                    <a16:rowId xmlns:a16="http://schemas.microsoft.com/office/drawing/2014/main" val="446807130"/>
                  </a:ext>
                </a:extLst>
              </a:tr>
            </a:tbl>
          </a:graphicData>
        </a:graphic>
      </p:graphicFrame>
      <p:sp>
        <p:nvSpPr>
          <p:cNvPr id="8" name="Textplatzhalter 7">
            <a:extLst>
              <a:ext uri="{FF2B5EF4-FFF2-40B4-BE49-F238E27FC236}">
                <a16:creationId xmlns:a16="http://schemas.microsoft.com/office/drawing/2014/main" id="{87E02E12-9C7E-1487-3383-5A8846F01D84}"/>
              </a:ext>
            </a:extLst>
          </p:cNvPr>
          <p:cNvSpPr>
            <a:spLocks noGrp="1"/>
          </p:cNvSpPr>
          <p:nvPr>
            <p:ph type="body" sz="quarter" idx="21"/>
          </p:nvPr>
        </p:nvSpPr>
        <p:spPr>
          <a:xfrm>
            <a:off x="1797145" y="717550"/>
            <a:ext cx="4581430" cy="595312"/>
          </a:xfrm>
        </p:spPr>
        <p:txBody>
          <a:bodyPr/>
          <a:lstStyle/>
          <a:p>
            <a:r>
              <a:rPr lang="de-DE" dirty="0"/>
              <a:t> Rotbach </a:t>
            </a:r>
          </a:p>
        </p:txBody>
      </p:sp>
      <p:sp>
        <p:nvSpPr>
          <p:cNvPr id="9" name="Textplatzhalter 8">
            <a:extLst>
              <a:ext uri="{FF2B5EF4-FFF2-40B4-BE49-F238E27FC236}">
                <a16:creationId xmlns:a16="http://schemas.microsoft.com/office/drawing/2014/main" id="{2EF4E97E-FFF9-9D50-4EA2-B322218CA8BA}"/>
              </a:ext>
            </a:extLst>
          </p:cNvPr>
          <p:cNvSpPr>
            <a:spLocks noGrp="1"/>
          </p:cNvSpPr>
          <p:nvPr>
            <p:ph type="body" sz="quarter" idx="26"/>
          </p:nvPr>
        </p:nvSpPr>
        <p:spPr>
          <a:xfrm>
            <a:off x="1797145" y="244257"/>
            <a:ext cx="4581430" cy="460766"/>
          </a:xfrm>
          <a:solidFill>
            <a:srgbClr val="FFC000"/>
          </a:solidFill>
        </p:spPr>
        <p:txBody>
          <a:bodyPr/>
          <a:lstStyle/>
          <a:p>
            <a:r>
              <a:rPr lang="de-DE" dirty="0"/>
              <a:t>Kontrollmaßnahmen</a:t>
            </a:r>
          </a:p>
        </p:txBody>
      </p:sp>
      <p:sp>
        <p:nvSpPr>
          <p:cNvPr id="7" name="Titel 6">
            <a:extLst>
              <a:ext uri="{FF2B5EF4-FFF2-40B4-BE49-F238E27FC236}">
                <a16:creationId xmlns:a16="http://schemas.microsoft.com/office/drawing/2014/main" id="{76873733-5D41-274F-6E9A-36BCD2A5F419}"/>
              </a:ext>
            </a:extLst>
          </p:cNvPr>
          <p:cNvSpPr>
            <a:spLocks noGrp="1"/>
          </p:cNvSpPr>
          <p:nvPr>
            <p:ph type="title"/>
          </p:nvPr>
        </p:nvSpPr>
        <p:spPr>
          <a:xfrm>
            <a:off x="6378575" y="717550"/>
            <a:ext cx="965200" cy="595312"/>
          </a:xfrm>
        </p:spPr>
        <p:txBody>
          <a:bodyPr/>
          <a:lstStyle/>
          <a:p>
            <a:r>
              <a:rPr lang="de-DE" dirty="0"/>
              <a:t>220</a:t>
            </a:r>
          </a:p>
        </p:txBody>
      </p:sp>
      <p:sp>
        <p:nvSpPr>
          <p:cNvPr id="25" name="Textplatzhalter 24">
            <a:extLst>
              <a:ext uri="{FF2B5EF4-FFF2-40B4-BE49-F238E27FC236}">
                <a16:creationId xmlns:a16="http://schemas.microsoft.com/office/drawing/2014/main" id="{0EDE4DD2-8399-ECB0-DFCD-F0B2367D7723}"/>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F6EEE917-0ABD-1BC0-8B21-6C1B575992B7}"/>
              </a:ext>
            </a:extLst>
          </p:cNvPr>
          <p:cNvSpPr>
            <a:spLocks noGrp="1"/>
          </p:cNvSpPr>
          <p:nvPr>
            <p:ph type="dt" sz="half" idx="10"/>
          </p:nvPr>
        </p:nvSpPr>
        <p:spPr>
          <a:xfrm>
            <a:off x="1029435" y="10271083"/>
            <a:ext cx="745066" cy="180000"/>
          </a:xfrm>
        </p:spPr>
        <p:txBody>
          <a:bodyPr/>
          <a:lstStyle/>
          <a:p>
            <a:r>
              <a:rPr lang="de-DE" dirty="0"/>
              <a:t>01.04.205</a:t>
            </a:r>
          </a:p>
        </p:txBody>
      </p:sp>
      <p:sp>
        <p:nvSpPr>
          <p:cNvPr id="3" name="Rechteck 2">
            <a:hlinkClick r:id="rId2" action="ppaction://hlinksldjump"/>
            <a:extLst>
              <a:ext uri="{FF2B5EF4-FFF2-40B4-BE49-F238E27FC236}">
                <a16:creationId xmlns:a16="http://schemas.microsoft.com/office/drawing/2014/main" id="{3F9E9B1B-82E0-919B-672A-8C6391B0864C}"/>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5" name="Rechteck 4">
            <a:hlinkClick r:id="rId3" action="ppaction://hlinksldjump"/>
            <a:extLst>
              <a:ext uri="{FF2B5EF4-FFF2-40B4-BE49-F238E27FC236}">
                <a16:creationId xmlns:a16="http://schemas.microsoft.com/office/drawing/2014/main" id="{4CB24609-32B5-480A-82D8-F3FF2328DE5E}"/>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4" name="Rechteck 13">
            <a:hlinkClick r:id="rId4" action="ppaction://hlinksldjump"/>
            <a:extLst>
              <a:ext uri="{FF2B5EF4-FFF2-40B4-BE49-F238E27FC236}">
                <a16:creationId xmlns:a16="http://schemas.microsoft.com/office/drawing/2014/main" id="{015D4E8E-2F83-02D9-1855-DA94FEC78718}"/>
              </a:ext>
            </a:extLst>
          </p:cNvPr>
          <p:cNvSpPr/>
          <p:nvPr/>
        </p:nvSpPr>
        <p:spPr>
          <a:xfrm rot="16200000">
            <a:off x="-708129" y="4373651"/>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Starkregen / Hochwasser</a:t>
            </a:r>
          </a:p>
        </p:txBody>
      </p:sp>
      <p:sp>
        <p:nvSpPr>
          <p:cNvPr id="2" name="Textfeld 1">
            <a:hlinkClick r:id="rId5" action="ppaction://hlinksldjump"/>
            <a:extLst>
              <a:ext uri="{FF2B5EF4-FFF2-40B4-BE49-F238E27FC236}">
                <a16:creationId xmlns:a16="http://schemas.microsoft.com/office/drawing/2014/main" id="{B80C2012-9B04-7560-4DEA-84CF1DBA550C}"/>
              </a:ext>
            </a:extLst>
          </p:cNvPr>
          <p:cNvSpPr txBox="1"/>
          <p:nvPr/>
        </p:nvSpPr>
        <p:spPr>
          <a:xfrm>
            <a:off x="501968" y="9681722"/>
            <a:ext cx="1800000" cy="360000"/>
          </a:xfrm>
          <a:prstGeom prst="rect">
            <a:avLst/>
          </a:prstGeom>
          <a:solidFill>
            <a:srgbClr val="FF0000"/>
          </a:solidFill>
        </p:spPr>
        <p:txBody>
          <a:bodyPr wrap="square" lIns="36000" rIns="36000" rtlCol="0" anchor="ctr">
            <a:noAutofit/>
          </a:bodyPr>
          <a:lstStyle/>
          <a:p>
            <a:pPr algn="ctr"/>
            <a:r>
              <a:rPr lang="de-DE" sz="1400" b="1" dirty="0">
                <a:solidFill>
                  <a:schemeClr val="bg1"/>
                </a:solidFill>
              </a:rPr>
              <a:t>Feuerwehr</a:t>
            </a:r>
          </a:p>
        </p:txBody>
      </p:sp>
      <p:sp>
        <p:nvSpPr>
          <p:cNvPr id="10" name="Textfeld 9">
            <a:hlinkClick r:id="rId5" action="ppaction://hlinksldjump"/>
            <a:extLst>
              <a:ext uri="{FF2B5EF4-FFF2-40B4-BE49-F238E27FC236}">
                <a16:creationId xmlns:a16="http://schemas.microsoft.com/office/drawing/2014/main" id="{35D73A55-6B5E-C9D7-2B00-56860CF11A68}"/>
              </a:ext>
            </a:extLst>
          </p:cNvPr>
          <p:cNvSpPr txBox="1"/>
          <p:nvPr/>
        </p:nvSpPr>
        <p:spPr>
          <a:xfrm>
            <a:off x="3137703" y="9695988"/>
            <a:ext cx="1800000" cy="360000"/>
          </a:xfrm>
          <a:prstGeom prst="rect">
            <a:avLst/>
          </a:prstGeom>
          <a:solidFill>
            <a:srgbClr val="FFFF00"/>
          </a:solidFill>
        </p:spPr>
        <p:txBody>
          <a:bodyPr wrap="square" lIns="36000" rIns="36000" rtlCol="0" anchor="ctr">
            <a:noAutofit/>
          </a:bodyPr>
          <a:lstStyle/>
          <a:p>
            <a:pPr algn="ctr"/>
            <a:r>
              <a:rPr lang="de-DE" sz="1400" b="1" dirty="0"/>
              <a:t>Bauhof </a:t>
            </a:r>
          </a:p>
        </p:txBody>
      </p:sp>
      <p:sp>
        <p:nvSpPr>
          <p:cNvPr id="11" name="Textfeld 10">
            <a:hlinkClick r:id="rId5" action="ppaction://hlinksldjump"/>
            <a:extLst>
              <a:ext uri="{FF2B5EF4-FFF2-40B4-BE49-F238E27FC236}">
                <a16:creationId xmlns:a16="http://schemas.microsoft.com/office/drawing/2014/main" id="{64DB1591-90C9-9B18-5E1A-21537BD840EF}"/>
              </a:ext>
            </a:extLst>
          </p:cNvPr>
          <p:cNvSpPr txBox="1"/>
          <p:nvPr/>
        </p:nvSpPr>
        <p:spPr>
          <a:xfrm>
            <a:off x="5540316" y="9695988"/>
            <a:ext cx="1798697" cy="360000"/>
          </a:xfrm>
          <a:prstGeom prst="rect">
            <a:avLst/>
          </a:prstGeom>
          <a:solidFill>
            <a:srgbClr val="00FFFF"/>
          </a:solidFill>
        </p:spPr>
        <p:txBody>
          <a:bodyPr wrap="square" lIns="36000" rIns="36000" rtlCol="0" anchor="ctr">
            <a:noAutofit/>
          </a:bodyPr>
          <a:lstStyle/>
          <a:p>
            <a:pPr algn="ctr"/>
            <a:r>
              <a:rPr lang="de-DE" sz="1400" b="1" dirty="0"/>
              <a:t>Ortspolizeibehörde </a:t>
            </a:r>
          </a:p>
        </p:txBody>
      </p:sp>
      <p:sp>
        <p:nvSpPr>
          <p:cNvPr id="12" name="Textfeld 11">
            <a:hlinkClick r:id="rId6" action="ppaction://hlinksldjump"/>
            <a:extLst>
              <a:ext uri="{FF2B5EF4-FFF2-40B4-BE49-F238E27FC236}">
                <a16:creationId xmlns:a16="http://schemas.microsoft.com/office/drawing/2014/main" id="{9A25AE12-B25C-A5FD-F6AE-B8CA8D034F2F}"/>
              </a:ext>
            </a:extLst>
          </p:cNvPr>
          <p:cNvSpPr txBox="1"/>
          <p:nvPr/>
        </p:nvSpPr>
        <p:spPr>
          <a:xfrm>
            <a:off x="2774515" y="2352913"/>
            <a:ext cx="4495390" cy="331465"/>
          </a:xfrm>
          <a:prstGeom prst="rect">
            <a:avLst/>
          </a:prstGeom>
          <a:solidFill>
            <a:srgbClr val="FFFF00"/>
          </a:solidFill>
          <a:ln>
            <a:solidFill>
              <a:schemeClr val="tx1"/>
            </a:solidFill>
          </a:ln>
        </p:spPr>
        <p:txBody>
          <a:bodyPr wrap="square" lIns="36000" rIns="36000" rtlCol="0">
            <a:noAutofit/>
          </a:bodyPr>
          <a:lstStyle>
            <a:defPPr>
              <a:defRPr lang="en-US"/>
            </a:defPPr>
            <a:lvl1pPr algn="ctr">
              <a:defRPr sz="1400" b="1"/>
            </a:lvl1pPr>
          </a:lstStyle>
          <a:p>
            <a:r>
              <a:rPr lang="de-DE" dirty="0"/>
              <a:t>Kontrolle Höfener Straße Plan 310</a:t>
            </a:r>
          </a:p>
        </p:txBody>
      </p:sp>
    </p:spTree>
    <p:extLst>
      <p:ext uri="{BB962C8B-B14F-4D97-AF65-F5344CB8AC3E}">
        <p14:creationId xmlns:p14="http://schemas.microsoft.com/office/powerpoint/2010/main" val="18883595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446ADF55-B687-8BD7-749A-4444BECFA99A}"/>
              </a:ext>
            </a:extLst>
          </p:cNvPr>
          <p:cNvSpPr>
            <a:spLocks noGrp="1"/>
          </p:cNvSpPr>
          <p:nvPr>
            <p:ph type="body" sz="quarter" idx="21"/>
          </p:nvPr>
        </p:nvSpPr>
        <p:spPr/>
        <p:txBody>
          <a:bodyPr/>
          <a:lstStyle/>
          <a:p>
            <a:r>
              <a:rPr lang="de-DE" dirty="0"/>
              <a:t>Kontrolle Gewässer / Kanäle</a:t>
            </a:r>
          </a:p>
        </p:txBody>
      </p:sp>
      <p:sp>
        <p:nvSpPr>
          <p:cNvPr id="9" name="Textplatzhalter 8">
            <a:extLst>
              <a:ext uri="{FF2B5EF4-FFF2-40B4-BE49-F238E27FC236}">
                <a16:creationId xmlns:a16="http://schemas.microsoft.com/office/drawing/2014/main" id="{4EB617B3-1772-B0FB-310E-5947E75710A8}"/>
              </a:ext>
            </a:extLst>
          </p:cNvPr>
          <p:cNvSpPr>
            <a:spLocks noGrp="1"/>
          </p:cNvSpPr>
          <p:nvPr>
            <p:ph type="body" sz="quarter" idx="26"/>
          </p:nvPr>
        </p:nvSpPr>
        <p:spPr/>
        <p:txBody>
          <a:bodyPr/>
          <a:lstStyle/>
          <a:p>
            <a:r>
              <a:rPr lang="de-DE" dirty="0"/>
              <a:t>Übersicht</a:t>
            </a:r>
          </a:p>
        </p:txBody>
      </p:sp>
      <p:sp>
        <p:nvSpPr>
          <p:cNvPr id="7" name="Titel 6">
            <a:extLst>
              <a:ext uri="{FF2B5EF4-FFF2-40B4-BE49-F238E27FC236}">
                <a16:creationId xmlns:a16="http://schemas.microsoft.com/office/drawing/2014/main" id="{63F517A4-CADC-6A77-B250-1D28AB7DE5BC}"/>
              </a:ext>
            </a:extLst>
          </p:cNvPr>
          <p:cNvSpPr>
            <a:spLocks noGrp="1"/>
          </p:cNvSpPr>
          <p:nvPr>
            <p:ph type="title"/>
          </p:nvPr>
        </p:nvSpPr>
        <p:spPr/>
        <p:txBody>
          <a:bodyPr/>
          <a:lstStyle/>
          <a:p>
            <a:r>
              <a:rPr lang="de-DE" dirty="0"/>
              <a:t>300</a:t>
            </a:r>
          </a:p>
        </p:txBody>
      </p:sp>
      <p:sp>
        <p:nvSpPr>
          <p:cNvPr id="10" name="Textplatzhalter 9">
            <a:extLst>
              <a:ext uri="{FF2B5EF4-FFF2-40B4-BE49-F238E27FC236}">
                <a16:creationId xmlns:a16="http://schemas.microsoft.com/office/drawing/2014/main" id="{373C9FB8-3EC3-C232-DB2B-26746BAE98DC}"/>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9B8F3E77-ABF2-8915-415F-ACFB8DD54856}"/>
              </a:ext>
            </a:extLst>
          </p:cNvPr>
          <p:cNvSpPr>
            <a:spLocks noGrp="1"/>
          </p:cNvSpPr>
          <p:nvPr>
            <p:ph type="dt" sz="half" idx="10"/>
          </p:nvPr>
        </p:nvSpPr>
        <p:spPr/>
        <p:txBody>
          <a:bodyPr/>
          <a:lstStyle/>
          <a:p>
            <a:r>
              <a:rPr lang="de-DE" dirty="0"/>
              <a:t>17.11.2023</a:t>
            </a:r>
          </a:p>
        </p:txBody>
      </p:sp>
      <p:sp>
        <p:nvSpPr>
          <p:cNvPr id="2" name="Rechteck 1">
            <a:hlinkClick r:id="rId2" action="ppaction://hlinksldjump"/>
            <a:extLst>
              <a:ext uri="{FF2B5EF4-FFF2-40B4-BE49-F238E27FC236}">
                <a16:creationId xmlns:a16="http://schemas.microsoft.com/office/drawing/2014/main" id="{43A2C4AB-777A-08DD-995D-520C5443BCFE}"/>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3" name="Rechteck 2">
            <a:hlinkClick r:id="rId3" action="ppaction://hlinksldjump"/>
            <a:extLst>
              <a:ext uri="{FF2B5EF4-FFF2-40B4-BE49-F238E27FC236}">
                <a16:creationId xmlns:a16="http://schemas.microsoft.com/office/drawing/2014/main" id="{B809C80C-42E8-67C8-413A-B1A3D0017443}"/>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4" name="Rechteck 3">
            <a:hlinkClick r:id="rId4" action="ppaction://hlinksldjump"/>
            <a:extLst>
              <a:ext uri="{FF2B5EF4-FFF2-40B4-BE49-F238E27FC236}">
                <a16:creationId xmlns:a16="http://schemas.microsoft.com/office/drawing/2014/main" id="{781E70CF-78A2-43FF-5C36-6769E7CBF80B}"/>
              </a:ext>
            </a:extLst>
          </p:cNvPr>
          <p:cNvSpPr/>
          <p:nvPr/>
        </p:nvSpPr>
        <p:spPr>
          <a:xfrm>
            <a:off x="503238" y="2672620"/>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Reaktion DWD ROT	</a:t>
            </a:r>
            <a:r>
              <a:rPr lang="de-DE" sz="2400" b="1" dirty="0">
                <a:solidFill>
                  <a:schemeClr val="tx1"/>
                </a:solidFill>
              </a:rPr>
              <a:t>Plan 305</a:t>
            </a:r>
          </a:p>
        </p:txBody>
      </p:sp>
      <p:sp>
        <p:nvSpPr>
          <p:cNvPr id="11" name="Rechteck 10">
            <a:hlinkClick r:id="rId5" action="ppaction://hlinksldjump"/>
            <a:extLst>
              <a:ext uri="{FF2B5EF4-FFF2-40B4-BE49-F238E27FC236}">
                <a16:creationId xmlns:a16="http://schemas.microsoft.com/office/drawing/2014/main" id="{A8702071-4FC7-7EFB-8670-9E8A760FC33C}"/>
              </a:ext>
            </a:extLst>
          </p:cNvPr>
          <p:cNvSpPr/>
          <p:nvPr/>
        </p:nvSpPr>
        <p:spPr>
          <a:xfrm>
            <a:off x="503238" y="3527619"/>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Übersichtskarte	</a:t>
            </a:r>
            <a:r>
              <a:rPr lang="de-DE" sz="2400" b="1" dirty="0">
                <a:solidFill>
                  <a:schemeClr val="tx1"/>
                </a:solidFill>
              </a:rPr>
              <a:t>Plan 307</a:t>
            </a:r>
          </a:p>
        </p:txBody>
      </p:sp>
      <p:sp>
        <p:nvSpPr>
          <p:cNvPr id="12" name="Rechteck 11">
            <a:hlinkClick r:id="rId6" action="ppaction://hlinksldjump"/>
            <a:extLst>
              <a:ext uri="{FF2B5EF4-FFF2-40B4-BE49-F238E27FC236}">
                <a16:creationId xmlns:a16="http://schemas.microsoft.com/office/drawing/2014/main" id="{3B672424-6739-B1E5-0C7D-A5BC5C630291}"/>
              </a:ext>
            </a:extLst>
          </p:cNvPr>
          <p:cNvSpPr/>
          <p:nvPr/>
        </p:nvSpPr>
        <p:spPr>
          <a:xfrm>
            <a:off x="503238" y="1525121"/>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Dreisampegel Ebnet 	</a:t>
            </a:r>
            <a:r>
              <a:rPr lang="de-DE" sz="2400" b="1" dirty="0">
                <a:solidFill>
                  <a:schemeClr val="tx1"/>
                </a:solidFill>
              </a:rPr>
              <a:t>Plan 304</a:t>
            </a:r>
          </a:p>
        </p:txBody>
      </p:sp>
    </p:spTree>
    <p:extLst>
      <p:ext uri="{BB962C8B-B14F-4D97-AF65-F5344CB8AC3E}">
        <p14:creationId xmlns:p14="http://schemas.microsoft.com/office/powerpoint/2010/main" val="1605451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9B8CE-C2B5-F0F9-F08C-C37F66F5BD75}"/>
            </a:ext>
          </a:extLst>
        </p:cNvPr>
        <p:cNvGrpSpPr/>
        <p:nvPr/>
      </p:nvGrpSpPr>
      <p:grpSpPr>
        <a:xfrm>
          <a:off x="0" y="0"/>
          <a:ext cx="0" cy="0"/>
          <a:chOff x="0" y="0"/>
          <a:chExt cx="0" cy="0"/>
        </a:xfrm>
      </p:grpSpPr>
      <p:sp>
        <p:nvSpPr>
          <p:cNvPr id="44" name="Textfeld 43">
            <a:extLst>
              <a:ext uri="{FF2B5EF4-FFF2-40B4-BE49-F238E27FC236}">
                <a16:creationId xmlns:a16="http://schemas.microsoft.com/office/drawing/2014/main" id="{FAFBF930-424D-F360-A15D-A184794A3D7A}"/>
              </a:ext>
            </a:extLst>
          </p:cNvPr>
          <p:cNvSpPr txBox="1"/>
          <p:nvPr/>
        </p:nvSpPr>
        <p:spPr>
          <a:xfrm>
            <a:off x="503238" y="1538331"/>
            <a:ext cx="6944575" cy="2754600"/>
          </a:xfrm>
          <a:prstGeom prst="rect">
            <a:avLst/>
          </a:prstGeom>
          <a:noFill/>
        </p:spPr>
        <p:txBody>
          <a:bodyPr wrap="square" lIns="0" tIns="0">
            <a:spAutoFit/>
          </a:bodyPr>
          <a:lstStyle/>
          <a:p>
            <a:r>
              <a:rPr lang="de-DE" sz="1600" dirty="0">
                <a:solidFill>
                  <a:srgbClr val="000000"/>
                </a:solidFill>
              </a:rPr>
              <a:t>Im Verwaltungsstab wirken alle in der vorliegenden Lage zuständigen oder benötigten Ämter der eigenen Verwaltung und anderer Behörden mit. </a:t>
            </a:r>
          </a:p>
          <a:p>
            <a:r>
              <a:rPr lang="de-DE" sz="1600" dirty="0">
                <a:solidFill>
                  <a:srgbClr val="000000"/>
                </a:solidFill>
              </a:rPr>
              <a:t>Die konkrete Zusammensetzung ergibt sich aus der jeweiligen Lage. </a:t>
            </a:r>
          </a:p>
          <a:p>
            <a:endParaRPr lang="de-DE" sz="1600" dirty="0">
              <a:solidFill>
                <a:srgbClr val="000000"/>
              </a:solidFill>
            </a:endParaRPr>
          </a:p>
          <a:p>
            <a:r>
              <a:rPr lang="de-DE" sz="1600" dirty="0">
                <a:solidFill>
                  <a:srgbClr val="000000"/>
                </a:solidFill>
              </a:rPr>
              <a:t>Je nach Lage besteht der Verwaltungsstab aus einigen wenigen Personen oder setzt sich aus allen Amtsleitern/Fachbereichsleitern und weiteren Kompetenzträgern der kommunalen Verwaltung zusammen. Das bedeutet, dass im Prinzip ALLE Fachleute der Verwaltung in den Verwaltungsstabes berufen werden können. </a:t>
            </a:r>
          </a:p>
          <a:p>
            <a:endParaRPr lang="de-DE" sz="1600" dirty="0">
              <a:solidFill>
                <a:srgbClr val="000000"/>
              </a:solidFill>
            </a:endParaRPr>
          </a:p>
          <a:p>
            <a:r>
              <a:rPr lang="de-DE" sz="1600" dirty="0">
                <a:solidFill>
                  <a:srgbClr val="000000"/>
                </a:solidFill>
              </a:rPr>
              <a:t>Zu unterscheiden sind:</a:t>
            </a:r>
          </a:p>
        </p:txBody>
      </p:sp>
      <p:sp>
        <p:nvSpPr>
          <p:cNvPr id="8" name="Textplatzhalter 7">
            <a:extLst>
              <a:ext uri="{FF2B5EF4-FFF2-40B4-BE49-F238E27FC236}">
                <a16:creationId xmlns:a16="http://schemas.microsoft.com/office/drawing/2014/main" id="{74916093-C8A0-6035-CBEB-091601F3657B}"/>
              </a:ext>
            </a:extLst>
          </p:cNvPr>
          <p:cNvSpPr>
            <a:spLocks noGrp="1"/>
          </p:cNvSpPr>
          <p:nvPr>
            <p:ph type="body" sz="quarter" idx="21"/>
          </p:nvPr>
        </p:nvSpPr>
        <p:spPr/>
        <p:txBody>
          <a:bodyPr/>
          <a:lstStyle/>
          <a:p>
            <a:r>
              <a:rPr lang="de-DE" dirty="0"/>
              <a:t>Verwaltungsstab: Zusammensetzung</a:t>
            </a:r>
          </a:p>
        </p:txBody>
      </p:sp>
      <p:sp>
        <p:nvSpPr>
          <p:cNvPr id="9" name="Textplatzhalter 8">
            <a:extLst>
              <a:ext uri="{FF2B5EF4-FFF2-40B4-BE49-F238E27FC236}">
                <a16:creationId xmlns:a16="http://schemas.microsoft.com/office/drawing/2014/main" id="{D1C68408-1A74-8C16-CC6F-06EA9EF2E822}"/>
              </a:ext>
            </a:extLst>
          </p:cNvPr>
          <p:cNvSpPr>
            <a:spLocks noGrp="1"/>
          </p:cNvSpPr>
          <p:nvPr>
            <p:ph type="body" sz="quarter" idx="26"/>
          </p:nvPr>
        </p:nvSpPr>
        <p:spPr/>
        <p:txBody>
          <a:bodyPr/>
          <a:lstStyle/>
          <a:p>
            <a:r>
              <a:rPr lang="de-DE" dirty="0"/>
              <a:t>Führungsorganisation </a:t>
            </a:r>
          </a:p>
        </p:txBody>
      </p:sp>
      <p:sp>
        <p:nvSpPr>
          <p:cNvPr id="7" name="Titel 6">
            <a:extLst>
              <a:ext uri="{FF2B5EF4-FFF2-40B4-BE49-F238E27FC236}">
                <a16:creationId xmlns:a16="http://schemas.microsoft.com/office/drawing/2014/main" id="{88DC1C4D-8273-1267-78AD-3DC66069B6D4}"/>
              </a:ext>
            </a:extLst>
          </p:cNvPr>
          <p:cNvSpPr>
            <a:spLocks noGrp="1"/>
          </p:cNvSpPr>
          <p:nvPr>
            <p:ph type="title"/>
          </p:nvPr>
        </p:nvSpPr>
        <p:spPr/>
        <p:txBody>
          <a:bodyPr/>
          <a:lstStyle/>
          <a:p>
            <a:r>
              <a:rPr lang="de-DE" dirty="0"/>
              <a:t>FO 4</a:t>
            </a:r>
          </a:p>
        </p:txBody>
      </p:sp>
      <p:sp>
        <p:nvSpPr>
          <p:cNvPr id="62" name="Textplatzhalter 61">
            <a:extLst>
              <a:ext uri="{FF2B5EF4-FFF2-40B4-BE49-F238E27FC236}">
                <a16:creationId xmlns:a16="http://schemas.microsoft.com/office/drawing/2014/main" id="{B1990F9C-A1BB-CBBC-7D71-9217ED929A1B}"/>
              </a:ext>
            </a:extLst>
          </p:cNvPr>
          <p:cNvSpPr>
            <a:spLocks noGrp="1"/>
          </p:cNvSpPr>
          <p:nvPr>
            <p:ph type="body" sz="quarter" idx="32"/>
          </p:nvPr>
        </p:nvSpPr>
        <p:spPr/>
        <p:txBody>
          <a:bodyPr/>
          <a:lstStyle/>
          <a:p>
            <a:endParaRPr lang="de-DE"/>
          </a:p>
        </p:txBody>
      </p:sp>
      <p:sp>
        <p:nvSpPr>
          <p:cNvPr id="18" name="Rechteck 17">
            <a:extLst>
              <a:ext uri="{FF2B5EF4-FFF2-40B4-BE49-F238E27FC236}">
                <a16:creationId xmlns:a16="http://schemas.microsoft.com/office/drawing/2014/main" id="{C66CC655-A929-C4E8-5CC7-91B8DB1228F5}"/>
              </a:ext>
            </a:extLst>
          </p:cNvPr>
          <p:cNvSpPr/>
          <p:nvPr/>
        </p:nvSpPr>
        <p:spPr bwMode="auto">
          <a:xfrm>
            <a:off x="503238" y="4363335"/>
            <a:ext cx="2930037" cy="792000"/>
          </a:xfrm>
          <a:prstGeom prst="rect">
            <a:avLst/>
          </a:prstGeom>
          <a:solidFill>
            <a:schemeClr val="bg1"/>
          </a:solidFill>
          <a:ln>
            <a:solidFill>
              <a:schemeClr val="tx1"/>
            </a:solidFill>
          </a:ln>
        </p:spPr>
        <p:txBody>
          <a:bodyPr wrap="square" lIns="0" rIns="0" rtlCol="0" anchor="ctr">
            <a:noAutofit/>
          </a:bodyPr>
          <a:lstStyle/>
          <a:p>
            <a:pPr algn="ctr"/>
            <a:r>
              <a:rPr lang="de-DE" sz="1600" b="1" dirty="0"/>
              <a:t>Ständige Mitglieder </a:t>
            </a:r>
          </a:p>
          <a:p>
            <a:pPr algn="ctr"/>
            <a:r>
              <a:rPr lang="de-DE" sz="1600" b="1" dirty="0"/>
              <a:t>des Verwaltungsstabes* </a:t>
            </a:r>
          </a:p>
        </p:txBody>
      </p:sp>
      <p:sp>
        <p:nvSpPr>
          <p:cNvPr id="40" name="Rechteck 39">
            <a:extLst>
              <a:ext uri="{FF2B5EF4-FFF2-40B4-BE49-F238E27FC236}">
                <a16:creationId xmlns:a16="http://schemas.microsoft.com/office/drawing/2014/main" id="{8F9BF719-82E0-1377-2BBE-FDFDC158F14B}"/>
              </a:ext>
            </a:extLst>
          </p:cNvPr>
          <p:cNvSpPr/>
          <p:nvPr/>
        </p:nvSpPr>
        <p:spPr bwMode="auto">
          <a:xfrm>
            <a:off x="4413738" y="4357023"/>
            <a:ext cx="2930037" cy="792000"/>
          </a:xfrm>
          <a:prstGeom prst="rect">
            <a:avLst/>
          </a:prstGeom>
          <a:solidFill>
            <a:schemeClr val="bg1"/>
          </a:solidFill>
          <a:ln>
            <a:solidFill>
              <a:schemeClr val="tx1"/>
            </a:solidFill>
          </a:ln>
        </p:spPr>
        <p:txBody>
          <a:bodyPr wrap="square" lIns="0" rIns="0" rtlCol="0" anchor="ctr">
            <a:noAutofit/>
          </a:bodyPr>
          <a:lstStyle/>
          <a:p>
            <a:pPr algn="ctr"/>
            <a:r>
              <a:rPr lang="de-DE" sz="1600" b="1" dirty="0"/>
              <a:t>Ereignisspezifische Mitglieder</a:t>
            </a:r>
          </a:p>
          <a:p>
            <a:pPr algn="ctr"/>
            <a:r>
              <a:rPr lang="de-DE" sz="1600" b="1" dirty="0"/>
              <a:t>des Verwaltungsstabes </a:t>
            </a:r>
          </a:p>
        </p:txBody>
      </p:sp>
      <p:sp>
        <p:nvSpPr>
          <p:cNvPr id="41" name="Rechteck 40">
            <a:extLst>
              <a:ext uri="{FF2B5EF4-FFF2-40B4-BE49-F238E27FC236}">
                <a16:creationId xmlns:a16="http://schemas.microsoft.com/office/drawing/2014/main" id="{A6624C79-C314-19D9-1931-C2BC7C5B0507}"/>
              </a:ext>
            </a:extLst>
          </p:cNvPr>
          <p:cNvSpPr/>
          <p:nvPr/>
        </p:nvSpPr>
        <p:spPr bwMode="auto">
          <a:xfrm>
            <a:off x="503238" y="5276005"/>
            <a:ext cx="2930037" cy="2281110"/>
          </a:xfrm>
          <a:prstGeom prst="rect">
            <a:avLst/>
          </a:prstGeom>
          <a:solidFill>
            <a:schemeClr val="bg1"/>
          </a:solidFill>
          <a:ln>
            <a:solidFill>
              <a:schemeClr val="tx1"/>
            </a:solidFill>
          </a:ln>
        </p:spPr>
        <p:txBody>
          <a:bodyPr wrap="square" lIns="36000" rIns="0" rtlCol="0" anchor="t">
            <a:noAutofit/>
          </a:bodyPr>
          <a:lstStyle/>
          <a:p>
            <a:pPr marL="177800" indent="-177800">
              <a:buFont typeface="Symbol" panose="05050102010706020507" pitchFamily="18" charset="2"/>
              <a:buChar char="-"/>
            </a:pPr>
            <a:r>
              <a:rPr lang="de-DE" sz="1400" dirty="0"/>
              <a:t>Bürgermeister(in)</a:t>
            </a:r>
          </a:p>
          <a:p>
            <a:pPr marL="177800" indent="-177800">
              <a:buFont typeface="Symbol" panose="05050102010706020507" pitchFamily="18" charset="2"/>
              <a:buChar char="-"/>
            </a:pPr>
            <a:r>
              <a:rPr lang="de-DE" sz="1400" dirty="0"/>
              <a:t>Vertreter für die Fachbereiche </a:t>
            </a:r>
          </a:p>
          <a:p>
            <a:pPr marL="361950" lvl="1" indent="-184150">
              <a:buFont typeface="Symbol" panose="05050102010706020507" pitchFamily="18" charset="2"/>
              <a:buChar char="-"/>
            </a:pPr>
            <a:r>
              <a:rPr lang="de-DE" sz="1400" dirty="0"/>
              <a:t>Personal, Recht, Finanzen</a:t>
            </a:r>
          </a:p>
          <a:p>
            <a:pPr marL="361950" lvl="1" indent="-184150">
              <a:buFont typeface="Symbol" panose="05050102010706020507" pitchFamily="18" charset="2"/>
              <a:buChar char="-"/>
            </a:pPr>
            <a:r>
              <a:rPr lang="de-DE" sz="1400" dirty="0"/>
              <a:t>Sicherheit &amp; Ordnung</a:t>
            </a:r>
          </a:p>
          <a:p>
            <a:pPr marL="361950" lvl="1" indent="-184150">
              <a:buFont typeface="Symbol" panose="05050102010706020507" pitchFamily="18" charset="2"/>
              <a:buChar char="-"/>
            </a:pPr>
            <a:r>
              <a:rPr lang="de-DE" sz="1400" dirty="0"/>
              <a:t>Öffentlichkeitsarbeit</a:t>
            </a:r>
          </a:p>
          <a:p>
            <a:pPr marL="361950" lvl="1" indent="-184150">
              <a:buFont typeface="Symbol" panose="05050102010706020507" pitchFamily="18" charset="2"/>
              <a:buChar char="-"/>
            </a:pPr>
            <a:r>
              <a:rPr lang="de-DE" sz="1400" dirty="0"/>
              <a:t>Verbindungspersonen </a:t>
            </a:r>
          </a:p>
          <a:p>
            <a:pPr marL="177800" indent="-177800">
              <a:buFont typeface="Symbol" panose="05050102010706020507" pitchFamily="18" charset="2"/>
              <a:buChar char="-"/>
            </a:pPr>
            <a:r>
              <a:rPr lang="de-DE" sz="1400" dirty="0"/>
              <a:t>Person für die Aufgabe Lage &amp; Dokumentation</a:t>
            </a:r>
          </a:p>
          <a:p>
            <a:pPr marL="177800" indent="-177800">
              <a:buFont typeface="Symbol" panose="05050102010706020507" pitchFamily="18" charset="2"/>
              <a:buChar char="-"/>
            </a:pPr>
            <a:r>
              <a:rPr lang="de-DE" sz="1400" dirty="0"/>
              <a:t>Verbindungspersonen</a:t>
            </a:r>
          </a:p>
          <a:p>
            <a:pPr marL="361950" lvl="1" indent="-184150">
              <a:buFont typeface="Symbol" panose="05050102010706020507" pitchFamily="18" charset="2"/>
              <a:buChar char="-"/>
            </a:pPr>
            <a:r>
              <a:rPr lang="de-DE" sz="1400" dirty="0"/>
              <a:t>Feuerwehr </a:t>
            </a:r>
          </a:p>
          <a:p>
            <a:pPr marL="285750" indent="-285750">
              <a:buFont typeface="Symbol" panose="05050102010706020507" pitchFamily="18" charset="2"/>
              <a:buChar char="-"/>
            </a:pPr>
            <a:endParaRPr lang="de-DE" sz="1400" dirty="0"/>
          </a:p>
        </p:txBody>
      </p:sp>
      <p:sp>
        <p:nvSpPr>
          <p:cNvPr id="53" name="Rechteck 52">
            <a:extLst>
              <a:ext uri="{FF2B5EF4-FFF2-40B4-BE49-F238E27FC236}">
                <a16:creationId xmlns:a16="http://schemas.microsoft.com/office/drawing/2014/main" id="{64C6D979-5A3E-3D7D-8558-55230E0A91FD}"/>
              </a:ext>
            </a:extLst>
          </p:cNvPr>
          <p:cNvSpPr/>
          <p:nvPr/>
        </p:nvSpPr>
        <p:spPr bwMode="auto">
          <a:xfrm>
            <a:off x="4413738" y="5276005"/>
            <a:ext cx="2930037" cy="2281110"/>
          </a:xfrm>
          <a:prstGeom prst="rect">
            <a:avLst/>
          </a:prstGeom>
          <a:solidFill>
            <a:schemeClr val="bg1"/>
          </a:solidFill>
          <a:ln>
            <a:solidFill>
              <a:schemeClr val="tx1"/>
            </a:solidFill>
          </a:ln>
        </p:spPr>
        <p:txBody>
          <a:bodyPr wrap="square" lIns="36000" rIns="0" rtlCol="0" anchor="t">
            <a:noAutofit/>
          </a:bodyPr>
          <a:lstStyle/>
          <a:p>
            <a:r>
              <a:rPr lang="de-DE" sz="1400" dirty="0"/>
              <a:t>Beispiele</a:t>
            </a:r>
          </a:p>
          <a:p>
            <a:pPr marL="177800" indent="-177800">
              <a:buFont typeface="Symbol" panose="05050102010706020507" pitchFamily="18" charset="2"/>
              <a:buChar char="-"/>
            </a:pPr>
            <a:r>
              <a:rPr lang="de-DE" sz="1400" dirty="0"/>
              <a:t>Bauhof, Tiefbau </a:t>
            </a:r>
          </a:p>
          <a:p>
            <a:pPr marL="177800" indent="-177800">
              <a:buFont typeface="Symbol" panose="05050102010706020507" pitchFamily="18" charset="2"/>
              <a:buChar char="-"/>
            </a:pPr>
            <a:r>
              <a:rPr lang="de-DE" sz="1400" dirty="0"/>
              <a:t>IT &amp; Kommunikation</a:t>
            </a:r>
          </a:p>
          <a:p>
            <a:pPr marL="177800" indent="-177800">
              <a:buFont typeface="Symbol" panose="05050102010706020507" pitchFamily="18" charset="2"/>
              <a:buChar char="-"/>
            </a:pPr>
            <a:r>
              <a:rPr lang="de-DE" sz="1400" dirty="0"/>
              <a:t>Eigenbetriebe </a:t>
            </a:r>
          </a:p>
          <a:p>
            <a:pPr marL="177800" indent="-177800">
              <a:buFont typeface="Symbol" panose="05050102010706020507" pitchFamily="18" charset="2"/>
              <a:buChar char="-"/>
            </a:pPr>
            <a:r>
              <a:rPr lang="de-DE" sz="1400" dirty="0"/>
              <a:t>Schulen &amp; Soziales </a:t>
            </a:r>
          </a:p>
          <a:p>
            <a:pPr marL="177800" indent="-177800">
              <a:buFont typeface="Symbol" panose="05050102010706020507" pitchFamily="18" charset="2"/>
              <a:buChar char="-"/>
            </a:pPr>
            <a:r>
              <a:rPr lang="de-DE" sz="1400" dirty="0"/>
              <a:t>Vertreter anderer Behörden</a:t>
            </a:r>
          </a:p>
          <a:p>
            <a:pPr marL="177800" indent="-177800">
              <a:buFont typeface="Symbol" panose="05050102010706020507" pitchFamily="18" charset="2"/>
              <a:buChar char="-"/>
            </a:pPr>
            <a:r>
              <a:rPr lang="de-DE" sz="1400" dirty="0"/>
              <a:t>Fachberater   </a:t>
            </a:r>
          </a:p>
          <a:p>
            <a:pPr marL="285750" indent="-285750">
              <a:buFont typeface="Symbol" panose="05050102010706020507" pitchFamily="18" charset="2"/>
              <a:buChar char="-"/>
            </a:pPr>
            <a:endParaRPr lang="de-DE" sz="1400" dirty="0"/>
          </a:p>
        </p:txBody>
      </p:sp>
      <p:sp>
        <p:nvSpPr>
          <p:cNvPr id="56" name="Rechteck 55">
            <a:hlinkClick r:id="rId2" action="ppaction://hlinksldjump"/>
            <a:extLst>
              <a:ext uri="{FF2B5EF4-FFF2-40B4-BE49-F238E27FC236}">
                <a16:creationId xmlns:a16="http://schemas.microsoft.com/office/drawing/2014/main" id="{581A0AB9-7145-ADBB-502F-E8C13674BFDD}"/>
              </a:ext>
            </a:extLst>
          </p:cNvPr>
          <p:cNvSpPr/>
          <p:nvPr/>
        </p:nvSpPr>
        <p:spPr>
          <a:xfrm>
            <a:off x="503775" y="7663414"/>
            <a:ext cx="2929500" cy="853641"/>
          </a:xfrm>
          <a:prstGeom prst="rect">
            <a:avLst/>
          </a:prstGeom>
          <a:solidFill>
            <a:srgbClr val="00FF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1600" b="1" dirty="0">
                <a:solidFill>
                  <a:schemeClr val="tx1"/>
                </a:solidFill>
              </a:rPr>
              <a:t>Ständige Mitglieder </a:t>
            </a:r>
          </a:p>
          <a:p>
            <a:pPr>
              <a:tabLst>
                <a:tab pos="6480000" algn="r"/>
              </a:tabLst>
            </a:pPr>
            <a:r>
              <a:rPr lang="de-DE" sz="1600" b="1" dirty="0">
                <a:solidFill>
                  <a:schemeClr val="tx1"/>
                </a:solidFill>
              </a:rPr>
              <a:t>des Stabes definieren!	</a:t>
            </a:r>
          </a:p>
          <a:p>
            <a:pPr>
              <a:tabLst>
                <a:tab pos="6480000" algn="r"/>
              </a:tabLst>
            </a:pPr>
            <a:r>
              <a:rPr lang="de-DE" sz="1600" b="1" dirty="0">
                <a:solidFill>
                  <a:schemeClr val="tx1"/>
                </a:solidFill>
              </a:rPr>
              <a:t>Plan 115</a:t>
            </a:r>
          </a:p>
        </p:txBody>
      </p:sp>
      <p:sp>
        <p:nvSpPr>
          <p:cNvPr id="58" name="Textfeld 57">
            <a:extLst>
              <a:ext uri="{FF2B5EF4-FFF2-40B4-BE49-F238E27FC236}">
                <a16:creationId xmlns:a16="http://schemas.microsoft.com/office/drawing/2014/main" id="{BDA7EB06-BE9B-649D-93F6-3FC0EE0B28A9}"/>
              </a:ext>
            </a:extLst>
          </p:cNvPr>
          <p:cNvSpPr txBox="1"/>
          <p:nvPr/>
        </p:nvSpPr>
        <p:spPr>
          <a:xfrm>
            <a:off x="503238" y="9776636"/>
            <a:ext cx="5806122" cy="276999"/>
          </a:xfrm>
          <a:prstGeom prst="rect">
            <a:avLst/>
          </a:prstGeom>
          <a:noFill/>
        </p:spPr>
        <p:txBody>
          <a:bodyPr wrap="square" lIns="0">
            <a:spAutoFit/>
          </a:bodyPr>
          <a:lstStyle/>
          <a:p>
            <a:r>
              <a:rPr lang="de-DE" sz="1200" b="1" dirty="0">
                <a:solidFill>
                  <a:schemeClr val="tx1"/>
                </a:solidFill>
                <a:ea typeface="Open Sans" panose="020B0606030504020204" pitchFamily="34" charset="0"/>
                <a:cs typeface="Arial" panose="020B0604020202020204" pitchFamily="34" charset="0"/>
              </a:rPr>
              <a:t>*Diese Personen sollten für die Arbeit im Verwaltungsstab geschult werden.</a:t>
            </a:r>
          </a:p>
        </p:txBody>
      </p:sp>
      <p:sp>
        <p:nvSpPr>
          <p:cNvPr id="59" name="Rechteck 58">
            <a:hlinkClick r:id="rId3" action="ppaction://hlinksldjump"/>
            <a:extLst>
              <a:ext uri="{FF2B5EF4-FFF2-40B4-BE49-F238E27FC236}">
                <a16:creationId xmlns:a16="http://schemas.microsoft.com/office/drawing/2014/main" id="{35E1B581-F957-82CF-B0E4-BCDFF68C5C86}"/>
              </a:ext>
            </a:extLst>
          </p:cNvPr>
          <p:cNvSpPr/>
          <p:nvPr/>
        </p:nvSpPr>
        <p:spPr>
          <a:xfrm>
            <a:off x="4414275" y="7663414"/>
            <a:ext cx="2929500" cy="853641"/>
          </a:xfrm>
          <a:prstGeom prst="rect">
            <a:avLst/>
          </a:prstGeom>
          <a:solidFill>
            <a:srgbClr val="00FF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1600" b="1" dirty="0">
                <a:solidFill>
                  <a:schemeClr val="tx1"/>
                </a:solidFill>
              </a:rPr>
              <a:t>Ereignisspezifische Mitglieder des Stabes definieren!   Plan 116</a:t>
            </a:r>
          </a:p>
        </p:txBody>
      </p:sp>
      <p:sp>
        <p:nvSpPr>
          <p:cNvPr id="60" name="Rechteck 59">
            <a:hlinkClick r:id="rId4" action="ppaction://hlinksldjump"/>
            <a:extLst>
              <a:ext uri="{FF2B5EF4-FFF2-40B4-BE49-F238E27FC236}">
                <a16:creationId xmlns:a16="http://schemas.microsoft.com/office/drawing/2014/main" id="{446EDD64-5194-DEBC-9F09-DC582406155B}"/>
              </a:ext>
            </a:extLst>
          </p:cNvPr>
          <p:cNvSpPr/>
          <p:nvPr/>
        </p:nvSpPr>
        <p:spPr>
          <a:xfrm>
            <a:off x="503775" y="8689428"/>
            <a:ext cx="2929500" cy="853641"/>
          </a:xfrm>
          <a:prstGeom prst="rect">
            <a:avLst/>
          </a:prstGeom>
          <a:solidFill>
            <a:srgbClr val="00FF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1600" b="1" dirty="0">
                <a:solidFill>
                  <a:schemeClr val="tx1"/>
                </a:solidFill>
              </a:rPr>
              <a:t>Verbindungspersonen</a:t>
            </a:r>
          </a:p>
          <a:p>
            <a:pPr>
              <a:tabLst>
                <a:tab pos="6480000" algn="r"/>
              </a:tabLst>
            </a:pPr>
            <a:r>
              <a:rPr lang="de-DE" sz="1600" b="1" dirty="0">
                <a:solidFill>
                  <a:schemeClr val="tx1"/>
                </a:solidFill>
              </a:rPr>
              <a:t>definieren!	</a:t>
            </a:r>
          </a:p>
          <a:p>
            <a:pPr>
              <a:tabLst>
                <a:tab pos="6480000" algn="r"/>
              </a:tabLst>
            </a:pPr>
            <a:r>
              <a:rPr lang="de-DE" sz="1600" b="1" dirty="0">
                <a:solidFill>
                  <a:schemeClr val="tx1"/>
                </a:solidFill>
              </a:rPr>
              <a:t>Plan 118</a:t>
            </a:r>
          </a:p>
        </p:txBody>
      </p:sp>
      <p:sp>
        <p:nvSpPr>
          <p:cNvPr id="61" name="Rechteck 60">
            <a:hlinkClick r:id="rId5" action="ppaction://hlinksldjump"/>
            <a:extLst>
              <a:ext uri="{FF2B5EF4-FFF2-40B4-BE49-F238E27FC236}">
                <a16:creationId xmlns:a16="http://schemas.microsoft.com/office/drawing/2014/main" id="{CD902F12-C86F-4D23-0D41-608C278CB9A6}"/>
              </a:ext>
            </a:extLst>
          </p:cNvPr>
          <p:cNvSpPr/>
          <p:nvPr/>
        </p:nvSpPr>
        <p:spPr>
          <a:xfrm>
            <a:off x="4413738" y="8689428"/>
            <a:ext cx="2929500" cy="853641"/>
          </a:xfrm>
          <a:prstGeom prst="rect">
            <a:avLst/>
          </a:prstGeom>
          <a:solidFill>
            <a:srgbClr val="00FF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1600" b="1" dirty="0">
                <a:solidFill>
                  <a:schemeClr val="tx1"/>
                </a:solidFill>
              </a:rPr>
              <a:t>Fachberater </a:t>
            </a:r>
          </a:p>
          <a:p>
            <a:pPr>
              <a:tabLst>
                <a:tab pos="6480000" algn="r"/>
              </a:tabLst>
            </a:pPr>
            <a:r>
              <a:rPr lang="de-DE" sz="1600" b="1" dirty="0">
                <a:solidFill>
                  <a:schemeClr val="tx1"/>
                </a:solidFill>
              </a:rPr>
              <a:t>definieren!	</a:t>
            </a:r>
          </a:p>
          <a:p>
            <a:pPr>
              <a:tabLst>
                <a:tab pos="6480000" algn="r"/>
              </a:tabLst>
            </a:pPr>
            <a:r>
              <a:rPr lang="de-DE" sz="1600" b="1" dirty="0">
                <a:solidFill>
                  <a:schemeClr val="tx1"/>
                </a:solidFill>
              </a:rPr>
              <a:t>Plan 120</a:t>
            </a:r>
          </a:p>
        </p:txBody>
      </p:sp>
      <p:sp>
        <p:nvSpPr>
          <p:cNvPr id="2" name="Rechteck 1">
            <a:hlinkClick r:id="rId6" action="ppaction://hlinksldjump"/>
            <a:extLst>
              <a:ext uri="{FF2B5EF4-FFF2-40B4-BE49-F238E27FC236}">
                <a16:creationId xmlns:a16="http://schemas.microsoft.com/office/drawing/2014/main" id="{6DFB272F-92F8-25E8-8327-020D46E96148}"/>
              </a:ext>
            </a:extLst>
          </p:cNvPr>
          <p:cNvSpPr/>
          <p:nvPr/>
        </p:nvSpPr>
        <p:spPr>
          <a:xfrm rot="16200000">
            <a:off x="-471736" y="9390269"/>
            <a:ext cx="1481139" cy="252000"/>
          </a:xfrm>
          <a:prstGeom prst="rect">
            <a:avLst/>
          </a:prstGeom>
          <a:solidFill>
            <a:srgbClr val="00FFFF"/>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 Anleitung</a:t>
            </a:r>
          </a:p>
        </p:txBody>
      </p:sp>
    </p:spTree>
    <p:extLst>
      <p:ext uri="{BB962C8B-B14F-4D97-AF65-F5344CB8AC3E}">
        <p14:creationId xmlns:p14="http://schemas.microsoft.com/office/powerpoint/2010/main" val="35600420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8F066-391B-A9E2-60C8-3F3A36EA9B1F}"/>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854E64B0-81AC-A338-70A1-82B373ADCE63}"/>
              </a:ext>
            </a:extLst>
          </p:cNvPr>
          <p:cNvSpPr>
            <a:spLocks noGrp="1"/>
          </p:cNvSpPr>
          <p:nvPr>
            <p:ph type="body" sz="quarter" idx="21"/>
          </p:nvPr>
        </p:nvSpPr>
        <p:spPr/>
        <p:txBody>
          <a:bodyPr/>
          <a:lstStyle/>
          <a:p>
            <a:r>
              <a:rPr lang="de-DE" dirty="0"/>
              <a:t>Dreisampegel </a:t>
            </a:r>
          </a:p>
        </p:txBody>
      </p:sp>
      <p:sp>
        <p:nvSpPr>
          <p:cNvPr id="3" name="Textplatzhalter 2">
            <a:extLst>
              <a:ext uri="{FF2B5EF4-FFF2-40B4-BE49-F238E27FC236}">
                <a16:creationId xmlns:a16="http://schemas.microsoft.com/office/drawing/2014/main" id="{A91E8B63-9B39-95E9-DBC5-C327F7102530}"/>
              </a:ext>
            </a:extLst>
          </p:cNvPr>
          <p:cNvSpPr>
            <a:spLocks noGrp="1"/>
          </p:cNvSpPr>
          <p:nvPr>
            <p:ph type="body" sz="quarter" idx="26"/>
          </p:nvPr>
        </p:nvSpPr>
        <p:spPr>
          <a:solidFill>
            <a:srgbClr val="FFC000"/>
          </a:solidFill>
        </p:spPr>
        <p:txBody>
          <a:bodyPr/>
          <a:lstStyle/>
          <a:p>
            <a:r>
              <a:rPr lang="de-DE" dirty="0"/>
              <a:t>Kontrollmaßnahmen</a:t>
            </a:r>
          </a:p>
        </p:txBody>
      </p:sp>
      <p:sp>
        <p:nvSpPr>
          <p:cNvPr id="4" name="Titel 3">
            <a:extLst>
              <a:ext uri="{FF2B5EF4-FFF2-40B4-BE49-F238E27FC236}">
                <a16:creationId xmlns:a16="http://schemas.microsoft.com/office/drawing/2014/main" id="{F90853F4-95E6-F9E8-57CD-F340A90624E6}"/>
              </a:ext>
            </a:extLst>
          </p:cNvPr>
          <p:cNvSpPr>
            <a:spLocks noGrp="1"/>
          </p:cNvSpPr>
          <p:nvPr>
            <p:ph type="title"/>
          </p:nvPr>
        </p:nvSpPr>
        <p:spPr/>
        <p:txBody>
          <a:bodyPr/>
          <a:lstStyle/>
          <a:p>
            <a:r>
              <a:rPr lang="de-DE" dirty="0"/>
              <a:t>304</a:t>
            </a:r>
          </a:p>
        </p:txBody>
      </p:sp>
      <p:sp>
        <p:nvSpPr>
          <p:cNvPr id="7" name="Textplatzhalter 6">
            <a:extLst>
              <a:ext uri="{FF2B5EF4-FFF2-40B4-BE49-F238E27FC236}">
                <a16:creationId xmlns:a16="http://schemas.microsoft.com/office/drawing/2014/main" id="{78BF00F8-19E7-B4B2-FF27-12A6887F16E1}"/>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5C2D0394-45F7-0F45-D0F9-74D9734C0EBB}"/>
              </a:ext>
            </a:extLst>
          </p:cNvPr>
          <p:cNvSpPr>
            <a:spLocks noGrp="1"/>
          </p:cNvSpPr>
          <p:nvPr>
            <p:ph type="dt" sz="half" idx="10"/>
          </p:nvPr>
        </p:nvSpPr>
        <p:spPr/>
        <p:txBody>
          <a:bodyPr/>
          <a:lstStyle/>
          <a:p>
            <a:r>
              <a:rPr lang="de-DE" dirty="0"/>
              <a:t>17.11.2023</a:t>
            </a:r>
          </a:p>
        </p:txBody>
      </p:sp>
      <p:sp>
        <p:nvSpPr>
          <p:cNvPr id="13" name="Rechteck 12">
            <a:hlinkClick r:id="rId2" action="ppaction://hlinksldjump"/>
            <a:extLst>
              <a:ext uri="{FF2B5EF4-FFF2-40B4-BE49-F238E27FC236}">
                <a16:creationId xmlns:a16="http://schemas.microsoft.com/office/drawing/2014/main" id="{3684A9B2-A212-65F2-0BFA-CDD14C04A4DE}"/>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8" name="Rechteck 17">
            <a:hlinkClick r:id="rId3" action="ppaction://hlinksldjump"/>
            <a:extLst>
              <a:ext uri="{FF2B5EF4-FFF2-40B4-BE49-F238E27FC236}">
                <a16:creationId xmlns:a16="http://schemas.microsoft.com/office/drawing/2014/main" id="{D0C664C5-1739-814F-754A-DF8B25B9926B}"/>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graphicFrame>
        <p:nvGraphicFramePr>
          <p:cNvPr id="9" name="Tabelle 8">
            <a:extLst>
              <a:ext uri="{FF2B5EF4-FFF2-40B4-BE49-F238E27FC236}">
                <a16:creationId xmlns:a16="http://schemas.microsoft.com/office/drawing/2014/main" id="{B594B495-1AF0-AC56-79A0-5C89BB74DE91}"/>
              </a:ext>
            </a:extLst>
          </p:cNvPr>
          <p:cNvGraphicFramePr>
            <a:graphicFrameLocks noGrp="1"/>
          </p:cNvGraphicFramePr>
          <p:nvPr>
            <p:extLst>
              <p:ext uri="{D42A27DB-BD31-4B8C-83A1-F6EECF244321}">
                <p14:modId xmlns:p14="http://schemas.microsoft.com/office/powerpoint/2010/main" val="2420321318"/>
              </p:ext>
            </p:extLst>
          </p:nvPr>
        </p:nvGraphicFramePr>
        <p:xfrm>
          <a:off x="503238" y="1528763"/>
          <a:ext cx="6870968" cy="2306320"/>
        </p:xfrm>
        <a:graphic>
          <a:graphicData uri="http://schemas.openxmlformats.org/drawingml/2006/table">
            <a:tbl>
              <a:tblPr firstRow="1" bandRow="1">
                <a:tableStyleId>{5940675A-B579-460E-94D1-54222C63F5DA}</a:tableStyleId>
              </a:tblPr>
              <a:tblGrid>
                <a:gridCol w="1757710">
                  <a:extLst>
                    <a:ext uri="{9D8B030D-6E8A-4147-A177-3AD203B41FA5}">
                      <a16:colId xmlns:a16="http://schemas.microsoft.com/office/drawing/2014/main" val="1657135842"/>
                    </a:ext>
                  </a:extLst>
                </a:gridCol>
                <a:gridCol w="3820438">
                  <a:extLst>
                    <a:ext uri="{9D8B030D-6E8A-4147-A177-3AD203B41FA5}">
                      <a16:colId xmlns:a16="http://schemas.microsoft.com/office/drawing/2014/main" val="1282900115"/>
                    </a:ext>
                  </a:extLst>
                </a:gridCol>
                <a:gridCol w="910147">
                  <a:extLst>
                    <a:ext uri="{9D8B030D-6E8A-4147-A177-3AD203B41FA5}">
                      <a16:colId xmlns:a16="http://schemas.microsoft.com/office/drawing/2014/main" val="2173456831"/>
                    </a:ext>
                  </a:extLst>
                </a:gridCol>
                <a:gridCol w="382673">
                  <a:extLst>
                    <a:ext uri="{9D8B030D-6E8A-4147-A177-3AD203B41FA5}">
                      <a16:colId xmlns:a16="http://schemas.microsoft.com/office/drawing/2014/main" val="2181586199"/>
                    </a:ext>
                  </a:extLst>
                </a:gridCol>
              </a:tblGrid>
              <a:tr h="370840">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Auslöser</a:t>
                      </a:r>
                    </a:p>
                  </a:txBody>
                  <a:tcPr>
                    <a:solidFill>
                      <a:srgbClr val="E7E6E6"/>
                    </a:solidFill>
                  </a:tcPr>
                </a:tc>
                <a:tc gridSpan="3">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Dreisam HMO &gt; 150 cm</a:t>
                      </a:r>
                    </a:p>
                    <a:p>
                      <a:r>
                        <a:rPr lang="de-DE" sz="1600" b="1" i="0" dirty="0">
                          <a:latin typeface="Arial" panose="020B0604020202020204" pitchFamily="34" charset="0"/>
                          <a:ea typeface="Open Sans" panose="020B0606030504020204" pitchFamily="34" charset="0"/>
                          <a:cs typeface="Arial" panose="020B0604020202020204" pitchFamily="34" charset="0"/>
                        </a:rPr>
                        <a:t>Extremer Starkregen</a:t>
                      </a:r>
                    </a:p>
                  </a:txBody>
                  <a:tcPr>
                    <a:solidFill>
                      <a:srgbClr val="E7E6E6"/>
                    </a:solidFill>
                  </a:tcPr>
                </a:tc>
                <a:tc hMerge="1">
                  <a:txBody>
                    <a:bodyPr/>
                    <a:lstStyle/>
                    <a:p>
                      <a:pPr algn="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solidFill>
                      <a:srgbClr val="E7E6E6"/>
                    </a:solidFill>
                  </a:tcPr>
                </a:tc>
                <a:tc h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extLst>
                  <a:ext uri="{0D108BD9-81ED-4DB2-BD59-A6C34878D82A}">
                    <a16:rowId xmlns:a16="http://schemas.microsoft.com/office/drawing/2014/main" val="1094948363"/>
                  </a:ext>
                </a:extLst>
              </a:tr>
              <a:tr h="152481">
                <a:tc gridSpan="4">
                  <a:txBody>
                    <a:bodyPr/>
                    <a:lstStyle/>
                    <a:p>
                      <a:endParaRPr lang="de-DE" sz="900" b="1" i="0" dirty="0">
                        <a:latin typeface="Arial" panose="020B0604020202020204" pitchFamily="34" charset="0"/>
                        <a:ea typeface="Open Sans" panose="020B0606030504020204" pitchFamily="34" charset="0"/>
                        <a:cs typeface="Arial" panose="020B0604020202020204" pitchFamily="34" charset="0"/>
                      </a:endParaRPr>
                    </a:p>
                  </a:txBody>
                  <a:tcPr>
                    <a:noFill/>
                  </a:tcPr>
                </a:tc>
                <a:tc hMerge="1">
                  <a:txBody>
                    <a:bodyPr/>
                    <a:lstStyle/>
                    <a:p>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052337779"/>
                  </a:ext>
                </a:extLst>
              </a:tr>
              <a:tr h="370840">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Zuständig</a:t>
                      </a:r>
                    </a:p>
                  </a:txBody>
                  <a:tcPr>
                    <a:solidFill>
                      <a:srgbClr val="E7E6E6"/>
                    </a:solidFill>
                  </a:tcPr>
                </a:tc>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Maßnahmen </a:t>
                      </a:r>
                    </a:p>
                  </a:txBody>
                  <a:tcPr>
                    <a:solidFill>
                      <a:srgbClr val="E7E6E6"/>
                    </a:solidFill>
                  </a:tcPr>
                </a:tc>
                <a:tc>
                  <a:txBody>
                    <a:bodyPr/>
                    <a:lstStyle/>
                    <a:p>
                      <a:pPr algn="r"/>
                      <a:r>
                        <a:rPr lang="de-DE" sz="1400" b="1" i="0" dirty="0">
                          <a:latin typeface="Arial" panose="020B0604020202020204" pitchFamily="34" charset="0"/>
                          <a:ea typeface="Open Sans" panose="020B0606030504020204" pitchFamily="34" charset="0"/>
                          <a:cs typeface="Arial" panose="020B0604020202020204" pitchFamily="34" charset="0"/>
                        </a:rPr>
                        <a:t>Plan Nr.</a:t>
                      </a:r>
                    </a:p>
                  </a:txBody>
                  <a:tcPr marL="36000" marR="36000" anchor="ctr">
                    <a:solidFill>
                      <a:srgbClr val="E7E6E6"/>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600" b="1" i="0" dirty="0">
                          <a:latin typeface="Arial" panose="020B0604020202020204" pitchFamily="34" charset="0"/>
                          <a:ea typeface="Open Sans" panose="020B0606030504020204" pitchFamily="34" charset="0"/>
                          <a:cs typeface="Arial" panose="020B0604020202020204" pitchFamily="34" charset="0"/>
                          <a:sym typeface="Wingdings" panose="05000000000000000000" pitchFamily="2" charset="2"/>
                        </a:rPr>
                        <a:t></a:t>
                      </a: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extLst>
                  <a:ext uri="{0D108BD9-81ED-4DB2-BD59-A6C34878D82A}">
                    <a16:rowId xmlns:a16="http://schemas.microsoft.com/office/drawing/2014/main" val="691297166"/>
                  </a:ext>
                </a:extLst>
              </a:tr>
              <a:tr h="160359">
                <a:tc rowSpan="3">
                  <a:txBody>
                    <a:bodyPr/>
                    <a:lstStyle/>
                    <a:p>
                      <a:pPr marL="0" algn="l" defTabSz="755934" rtl="0" eaLnBrk="1" latinLnBrk="0" hangingPunct="1"/>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Feuerwehr </a:t>
                      </a:r>
                    </a:p>
                  </a:txBody>
                  <a:tcPr marL="36000" marR="36000"/>
                </a:tc>
                <a:tc>
                  <a:txBody>
                    <a:bodyPr/>
                    <a:lstStyle/>
                    <a:p>
                      <a:pPr marL="0" indent="0">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Überwachung Dreisampegel Ebnet</a:t>
                      </a:r>
                    </a:p>
                  </a:txBody>
                  <a:tcPr marL="36000" marR="36000"/>
                </a:tc>
                <a:tc>
                  <a:txBody>
                    <a:bodyPr/>
                    <a:lstStyle/>
                    <a:p>
                      <a:pPr algn="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919402272"/>
                  </a:ext>
                </a:extLst>
              </a:tr>
              <a:tr h="160359">
                <a:tc vMerge="1">
                  <a:txBody>
                    <a:bodyPr/>
                    <a:lstStyle/>
                    <a:p>
                      <a:pPr marL="0" algn="l" defTabSz="755934" rtl="0" eaLnBrk="1" latinLnBrk="0" hangingPunct="1"/>
                      <a:endPar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pPr marL="0" indent="0">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Meldung an Einsatzleitung </a:t>
                      </a:r>
                    </a:p>
                  </a:txBody>
                  <a:tcPr marL="36000" marR="36000"/>
                </a:tc>
                <a:tc>
                  <a:txBody>
                    <a:bodyPr/>
                    <a:lstStyle/>
                    <a:p>
                      <a:pPr algn="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2180373"/>
                  </a:ext>
                </a:extLst>
              </a:tr>
              <a:tr h="160359">
                <a:tc vMerge="1">
                  <a:txBody>
                    <a:bodyPr/>
                    <a:lstStyle/>
                    <a:p>
                      <a:pPr marL="0" algn="l" defTabSz="755934" rtl="0" eaLnBrk="1" latinLnBrk="0" hangingPunct="1"/>
                      <a:endPar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pPr marL="0" indent="0">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Wenn höher HMO = 150 cm Auslösung Kontrollmaßnahmen</a:t>
                      </a:r>
                    </a:p>
                  </a:txBody>
                  <a:tcPr marL="36000" marR="36000"/>
                </a:tc>
                <a:tc>
                  <a:txBody>
                    <a:bodyPr/>
                    <a:lstStyle/>
                    <a:p>
                      <a:pPr algn="r"/>
                      <a:r>
                        <a:rPr lang="de-DE" sz="1400" b="0" i="0" dirty="0">
                          <a:latin typeface="Arial" panose="020B0604020202020204" pitchFamily="34" charset="0"/>
                          <a:ea typeface="Open Sans" panose="020B0606030504020204" pitchFamily="34" charset="0"/>
                          <a:cs typeface="Arial" panose="020B0604020202020204" pitchFamily="34" charset="0"/>
                          <a:hlinkClick r:id="rId4" action="ppaction://hlinksldjump"/>
                        </a:rPr>
                        <a:t>307</a:t>
                      </a: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623386317"/>
                  </a:ext>
                </a:extLst>
              </a:tr>
            </a:tbl>
          </a:graphicData>
        </a:graphic>
      </p:graphicFrame>
      <p:sp>
        <p:nvSpPr>
          <p:cNvPr id="8" name="Rechteck 7">
            <a:hlinkClick r:id="rId5" action="ppaction://hlinksldjump"/>
            <a:extLst>
              <a:ext uri="{FF2B5EF4-FFF2-40B4-BE49-F238E27FC236}">
                <a16:creationId xmlns:a16="http://schemas.microsoft.com/office/drawing/2014/main" id="{5249EBC0-8C52-3171-1E6C-9136D5BFB907}"/>
              </a:ext>
            </a:extLst>
          </p:cNvPr>
          <p:cNvSpPr/>
          <p:nvPr/>
        </p:nvSpPr>
        <p:spPr>
          <a:xfrm rot="16200000">
            <a:off x="-708129" y="4373651"/>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Starkregen / Hochwasser</a:t>
            </a:r>
          </a:p>
        </p:txBody>
      </p:sp>
      <p:sp>
        <p:nvSpPr>
          <p:cNvPr id="5" name="Rechteck 4">
            <a:hlinkClick r:id="rId4" action="ppaction://hlinksldjump"/>
            <a:extLst>
              <a:ext uri="{FF2B5EF4-FFF2-40B4-BE49-F238E27FC236}">
                <a16:creationId xmlns:a16="http://schemas.microsoft.com/office/drawing/2014/main" id="{BF87369A-A5E8-0812-35DC-DF52E8F8C40B}"/>
              </a:ext>
            </a:extLst>
          </p:cNvPr>
          <p:cNvSpPr/>
          <p:nvPr/>
        </p:nvSpPr>
        <p:spPr>
          <a:xfrm rot="16200000">
            <a:off x="-675447" y="6424961"/>
            <a:ext cx="188855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Karte Gewässer</a:t>
            </a:r>
          </a:p>
        </p:txBody>
      </p:sp>
    </p:spTree>
    <p:extLst>
      <p:ext uri="{BB962C8B-B14F-4D97-AF65-F5344CB8AC3E}">
        <p14:creationId xmlns:p14="http://schemas.microsoft.com/office/powerpoint/2010/main" val="2742759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807F4-E5A8-388E-4820-4E5340EDA626}"/>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970F85A6-7D27-9895-0737-B333CFF40E74}"/>
              </a:ext>
            </a:extLst>
          </p:cNvPr>
          <p:cNvSpPr>
            <a:spLocks noGrp="1"/>
          </p:cNvSpPr>
          <p:nvPr>
            <p:ph type="body" sz="quarter" idx="21"/>
          </p:nvPr>
        </p:nvSpPr>
        <p:spPr/>
        <p:txBody>
          <a:bodyPr/>
          <a:lstStyle/>
          <a:p>
            <a:r>
              <a:rPr lang="de-DE" dirty="0"/>
              <a:t>bei DWD ROT </a:t>
            </a:r>
          </a:p>
        </p:txBody>
      </p:sp>
      <p:sp>
        <p:nvSpPr>
          <p:cNvPr id="3" name="Textplatzhalter 2">
            <a:extLst>
              <a:ext uri="{FF2B5EF4-FFF2-40B4-BE49-F238E27FC236}">
                <a16:creationId xmlns:a16="http://schemas.microsoft.com/office/drawing/2014/main" id="{FF26E1EA-C236-7B26-29F8-DFDBCA3F6017}"/>
              </a:ext>
            </a:extLst>
          </p:cNvPr>
          <p:cNvSpPr>
            <a:spLocks noGrp="1"/>
          </p:cNvSpPr>
          <p:nvPr>
            <p:ph type="body" sz="quarter" idx="26"/>
          </p:nvPr>
        </p:nvSpPr>
        <p:spPr>
          <a:solidFill>
            <a:srgbClr val="FFC000"/>
          </a:solidFill>
        </p:spPr>
        <p:txBody>
          <a:bodyPr/>
          <a:lstStyle/>
          <a:p>
            <a:r>
              <a:rPr lang="de-DE" dirty="0"/>
              <a:t>Kontrollmaßnahmen</a:t>
            </a:r>
          </a:p>
        </p:txBody>
      </p:sp>
      <p:sp>
        <p:nvSpPr>
          <p:cNvPr id="4" name="Titel 3">
            <a:extLst>
              <a:ext uri="{FF2B5EF4-FFF2-40B4-BE49-F238E27FC236}">
                <a16:creationId xmlns:a16="http://schemas.microsoft.com/office/drawing/2014/main" id="{880AA11D-AD84-0EA3-E889-28D46A2836BC}"/>
              </a:ext>
            </a:extLst>
          </p:cNvPr>
          <p:cNvSpPr>
            <a:spLocks noGrp="1"/>
          </p:cNvSpPr>
          <p:nvPr>
            <p:ph type="title"/>
          </p:nvPr>
        </p:nvSpPr>
        <p:spPr/>
        <p:txBody>
          <a:bodyPr/>
          <a:lstStyle/>
          <a:p>
            <a:r>
              <a:rPr lang="de-DE" dirty="0"/>
              <a:t>305</a:t>
            </a:r>
          </a:p>
        </p:txBody>
      </p:sp>
      <p:sp>
        <p:nvSpPr>
          <p:cNvPr id="7" name="Textplatzhalter 6">
            <a:extLst>
              <a:ext uri="{FF2B5EF4-FFF2-40B4-BE49-F238E27FC236}">
                <a16:creationId xmlns:a16="http://schemas.microsoft.com/office/drawing/2014/main" id="{E3951E7A-970A-4CB2-F2DF-48940D384B39}"/>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37745482-C44C-562D-C461-7DCDDA1194C0}"/>
              </a:ext>
            </a:extLst>
          </p:cNvPr>
          <p:cNvSpPr>
            <a:spLocks noGrp="1"/>
          </p:cNvSpPr>
          <p:nvPr>
            <p:ph type="dt" sz="half" idx="10"/>
          </p:nvPr>
        </p:nvSpPr>
        <p:spPr/>
        <p:txBody>
          <a:bodyPr/>
          <a:lstStyle/>
          <a:p>
            <a:r>
              <a:rPr lang="de-DE" dirty="0"/>
              <a:t>17.11.2023</a:t>
            </a:r>
          </a:p>
        </p:txBody>
      </p:sp>
      <p:sp>
        <p:nvSpPr>
          <p:cNvPr id="13" name="Rechteck 12">
            <a:hlinkClick r:id="rId2" action="ppaction://hlinksldjump"/>
            <a:extLst>
              <a:ext uri="{FF2B5EF4-FFF2-40B4-BE49-F238E27FC236}">
                <a16:creationId xmlns:a16="http://schemas.microsoft.com/office/drawing/2014/main" id="{2C4A8F19-9F6A-BC33-DE2D-452B04F7705B}"/>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8" name="Rechteck 17">
            <a:hlinkClick r:id="rId3" action="ppaction://hlinksldjump"/>
            <a:extLst>
              <a:ext uri="{FF2B5EF4-FFF2-40B4-BE49-F238E27FC236}">
                <a16:creationId xmlns:a16="http://schemas.microsoft.com/office/drawing/2014/main" id="{6958D621-D6C5-7A1B-AC4A-5EF4317CAF95}"/>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graphicFrame>
        <p:nvGraphicFramePr>
          <p:cNvPr id="9" name="Tabelle 8">
            <a:extLst>
              <a:ext uri="{FF2B5EF4-FFF2-40B4-BE49-F238E27FC236}">
                <a16:creationId xmlns:a16="http://schemas.microsoft.com/office/drawing/2014/main" id="{01B5A396-7FA8-5CDE-8E27-74AB06337A00}"/>
              </a:ext>
            </a:extLst>
          </p:cNvPr>
          <p:cNvGraphicFramePr>
            <a:graphicFrameLocks noGrp="1"/>
          </p:cNvGraphicFramePr>
          <p:nvPr>
            <p:extLst>
              <p:ext uri="{D42A27DB-BD31-4B8C-83A1-F6EECF244321}">
                <p14:modId xmlns:p14="http://schemas.microsoft.com/office/powerpoint/2010/main" val="1636272551"/>
              </p:ext>
            </p:extLst>
          </p:nvPr>
        </p:nvGraphicFramePr>
        <p:xfrm>
          <a:off x="503238" y="1528763"/>
          <a:ext cx="6870968" cy="2128520"/>
        </p:xfrm>
        <a:graphic>
          <a:graphicData uri="http://schemas.openxmlformats.org/drawingml/2006/table">
            <a:tbl>
              <a:tblPr firstRow="1" bandRow="1">
                <a:tableStyleId>{5940675A-B579-460E-94D1-54222C63F5DA}</a:tableStyleId>
              </a:tblPr>
              <a:tblGrid>
                <a:gridCol w="1757710">
                  <a:extLst>
                    <a:ext uri="{9D8B030D-6E8A-4147-A177-3AD203B41FA5}">
                      <a16:colId xmlns:a16="http://schemas.microsoft.com/office/drawing/2014/main" val="1657135842"/>
                    </a:ext>
                  </a:extLst>
                </a:gridCol>
                <a:gridCol w="3820438">
                  <a:extLst>
                    <a:ext uri="{9D8B030D-6E8A-4147-A177-3AD203B41FA5}">
                      <a16:colId xmlns:a16="http://schemas.microsoft.com/office/drawing/2014/main" val="1282900115"/>
                    </a:ext>
                  </a:extLst>
                </a:gridCol>
                <a:gridCol w="910147">
                  <a:extLst>
                    <a:ext uri="{9D8B030D-6E8A-4147-A177-3AD203B41FA5}">
                      <a16:colId xmlns:a16="http://schemas.microsoft.com/office/drawing/2014/main" val="2173456831"/>
                    </a:ext>
                  </a:extLst>
                </a:gridCol>
                <a:gridCol w="382673">
                  <a:extLst>
                    <a:ext uri="{9D8B030D-6E8A-4147-A177-3AD203B41FA5}">
                      <a16:colId xmlns:a16="http://schemas.microsoft.com/office/drawing/2014/main" val="2181586199"/>
                    </a:ext>
                  </a:extLst>
                </a:gridCol>
              </a:tblGrid>
              <a:tr h="370840">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Auslöser</a:t>
                      </a:r>
                    </a:p>
                  </a:txBody>
                  <a:tcPr>
                    <a:solidFill>
                      <a:srgbClr val="E7E6E6"/>
                    </a:solidFill>
                  </a:tcPr>
                </a:tc>
                <a:tc gridSpan="3">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DWD Rot</a:t>
                      </a:r>
                    </a:p>
                  </a:txBody>
                  <a:tcPr>
                    <a:solidFill>
                      <a:srgbClr val="E7E6E6"/>
                    </a:solidFill>
                  </a:tcPr>
                </a:tc>
                <a:tc hMerge="1">
                  <a:txBody>
                    <a:bodyPr/>
                    <a:lstStyle/>
                    <a:p>
                      <a:pPr algn="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solidFill>
                      <a:srgbClr val="E7E6E6"/>
                    </a:solidFill>
                  </a:tcPr>
                </a:tc>
                <a:tc h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extLst>
                  <a:ext uri="{0D108BD9-81ED-4DB2-BD59-A6C34878D82A}">
                    <a16:rowId xmlns:a16="http://schemas.microsoft.com/office/drawing/2014/main" val="1094948363"/>
                  </a:ext>
                </a:extLst>
              </a:tr>
              <a:tr h="152481">
                <a:tc gridSpan="4">
                  <a:txBody>
                    <a:bodyPr/>
                    <a:lstStyle/>
                    <a:p>
                      <a:endParaRPr lang="de-DE" sz="900" b="1" i="0" dirty="0">
                        <a:latin typeface="Arial" panose="020B0604020202020204" pitchFamily="34" charset="0"/>
                        <a:ea typeface="Open Sans" panose="020B0606030504020204" pitchFamily="34" charset="0"/>
                        <a:cs typeface="Arial" panose="020B0604020202020204" pitchFamily="34" charset="0"/>
                      </a:endParaRPr>
                    </a:p>
                  </a:txBody>
                  <a:tcPr>
                    <a:noFill/>
                  </a:tcPr>
                </a:tc>
                <a:tc hMerge="1">
                  <a:txBody>
                    <a:bodyPr/>
                    <a:lstStyle/>
                    <a:p>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052337779"/>
                  </a:ext>
                </a:extLst>
              </a:tr>
              <a:tr h="370840">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Zuständig</a:t>
                      </a:r>
                    </a:p>
                  </a:txBody>
                  <a:tcPr>
                    <a:solidFill>
                      <a:srgbClr val="E7E6E6"/>
                    </a:solidFill>
                  </a:tcPr>
                </a:tc>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Maßnahmen </a:t>
                      </a:r>
                    </a:p>
                  </a:txBody>
                  <a:tcPr>
                    <a:solidFill>
                      <a:srgbClr val="E7E6E6"/>
                    </a:solidFill>
                  </a:tcPr>
                </a:tc>
                <a:tc>
                  <a:txBody>
                    <a:bodyPr/>
                    <a:lstStyle/>
                    <a:p>
                      <a:pPr algn="r"/>
                      <a:r>
                        <a:rPr lang="de-DE" sz="1400" b="1" i="0" dirty="0">
                          <a:latin typeface="Arial" panose="020B0604020202020204" pitchFamily="34" charset="0"/>
                          <a:ea typeface="Open Sans" panose="020B0606030504020204" pitchFamily="34" charset="0"/>
                          <a:cs typeface="Arial" panose="020B0604020202020204" pitchFamily="34" charset="0"/>
                        </a:rPr>
                        <a:t>Plan Nr.</a:t>
                      </a:r>
                    </a:p>
                  </a:txBody>
                  <a:tcPr marL="36000" marR="36000" anchor="ctr">
                    <a:solidFill>
                      <a:srgbClr val="E7E6E6"/>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600" b="1" i="0" dirty="0">
                          <a:latin typeface="Arial" panose="020B0604020202020204" pitchFamily="34" charset="0"/>
                          <a:ea typeface="Open Sans" panose="020B0606030504020204" pitchFamily="34" charset="0"/>
                          <a:cs typeface="Arial" panose="020B0604020202020204" pitchFamily="34" charset="0"/>
                          <a:sym typeface="Wingdings" panose="05000000000000000000" pitchFamily="2" charset="2"/>
                        </a:rPr>
                        <a:t></a:t>
                      </a: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extLst>
                  <a:ext uri="{0D108BD9-81ED-4DB2-BD59-A6C34878D82A}">
                    <a16:rowId xmlns:a16="http://schemas.microsoft.com/office/drawing/2014/main" val="691297166"/>
                  </a:ext>
                </a:extLst>
              </a:tr>
              <a:tr h="160359">
                <a:tc>
                  <a:txBody>
                    <a:bodyPr/>
                    <a:lstStyle/>
                    <a:p>
                      <a:pPr marL="0" algn="l" defTabSz="755934" rtl="0" eaLnBrk="1" latinLnBrk="0" hangingPunct="1"/>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Bauhof </a:t>
                      </a:r>
                    </a:p>
                  </a:txBody>
                  <a:tcPr marL="36000" marR="36000"/>
                </a:tc>
                <a:tc>
                  <a:txBody>
                    <a:bodyPr/>
                    <a:lstStyle/>
                    <a:p>
                      <a:pPr marL="0" indent="0">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Prüfen, ob aufgrund aktueller Ereignisse bereits bei DWD ROT Kontrollen erforderlich sind, z. B. nach Hagelschlag und großem Anfall von abgerissenem Laub oder nach starker Frostperiode.</a:t>
                      </a:r>
                    </a:p>
                  </a:txBody>
                  <a:tcPr marL="36000" marR="36000"/>
                </a:tc>
                <a:tc>
                  <a:txBody>
                    <a:bodyPr/>
                    <a:lstStyle/>
                    <a:p>
                      <a:pPr algn="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919402272"/>
                  </a:ext>
                </a:extLst>
              </a:tr>
            </a:tbl>
          </a:graphicData>
        </a:graphic>
      </p:graphicFrame>
      <p:sp>
        <p:nvSpPr>
          <p:cNvPr id="8" name="Rechteck 7">
            <a:hlinkClick r:id="rId4" action="ppaction://hlinksldjump"/>
            <a:extLst>
              <a:ext uri="{FF2B5EF4-FFF2-40B4-BE49-F238E27FC236}">
                <a16:creationId xmlns:a16="http://schemas.microsoft.com/office/drawing/2014/main" id="{464A383F-6196-B17A-D644-C8A832B60147}"/>
              </a:ext>
            </a:extLst>
          </p:cNvPr>
          <p:cNvSpPr/>
          <p:nvPr/>
        </p:nvSpPr>
        <p:spPr>
          <a:xfrm rot="16200000">
            <a:off x="-708129" y="4373651"/>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Starkregen / Hochwasser</a:t>
            </a:r>
          </a:p>
        </p:txBody>
      </p:sp>
      <p:sp>
        <p:nvSpPr>
          <p:cNvPr id="5" name="Rechteck 4">
            <a:hlinkClick r:id="rId5" action="ppaction://hlinksldjump"/>
            <a:extLst>
              <a:ext uri="{FF2B5EF4-FFF2-40B4-BE49-F238E27FC236}">
                <a16:creationId xmlns:a16="http://schemas.microsoft.com/office/drawing/2014/main" id="{F835D6C4-B691-D558-71B1-753A9FC73637}"/>
              </a:ext>
            </a:extLst>
          </p:cNvPr>
          <p:cNvSpPr/>
          <p:nvPr/>
        </p:nvSpPr>
        <p:spPr>
          <a:xfrm rot="16200000">
            <a:off x="-675447" y="6424961"/>
            <a:ext cx="188855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Karte Gewässer</a:t>
            </a:r>
          </a:p>
        </p:txBody>
      </p:sp>
    </p:spTree>
    <p:extLst>
      <p:ext uri="{BB962C8B-B14F-4D97-AF65-F5344CB8AC3E}">
        <p14:creationId xmlns:p14="http://schemas.microsoft.com/office/powerpoint/2010/main" val="3408982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446ADF55-B687-8BD7-749A-4444BECFA99A}"/>
              </a:ext>
            </a:extLst>
          </p:cNvPr>
          <p:cNvSpPr>
            <a:spLocks noGrp="1"/>
          </p:cNvSpPr>
          <p:nvPr>
            <p:ph type="body" sz="quarter" idx="21"/>
          </p:nvPr>
        </p:nvSpPr>
        <p:spPr/>
        <p:txBody>
          <a:bodyPr/>
          <a:lstStyle/>
          <a:p>
            <a:r>
              <a:rPr lang="de-DE" dirty="0"/>
              <a:t>Übersicht Gewässer / Kanäle</a:t>
            </a:r>
          </a:p>
        </p:txBody>
      </p:sp>
      <p:sp>
        <p:nvSpPr>
          <p:cNvPr id="9" name="Textplatzhalter 8">
            <a:extLst>
              <a:ext uri="{FF2B5EF4-FFF2-40B4-BE49-F238E27FC236}">
                <a16:creationId xmlns:a16="http://schemas.microsoft.com/office/drawing/2014/main" id="{4EB617B3-1772-B0FB-310E-5947E75710A8}"/>
              </a:ext>
            </a:extLst>
          </p:cNvPr>
          <p:cNvSpPr>
            <a:spLocks noGrp="1"/>
          </p:cNvSpPr>
          <p:nvPr>
            <p:ph type="body" sz="quarter" idx="26"/>
          </p:nvPr>
        </p:nvSpPr>
        <p:spPr>
          <a:solidFill>
            <a:srgbClr val="FFC000"/>
          </a:solidFill>
        </p:spPr>
        <p:txBody>
          <a:bodyPr/>
          <a:lstStyle/>
          <a:p>
            <a:r>
              <a:rPr lang="de-DE" dirty="0"/>
              <a:t>Kontrollmaßnahmen</a:t>
            </a:r>
          </a:p>
        </p:txBody>
      </p:sp>
      <p:sp>
        <p:nvSpPr>
          <p:cNvPr id="7" name="Titel 6">
            <a:extLst>
              <a:ext uri="{FF2B5EF4-FFF2-40B4-BE49-F238E27FC236}">
                <a16:creationId xmlns:a16="http://schemas.microsoft.com/office/drawing/2014/main" id="{63F517A4-CADC-6A77-B250-1D28AB7DE5BC}"/>
              </a:ext>
            </a:extLst>
          </p:cNvPr>
          <p:cNvSpPr>
            <a:spLocks noGrp="1"/>
          </p:cNvSpPr>
          <p:nvPr>
            <p:ph type="title"/>
          </p:nvPr>
        </p:nvSpPr>
        <p:spPr/>
        <p:txBody>
          <a:bodyPr/>
          <a:lstStyle/>
          <a:p>
            <a:r>
              <a:rPr lang="de-DE" dirty="0"/>
              <a:t>307</a:t>
            </a:r>
          </a:p>
        </p:txBody>
      </p:sp>
      <p:sp>
        <p:nvSpPr>
          <p:cNvPr id="10" name="Textplatzhalter 9">
            <a:extLst>
              <a:ext uri="{FF2B5EF4-FFF2-40B4-BE49-F238E27FC236}">
                <a16:creationId xmlns:a16="http://schemas.microsoft.com/office/drawing/2014/main" id="{373C9FB8-3EC3-C232-DB2B-26746BAE98DC}"/>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9B8F3E77-ABF2-8915-415F-ACFB8DD54856}"/>
              </a:ext>
            </a:extLst>
          </p:cNvPr>
          <p:cNvSpPr>
            <a:spLocks noGrp="1"/>
          </p:cNvSpPr>
          <p:nvPr>
            <p:ph type="dt" sz="half" idx="10"/>
          </p:nvPr>
        </p:nvSpPr>
        <p:spPr/>
        <p:txBody>
          <a:bodyPr/>
          <a:lstStyle/>
          <a:p>
            <a:r>
              <a:rPr lang="de-DE" dirty="0"/>
              <a:t>17.11.2023</a:t>
            </a:r>
          </a:p>
        </p:txBody>
      </p:sp>
      <p:sp>
        <p:nvSpPr>
          <p:cNvPr id="2" name="Rechteck 1">
            <a:hlinkClick r:id="rId2" action="ppaction://hlinksldjump"/>
            <a:extLst>
              <a:ext uri="{FF2B5EF4-FFF2-40B4-BE49-F238E27FC236}">
                <a16:creationId xmlns:a16="http://schemas.microsoft.com/office/drawing/2014/main" id="{43A2C4AB-777A-08DD-995D-520C5443BCFE}"/>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3" name="Rechteck 2">
            <a:hlinkClick r:id="rId3" action="ppaction://hlinksldjump"/>
            <a:extLst>
              <a:ext uri="{FF2B5EF4-FFF2-40B4-BE49-F238E27FC236}">
                <a16:creationId xmlns:a16="http://schemas.microsoft.com/office/drawing/2014/main" id="{B809C80C-42E8-67C8-413A-B1A3D0017443}"/>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pic>
        <p:nvPicPr>
          <p:cNvPr id="5" name="Grafik 4">
            <a:extLst>
              <a:ext uri="{FF2B5EF4-FFF2-40B4-BE49-F238E27FC236}">
                <a16:creationId xmlns:a16="http://schemas.microsoft.com/office/drawing/2014/main" id="{43EBC2C1-DE1B-1E57-6DC6-3E64ED7E8127}"/>
              </a:ext>
            </a:extLst>
          </p:cNvPr>
          <p:cNvPicPr>
            <a:picLocks/>
          </p:cNvPicPr>
          <p:nvPr/>
        </p:nvPicPr>
        <p:blipFill>
          <a:blip r:embed="rId4"/>
          <a:srcRect l="9512"/>
          <a:stretch>
            <a:fillRect/>
          </a:stretch>
        </p:blipFill>
        <p:spPr>
          <a:xfrm>
            <a:off x="503238" y="1528763"/>
            <a:ext cx="6840537" cy="6282817"/>
          </a:xfrm>
          <a:prstGeom prst="rect">
            <a:avLst/>
          </a:prstGeom>
        </p:spPr>
      </p:pic>
      <p:sp>
        <p:nvSpPr>
          <p:cNvPr id="13" name="Sprechblase: rechteckig 12">
            <a:hlinkClick r:id="rId5" action="ppaction://hlinksldjump"/>
            <a:extLst>
              <a:ext uri="{FF2B5EF4-FFF2-40B4-BE49-F238E27FC236}">
                <a16:creationId xmlns:a16="http://schemas.microsoft.com/office/drawing/2014/main" id="{01F181D5-EEA7-8764-748F-6E191A393564}"/>
              </a:ext>
            </a:extLst>
          </p:cNvPr>
          <p:cNvSpPr>
            <a:spLocks/>
          </p:cNvSpPr>
          <p:nvPr/>
        </p:nvSpPr>
        <p:spPr>
          <a:xfrm>
            <a:off x="6162675" y="4731875"/>
            <a:ext cx="612000" cy="216000"/>
          </a:xfrm>
          <a:prstGeom prst="wedgeRectCallout">
            <a:avLst>
              <a:gd name="adj1" fmla="val 4255"/>
              <a:gd name="adj2" fmla="val 338756"/>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de-DE" dirty="0"/>
              <a:t>310</a:t>
            </a:r>
          </a:p>
        </p:txBody>
      </p:sp>
      <p:sp>
        <p:nvSpPr>
          <p:cNvPr id="25" name="Sprechblase: rechteckig 24">
            <a:hlinkClick r:id="rId6" action="ppaction://hlinksldjump"/>
            <a:extLst>
              <a:ext uri="{FF2B5EF4-FFF2-40B4-BE49-F238E27FC236}">
                <a16:creationId xmlns:a16="http://schemas.microsoft.com/office/drawing/2014/main" id="{4E4AD7C9-7EB1-A390-842C-1836115196A4}"/>
              </a:ext>
            </a:extLst>
          </p:cNvPr>
          <p:cNvSpPr>
            <a:spLocks/>
          </p:cNvSpPr>
          <p:nvPr/>
        </p:nvSpPr>
        <p:spPr>
          <a:xfrm>
            <a:off x="3690985" y="6292083"/>
            <a:ext cx="612000" cy="216000"/>
          </a:xfrm>
          <a:prstGeom prst="wedgeRectCallout">
            <a:avLst>
              <a:gd name="adj1" fmla="val -92656"/>
              <a:gd name="adj2" fmla="val -198210"/>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de-DE" dirty="0"/>
              <a:t>315</a:t>
            </a:r>
          </a:p>
        </p:txBody>
      </p:sp>
      <p:sp>
        <p:nvSpPr>
          <p:cNvPr id="27" name="Sprechblase: rechteckig 26">
            <a:hlinkClick r:id="" action="ppaction://noaction"/>
            <a:extLst>
              <a:ext uri="{FF2B5EF4-FFF2-40B4-BE49-F238E27FC236}">
                <a16:creationId xmlns:a16="http://schemas.microsoft.com/office/drawing/2014/main" id="{4D4D770B-857B-5624-C09B-DCBC7B340992}"/>
              </a:ext>
            </a:extLst>
          </p:cNvPr>
          <p:cNvSpPr/>
          <p:nvPr/>
        </p:nvSpPr>
        <p:spPr>
          <a:xfrm>
            <a:off x="503238" y="8309768"/>
            <a:ext cx="3276600" cy="251727"/>
          </a:xfrm>
          <a:prstGeom prst="wedgeRectCallout">
            <a:avLst>
              <a:gd name="adj1" fmla="val -13894"/>
              <a:gd name="adj2" fmla="val -21292"/>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de-DE" dirty="0"/>
              <a:t>Kontroll- oder Messstelle</a:t>
            </a:r>
          </a:p>
        </p:txBody>
      </p:sp>
      <p:sp>
        <p:nvSpPr>
          <p:cNvPr id="28" name="Sprechblase: rechteckig 27">
            <a:hlinkClick r:id="rId6" action="ppaction://hlinksldjump"/>
            <a:extLst>
              <a:ext uri="{FF2B5EF4-FFF2-40B4-BE49-F238E27FC236}">
                <a16:creationId xmlns:a16="http://schemas.microsoft.com/office/drawing/2014/main" id="{58D79047-B632-E6B6-CE79-59AA6F6CA5F3}"/>
              </a:ext>
            </a:extLst>
          </p:cNvPr>
          <p:cNvSpPr/>
          <p:nvPr/>
        </p:nvSpPr>
        <p:spPr>
          <a:xfrm>
            <a:off x="503237" y="8774922"/>
            <a:ext cx="3276599" cy="264669"/>
          </a:xfrm>
          <a:prstGeom prst="wedgeRectCallout">
            <a:avLst>
              <a:gd name="adj1" fmla="val -5977"/>
              <a:gd name="adj2" fmla="val 905"/>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de-DE" dirty="0"/>
              <a:t>Rechen </a:t>
            </a:r>
          </a:p>
        </p:txBody>
      </p:sp>
      <p:sp>
        <p:nvSpPr>
          <p:cNvPr id="32" name="Sprechblase: rechteckig 31">
            <a:hlinkClick r:id="rId7" action="ppaction://hlinksldjump"/>
            <a:extLst>
              <a:ext uri="{FF2B5EF4-FFF2-40B4-BE49-F238E27FC236}">
                <a16:creationId xmlns:a16="http://schemas.microsoft.com/office/drawing/2014/main" id="{F0D770D2-82B1-FFD8-8352-DB81C32CA5D4}"/>
              </a:ext>
            </a:extLst>
          </p:cNvPr>
          <p:cNvSpPr>
            <a:spLocks/>
          </p:cNvSpPr>
          <p:nvPr/>
        </p:nvSpPr>
        <p:spPr>
          <a:xfrm>
            <a:off x="1899601" y="6038764"/>
            <a:ext cx="612000" cy="216000"/>
          </a:xfrm>
          <a:prstGeom prst="wedgeRectCallout">
            <a:avLst>
              <a:gd name="adj1" fmla="val 108349"/>
              <a:gd name="adj2" fmla="val 60012"/>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de-DE" dirty="0"/>
              <a:t>330</a:t>
            </a:r>
          </a:p>
        </p:txBody>
      </p:sp>
      <p:sp>
        <p:nvSpPr>
          <p:cNvPr id="33" name="Rechteck 32">
            <a:hlinkClick r:id="rId8" action="ppaction://hlinksldjump"/>
            <a:extLst>
              <a:ext uri="{FF2B5EF4-FFF2-40B4-BE49-F238E27FC236}">
                <a16:creationId xmlns:a16="http://schemas.microsoft.com/office/drawing/2014/main" id="{D6BADA6C-7E6D-8F2F-2C92-1D697F0FBDE1}"/>
              </a:ext>
            </a:extLst>
          </p:cNvPr>
          <p:cNvSpPr/>
          <p:nvPr/>
        </p:nvSpPr>
        <p:spPr>
          <a:xfrm rot="16200000">
            <a:off x="-675446" y="4340968"/>
            <a:ext cx="188855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Karte Gewässer</a:t>
            </a:r>
          </a:p>
        </p:txBody>
      </p:sp>
      <p:sp>
        <p:nvSpPr>
          <p:cNvPr id="35" name="Sprechblase: rechteckig 34">
            <a:hlinkClick r:id="rId9" action="ppaction://hlinksldjump"/>
            <a:extLst>
              <a:ext uri="{FF2B5EF4-FFF2-40B4-BE49-F238E27FC236}">
                <a16:creationId xmlns:a16="http://schemas.microsoft.com/office/drawing/2014/main" id="{B78C1149-6130-26E5-3C05-3AC4A5D00CEC}"/>
              </a:ext>
            </a:extLst>
          </p:cNvPr>
          <p:cNvSpPr>
            <a:spLocks/>
          </p:cNvSpPr>
          <p:nvPr/>
        </p:nvSpPr>
        <p:spPr>
          <a:xfrm>
            <a:off x="4054475" y="6723984"/>
            <a:ext cx="612000" cy="216000"/>
          </a:xfrm>
          <a:prstGeom prst="wedgeRectCallout">
            <a:avLst>
              <a:gd name="adj1" fmla="val -92240"/>
              <a:gd name="adj2" fmla="val 6094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de-DE" dirty="0"/>
              <a:t>335</a:t>
            </a:r>
          </a:p>
        </p:txBody>
      </p:sp>
    </p:spTree>
    <p:extLst>
      <p:ext uri="{BB962C8B-B14F-4D97-AF65-F5344CB8AC3E}">
        <p14:creationId xmlns:p14="http://schemas.microsoft.com/office/powerpoint/2010/main" val="26476879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A7805-6C1C-5711-0E1F-043DC6ABDF86}"/>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B8474A5B-5227-667A-01A9-86F08E29BEB9}"/>
              </a:ext>
            </a:extLst>
          </p:cNvPr>
          <p:cNvSpPr>
            <a:spLocks noGrp="1"/>
          </p:cNvSpPr>
          <p:nvPr>
            <p:ph type="body" sz="quarter" idx="21"/>
          </p:nvPr>
        </p:nvSpPr>
        <p:spPr/>
        <p:txBody>
          <a:bodyPr/>
          <a:lstStyle/>
          <a:p>
            <a:r>
              <a:rPr lang="de-DE" dirty="0"/>
              <a:t>Rotbach Höfener Straße </a:t>
            </a:r>
          </a:p>
        </p:txBody>
      </p:sp>
      <p:sp>
        <p:nvSpPr>
          <p:cNvPr id="3" name="Textplatzhalter 2">
            <a:extLst>
              <a:ext uri="{FF2B5EF4-FFF2-40B4-BE49-F238E27FC236}">
                <a16:creationId xmlns:a16="http://schemas.microsoft.com/office/drawing/2014/main" id="{A6C6EFC1-8C60-4A17-C54C-A049346F310C}"/>
              </a:ext>
            </a:extLst>
          </p:cNvPr>
          <p:cNvSpPr>
            <a:spLocks noGrp="1"/>
          </p:cNvSpPr>
          <p:nvPr>
            <p:ph type="body" sz="quarter" idx="26"/>
          </p:nvPr>
        </p:nvSpPr>
        <p:spPr>
          <a:solidFill>
            <a:srgbClr val="FFC000"/>
          </a:solidFill>
        </p:spPr>
        <p:txBody>
          <a:bodyPr/>
          <a:lstStyle/>
          <a:p>
            <a:r>
              <a:rPr lang="de-DE" dirty="0"/>
              <a:t>Kontrollmaßnahmen</a:t>
            </a:r>
          </a:p>
        </p:txBody>
      </p:sp>
      <p:sp>
        <p:nvSpPr>
          <p:cNvPr id="4" name="Titel 3">
            <a:extLst>
              <a:ext uri="{FF2B5EF4-FFF2-40B4-BE49-F238E27FC236}">
                <a16:creationId xmlns:a16="http://schemas.microsoft.com/office/drawing/2014/main" id="{CAF0BCCD-D9CD-41E1-2A40-2C3DDE7A1203}"/>
              </a:ext>
            </a:extLst>
          </p:cNvPr>
          <p:cNvSpPr>
            <a:spLocks noGrp="1"/>
          </p:cNvSpPr>
          <p:nvPr>
            <p:ph type="title"/>
          </p:nvPr>
        </p:nvSpPr>
        <p:spPr/>
        <p:txBody>
          <a:bodyPr/>
          <a:lstStyle/>
          <a:p>
            <a:r>
              <a:rPr lang="de-DE" dirty="0"/>
              <a:t>310</a:t>
            </a:r>
          </a:p>
        </p:txBody>
      </p:sp>
      <p:sp>
        <p:nvSpPr>
          <p:cNvPr id="7" name="Textplatzhalter 6">
            <a:extLst>
              <a:ext uri="{FF2B5EF4-FFF2-40B4-BE49-F238E27FC236}">
                <a16:creationId xmlns:a16="http://schemas.microsoft.com/office/drawing/2014/main" id="{4F96F815-3E10-6355-B92D-74F4BC8ACCB4}"/>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1E39F580-40A3-1C4A-A693-F027F9C9AF16}"/>
              </a:ext>
            </a:extLst>
          </p:cNvPr>
          <p:cNvSpPr>
            <a:spLocks noGrp="1"/>
          </p:cNvSpPr>
          <p:nvPr>
            <p:ph type="dt" sz="half" idx="10"/>
          </p:nvPr>
        </p:nvSpPr>
        <p:spPr/>
        <p:txBody>
          <a:bodyPr/>
          <a:lstStyle/>
          <a:p>
            <a:r>
              <a:rPr lang="de-DE" dirty="0"/>
              <a:t>17.11.2023</a:t>
            </a:r>
          </a:p>
        </p:txBody>
      </p:sp>
      <p:sp>
        <p:nvSpPr>
          <p:cNvPr id="13" name="Rechteck 12">
            <a:hlinkClick r:id="rId2" action="ppaction://hlinksldjump"/>
            <a:extLst>
              <a:ext uri="{FF2B5EF4-FFF2-40B4-BE49-F238E27FC236}">
                <a16:creationId xmlns:a16="http://schemas.microsoft.com/office/drawing/2014/main" id="{AC9B7CA9-0B11-CB62-9E8F-DDE3077274D2}"/>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8" name="Rechteck 17">
            <a:hlinkClick r:id="rId3" action="ppaction://hlinksldjump"/>
            <a:extLst>
              <a:ext uri="{FF2B5EF4-FFF2-40B4-BE49-F238E27FC236}">
                <a16:creationId xmlns:a16="http://schemas.microsoft.com/office/drawing/2014/main" id="{D5B4096A-AE49-DA2B-571F-3B42487B0EEF}"/>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graphicFrame>
        <p:nvGraphicFramePr>
          <p:cNvPr id="9" name="Tabelle 8">
            <a:extLst>
              <a:ext uri="{FF2B5EF4-FFF2-40B4-BE49-F238E27FC236}">
                <a16:creationId xmlns:a16="http://schemas.microsoft.com/office/drawing/2014/main" id="{AE1AD461-F2EB-FC57-E6F7-F4895B8AD466}"/>
              </a:ext>
            </a:extLst>
          </p:cNvPr>
          <p:cNvGraphicFramePr>
            <a:graphicFrameLocks noGrp="1"/>
          </p:cNvGraphicFramePr>
          <p:nvPr>
            <p:extLst>
              <p:ext uri="{D42A27DB-BD31-4B8C-83A1-F6EECF244321}">
                <p14:modId xmlns:p14="http://schemas.microsoft.com/office/powerpoint/2010/main" val="2808076323"/>
              </p:ext>
            </p:extLst>
          </p:nvPr>
        </p:nvGraphicFramePr>
        <p:xfrm>
          <a:off x="503238" y="1528763"/>
          <a:ext cx="6870968" cy="1788160"/>
        </p:xfrm>
        <a:graphic>
          <a:graphicData uri="http://schemas.openxmlformats.org/drawingml/2006/table">
            <a:tbl>
              <a:tblPr firstRow="1" bandRow="1">
                <a:tableStyleId>{5940675A-B579-460E-94D1-54222C63F5DA}</a:tableStyleId>
              </a:tblPr>
              <a:tblGrid>
                <a:gridCol w="1757710">
                  <a:extLst>
                    <a:ext uri="{9D8B030D-6E8A-4147-A177-3AD203B41FA5}">
                      <a16:colId xmlns:a16="http://schemas.microsoft.com/office/drawing/2014/main" val="1657135842"/>
                    </a:ext>
                  </a:extLst>
                </a:gridCol>
                <a:gridCol w="3820438">
                  <a:extLst>
                    <a:ext uri="{9D8B030D-6E8A-4147-A177-3AD203B41FA5}">
                      <a16:colId xmlns:a16="http://schemas.microsoft.com/office/drawing/2014/main" val="1282900115"/>
                    </a:ext>
                  </a:extLst>
                </a:gridCol>
                <a:gridCol w="910147">
                  <a:extLst>
                    <a:ext uri="{9D8B030D-6E8A-4147-A177-3AD203B41FA5}">
                      <a16:colId xmlns:a16="http://schemas.microsoft.com/office/drawing/2014/main" val="2173456831"/>
                    </a:ext>
                  </a:extLst>
                </a:gridCol>
                <a:gridCol w="382673">
                  <a:extLst>
                    <a:ext uri="{9D8B030D-6E8A-4147-A177-3AD203B41FA5}">
                      <a16:colId xmlns:a16="http://schemas.microsoft.com/office/drawing/2014/main" val="2181586199"/>
                    </a:ext>
                  </a:extLst>
                </a:gridCol>
              </a:tblGrid>
              <a:tr h="370840">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Auslöser</a:t>
                      </a:r>
                    </a:p>
                  </a:txBody>
                  <a:tcPr>
                    <a:solidFill>
                      <a:srgbClr val="E7E6E6"/>
                    </a:solidFill>
                  </a:tcPr>
                </a:tc>
                <a:tc gridSpan="3">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DWD Extremer Starkregen </a:t>
                      </a:r>
                    </a:p>
                    <a:p>
                      <a:r>
                        <a:rPr lang="de-DE" sz="1600" b="1" i="0" dirty="0">
                          <a:latin typeface="Arial" panose="020B0604020202020204" pitchFamily="34" charset="0"/>
                          <a:ea typeface="Open Sans" panose="020B0606030504020204" pitchFamily="34" charset="0"/>
                          <a:cs typeface="Arial" panose="020B0604020202020204" pitchFamily="34" charset="0"/>
                        </a:rPr>
                        <a:t>Rotbach &gt; HW 20 = 177 cm</a:t>
                      </a:r>
                    </a:p>
                  </a:txBody>
                  <a:tcPr>
                    <a:solidFill>
                      <a:srgbClr val="E7E6E6"/>
                    </a:solidFill>
                  </a:tcPr>
                </a:tc>
                <a:tc hMerge="1">
                  <a:txBody>
                    <a:bodyPr/>
                    <a:lstStyle/>
                    <a:p>
                      <a:pPr algn="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solidFill>
                      <a:srgbClr val="E7E6E6"/>
                    </a:solidFill>
                  </a:tcPr>
                </a:tc>
                <a:tc h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extLst>
                  <a:ext uri="{0D108BD9-81ED-4DB2-BD59-A6C34878D82A}">
                    <a16:rowId xmlns:a16="http://schemas.microsoft.com/office/drawing/2014/main" val="1094948363"/>
                  </a:ext>
                </a:extLst>
              </a:tr>
              <a:tr h="152481">
                <a:tc gridSpan="4">
                  <a:txBody>
                    <a:bodyPr/>
                    <a:lstStyle/>
                    <a:p>
                      <a:endParaRPr lang="de-DE" sz="900" b="1" i="0" dirty="0">
                        <a:latin typeface="Arial" panose="020B0604020202020204" pitchFamily="34" charset="0"/>
                        <a:ea typeface="Open Sans" panose="020B0606030504020204" pitchFamily="34" charset="0"/>
                        <a:cs typeface="Arial" panose="020B0604020202020204" pitchFamily="34" charset="0"/>
                      </a:endParaRPr>
                    </a:p>
                  </a:txBody>
                  <a:tcPr>
                    <a:noFill/>
                  </a:tcPr>
                </a:tc>
                <a:tc hMerge="1">
                  <a:txBody>
                    <a:bodyPr/>
                    <a:lstStyle/>
                    <a:p>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052337779"/>
                  </a:ext>
                </a:extLst>
              </a:tr>
              <a:tr h="370840">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Zuständig</a:t>
                      </a:r>
                    </a:p>
                  </a:txBody>
                  <a:tcPr>
                    <a:solidFill>
                      <a:srgbClr val="E7E6E6"/>
                    </a:solidFill>
                  </a:tcPr>
                </a:tc>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Maßnahmen </a:t>
                      </a:r>
                    </a:p>
                  </a:txBody>
                  <a:tcPr>
                    <a:solidFill>
                      <a:srgbClr val="E7E6E6"/>
                    </a:solidFill>
                  </a:tcPr>
                </a:tc>
                <a:tc>
                  <a:txBody>
                    <a:bodyPr/>
                    <a:lstStyle/>
                    <a:p>
                      <a:pPr algn="r"/>
                      <a:r>
                        <a:rPr lang="de-DE" sz="1400" b="1" i="0" dirty="0">
                          <a:latin typeface="Arial" panose="020B0604020202020204" pitchFamily="34" charset="0"/>
                          <a:ea typeface="Open Sans" panose="020B0606030504020204" pitchFamily="34" charset="0"/>
                          <a:cs typeface="Arial" panose="020B0604020202020204" pitchFamily="34" charset="0"/>
                        </a:rPr>
                        <a:t>Plan Nr.</a:t>
                      </a:r>
                    </a:p>
                  </a:txBody>
                  <a:tcPr marL="36000" marR="36000" anchor="ctr">
                    <a:solidFill>
                      <a:srgbClr val="E7E6E6"/>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600" b="1" i="0" dirty="0">
                          <a:latin typeface="Arial" panose="020B0604020202020204" pitchFamily="34" charset="0"/>
                          <a:ea typeface="Open Sans" panose="020B0606030504020204" pitchFamily="34" charset="0"/>
                          <a:cs typeface="Arial" panose="020B0604020202020204" pitchFamily="34" charset="0"/>
                          <a:sym typeface="Wingdings" panose="05000000000000000000" pitchFamily="2" charset="2"/>
                        </a:rPr>
                        <a:t></a:t>
                      </a: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extLst>
                  <a:ext uri="{0D108BD9-81ED-4DB2-BD59-A6C34878D82A}">
                    <a16:rowId xmlns:a16="http://schemas.microsoft.com/office/drawing/2014/main" val="691297166"/>
                  </a:ext>
                </a:extLst>
              </a:tr>
              <a:tr h="160359">
                <a:tc>
                  <a:txBody>
                    <a:bodyPr/>
                    <a:lstStyle/>
                    <a:p>
                      <a:pPr marL="0" algn="l" defTabSz="755934" rtl="0" eaLnBrk="1" latinLnBrk="0" hangingPunct="1"/>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Feuerwehr </a:t>
                      </a:r>
                    </a:p>
                  </a:txBody>
                  <a:tcPr marL="36000" marR="36000"/>
                </a:tc>
                <a:tc>
                  <a:txBody>
                    <a:bodyPr/>
                    <a:lstStyle/>
                    <a:p>
                      <a:pPr marL="0" indent="0">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Pegel kontrollieren (Details siehe 310 a)</a:t>
                      </a:r>
                    </a:p>
                  </a:txBody>
                  <a:tcPr marL="36000" marR="36000"/>
                </a:tc>
                <a:tc>
                  <a:txBody>
                    <a:bodyPr/>
                    <a:lstStyle/>
                    <a:p>
                      <a:pPr algn="r"/>
                      <a:r>
                        <a:rPr lang="de-DE" sz="1400" b="0" i="0" dirty="0">
                          <a:latin typeface="Arial" panose="020B0604020202020204" pitchFamily="34" charset="0"/>
                          <a:ea typeface="Open Sans" panose="020B0606030504020204" pitchFamily="34" charset="0"/>
                          <a:cs typeface="Arial" panose="020B0604020202020204" pitchFamily="34" charset="0"/>
                          <a:hlinkClick r:id="rId4" action="ppaction://hlinksldjump"/>
                        </a:rPr>
                        <a:t>310 a</a:t>
                      </a: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919402272"/>
                  </a:ext>
                </a:extLst>
              </a:tr>
              <a:tr h="279599">
                <a:tc>
                  <a:txBody>
                    <a:bodyPr/>
                    <a:lstStyle/>
                    <a:p>
                      <a:pPr marL="0" algn="l" defTabSz="755934" rtl="0" eaLnBrk="1" latinLnBrk="0" hangingPunct="1"/>
                      <a:endPar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pPr marL="0" indent="0">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Meldung an Einsatzleitung</a:t>
                      </a:r>
                    </a:p>
                  </a:txBody>
                  <a:tcPr marL="36000" marR="36000"/>
                </a:tc>
                <a:tc>
                  <a:txBody>
                    <a:bodyPr/>
                    <a:lstStyle/>
                    <a:p>
                      <a:pPr algn="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106358486"/>
                  </a:ext>
                </a:extLst>
              </a:tr>
            </a:tbl>
          </a:graphicData>
        </a:graphic>
      </p:graphicFrame>
      <p:pic>
        <p:nvPicPr>
          <p:cNvPr id="11" name="Grafik 10">
            <a:extLst>
              <a:ext uri="{FF2B5EF4-FFF2-40B4-BE49-F238E27FC236}">
                <a16:creationId xmlns:a16="http://schemas.microsoft.com/office/drawing/2014/main" id="{550CCBD0-C5EF-6159-B3DD-0F06E2F7A846}"/>
              </a:ext>
            </a:extLst>
          </p:cNvPr>
          <p:cNvPicPr>
            <a:picLocks noChangeAspect="1"/>
          </p:cNvPicPr>
          <p:nvPr/>
        </p:nvPicPr>
        <p:blipFill>
          <a:blip r:embed="rId5"/>
          <a:srcRect t="12962"/>
          <a:stretch>
            <a:fillRect/>
          </a:stretch>
        </p:blipFill>
        <p:spPr>
          <a:xfrm>
            <a:off x="503238" y="4119177"/>
            <a:ext cx="5806122" cy="5855086"/>
          </a:xfrm>
          <a:prstGeom prst="rect">
            <a:avLst/>
          </a:prstGeom>
        </p:spPr>
      </p:pic>
      <p:sp>
        <p:nvSpPr>
          <p:cNvPr id="12" name="Pfeil: nach rechts 11">
            <a:extLst>
              <a:ext uri="{FF2B5EF4-FFF2-40B4-BE49-F238E27FC236}">
                <a16:creationId xmlns:a16="http://schemas.microsoft.com/office/drawing/2014/main" id="{81A833E3-CB44-E711-E7F6-D1BAF085C8ED}"/>
              </a:ext>
            </a:extLst>
          </p:cNvPr>
          <p:cNvSpPr/>
          <p:nvPr/>
        </p:nvSpPr>
        <p:spPr>
          <a:xfrm rot="9230344">
            <a:off x="3923517" y="8494994"/>
            <a:ext cx="1261534" cy="22414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7">
            <a:hlinkClick r:id="rId6" action="ppaction://hlinksldjump"/>
            <a:extLst>
              <a:ext uri="{FF2B5EF4-FFF2-40B4-BE49-F238E27FC236}">
                <a16:creationId xmlns:a16="http://schemas.microsoft.com/office/drawing/2014/main" id="{0EBD3495-1D68-6DBB-F9ED-B47BDF5A597A}"/>
              </a:ext>
            </a:extLst>
          </p:cNvPr>
          <p:cNvSpPr/>
          <p:nvPr/>
        </p:nvSpPr>
        <p:spPr>
          <a:xfrm rot="16200000">
            <a:off x="-708129" y="4373651"/>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Starkregen / Hochwasser</a:t>
            </a:r>
          </a:p>
        </p:txBody>
      </p:sp>
      <p:sp>
        <p:nvSpPr>
          <p:cNvPr id="14" name="Rechteck 13">
            <a:hlinkClick r:id="rId7" action="ppaction://hlinksldjump"/>
            <a:extLst>
              <a:ext uri="{FF2B5EF4-FFF2-40B4-BE49-F238E27FC236}">
                <a16:creationId xmlns:a16="http://schemas.microsoft.com/office/drawing/2014/main" id="{C13C6B4C-DC92-A4BE-09B8-0F5C18760FB7}"/>
              </a:ext>
            </a:extLst>
          </p:cNvPr>
          <p:cNvSpPr/>
          <p:nvPr/>
        </p:nvSpPr>
        <p:spPr>
          <a:xfrm rot="16200000">
            <a:off x="-675447" y="6424961"/>
            <a:ext cx="188855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Karte Gewässer</a:t>
            </a:r>
          </a:p>
        </p:txBody>
      </p:sp>
    </p:spTree>
    <p:extLst>
      <p:ext uri="{BB962C8B-B14F-4D97-AF65-F5344CB8AC3E}">
        <p14:creationId xmlns:p14="http://schemas.microsoft.com/office/powerpoint/2010/main" val="22630945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A7805-6C1C-5711-0E1F-043DC6ABDF86}"/>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B8474A5B-5227-667A-01A9-86F08E29BEB9}"/>
              </a:ext>
            </a:extLst>
          </p:cNvPr>
          <p:cNvSpPr>
            <a:spLocks noGrp="1"/>
          </p:cNvSpPr>
          <p:nvPr>
            <p:ph type="body" sz="quarter" idx="21"/>
          </p:nvPr>
        </p:nvSpPr>
        <p:spPr/>
        <p:txBody>
          <a:bodyPr/>
          <a:lstStyle/>
          <a:p>
            <a:r>
              <a:rPr lang="de-DE" dirty="0"/>
              <a:t>Tarodunumschule </a:t>
            </a:r>
          </a:p>
        </p:txBody>
      </p:sp>
      <p:sp>
        <p:nvSpPr>
          <p:cNvPr id="3" name="Textplatzhalter 2">
            <a:extLst>
              <a:ext uri="{FF2B5EF4-FFF2-40B4-BE49-F238E27FC236}">
                <a16:creationId xmlns:a16="http://schemas.microsoft.com/office/drawing/2014/main" id="{A6C6EFC1-8C60-4A17-C54C-A049346F310C}"/>
              </a:ext>
            </a:extLst>
          </p:cNvPr>
          <p:cNvSpPr>
            <a:spLocks noGrp="1"/>
          </p:cNvSpPr>
          <p:nvPr>
            <p:ph type="body" sz="quarter" idx="26"/>
          </p:nvPr>
        </p:nvSpPr>
        <p:spPr>
          <a:solidFill>
            <a:srgbClr val="FFC000"/>
          </a:solidFill>
        </p:spPr>
        <p:txBody>
          <a:bodyPr/>
          <a:lstStyle/>
          <a:p>
            <a:r>
              <a:rPr lang="de-DE" dirty="0"/>
              <a:t>Kontrollmaßnahmen</a:t>
            </a:r>
          </a:p>
        </p:txBody>
      </p:sp>
      <p:sp>
        <p:nvSpPr>
          <p:cNvPr id="4" name="Titel 3">
            <a:extLst>
              <a:ext uri="{FF2B5EF4-FFF2-40B4-BE49-F238E27FC236}">
                <a16:creationId xmlns:a16="http://schemas.microsoft.com/office/drawing/2014/main" id="{CAF0BCCD-D9CD-41E1-2A40-2C3DDE7A1203}"/>
              </a:ext>
            </a:extLst>
          </p:cNvPr>
          <p:cNvSpPr>
            <a:spLocks noGrp="1"/>
          </p:cNvSpPr>
          <p:nvPr>
            <p:ph type="title"/>
          </p:nvPr>
        </p:nvSpPr>
        <p:spPr/>
        <p:txBody>
          <a:bodyPr/>
          <a:lstStyle/>
          <a:p>
            <a:r>
              <a:rPr lang="de-DE" dirty="0"/>
              <a:t>310 a</a:t>
            </a:r>
          </a:p>
        </p:txBody>
      </p:sp>
      <p:sp>
        <p:nvSpPr>
          <p:cNvPr id="7" name="Textplatzhalter 6">
            <a:extLst>
              <a:ext uri="{FF2B5EF4-FFF2-40B4-BE49-F238E27FC236}">
                <a16:creationId xmlns:a16="http://schemas.microsoft.com/office/drawing/2014/main" id="{4F96F815-3E10-6355-B92D-74F4BC8ACCB4}"/>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1E39F580-40A3-1C4A-A693-F027F9C9AF16}"/>
              </a:ext>
            </a:extLst>
          </p:cNvPr>
          <p:cNvSpPr>
            <a:spLocks noGrp="1"/>
          </p:cNvSpPr>
          <p:nvPr>
            <p:ph type="dt" sz="half" idx="10"/>
          </p:nvPr>
        </p:nvSpPr>
        <p:spPr/>
        <p:txBody>
          <a:bodyPr/>
          <a:lstStyle/>
          <a:p>
            <a:r>
              <a:rPr lang="de-DE" dirty="0"/>
              <a:t>17.11.2023</a:t>
            </a:r>
          </a:p>
        </p:txBody>
      </p:sp>
      <p:pic>
        <p:nvPicPr>
          <p:cNvPr id="14" name="Grafik 13">
            <a:extLst>
              <a:ext uri="{FF2B5EF4-FFF2-40B4-BE49-F238E27FC236}">
                <a16:creationId xmlns:a16="http://schemas.microsoft.com/office/drawing/2014/main" id="{069A1E81-E0F4-B6F9-706B-1F07118A76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238" y="1557867"/>
            <a:ext cx="4763029" cy="8460645"/>
          </a:xfrm>
          <a:prstGeom prst="rect">
            <a:avLst/>
          </a:prstGeom>
        </p:spPr>
      </p:pic>
      <p:sp>
        <p:nvSpPr>
          <p:cNvPr id="12" name="Pfeil: nach rechts 11">
            <a:extLst>
              <a:ext uri="{FF2B5EF4-FFF2-40B4-BE49-F238E27FC236}">
                <a16:creationId xmlns:a16="http://schemas.microsoft.com/office/drawing/2014/main" id="{81A833E3-CB44-E711-E7F6-D1BAF085C8ED}"/>
              </a:ext>
            </a:extLst>
          </p:cNvPr>
          <p:cNvSpPr/>
          <p:nvPr/>
        </p:nvSpPr>
        <p:spPr>
          <a:xfrm rot="8959051" flipV="1">
            <a:off x="1164054" y="2037311"/>
            <a:ext cx="2695728" cy="891343"/>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Sonde</a:t>
            </a:r>
          </a:p>
        </p:txBody>
      </p:sp>
      <p:sp>
        <p:nvSpPr>
          <p:cNvPr id="15" name="Pfeil: nach rechts 14">
            <a:extLst>
              <a:ext uri="{FF2B5EF4-FFF2-40B4-BE49-F238E27FC236}">
                <a16:creationId xmlns:a16="http://schemas.microsoft.com/office/drawing/2014/main" id="{82D33835-452D-C8E6-BA1B-8AAEB1C8A30E}"/>
              </a:ext>
            </a:extLst>
          </p:cNvPr>
          <p:cNvSpPr/>
          <p:nvPr/>
        </p:nvSpPr>
        <p:spPr>
          <a:xfrm rot="10800000" flipH="1" flipV="1">
            <a:off x="1285688" y="4657186"/>
            <a:ext cx="1599064" cy="891343"/>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Messlatte</a:t>
            </a:r>
          </a:p>
        </p:txBody>
      </p:sp>
      <p:sp>
        <p:nvSpPr>
          <p:cNvPr id="8" name="Rechteck 7">
            <a:hlinkClick r:id="rId3" action="ppaction://hlinksldjump"/>
            <a:extLst>
              <a:ext uri="{FF2B5EF4-FFF2-40B4-BE49-F238E27FC236}">
                <a16:creationId xmlns:a16="http://schemas.microsoft.com/office/drawing/2014/main" id="{F421E857-F83B-B941-3EA4-C0672CF9479E}"/>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9" name="Rechteck 8">
            <a:hlinkClick r:id="rId4" action="ppaction://hlinksldjump"/>
            <a:extLst>
              <a:ext uri="{FF2B5EF4-FFF2-40B4-BE49-F238E27FC236}">
                <a16:creationId xmlns:a16="http://schemas.microsoft.com/office/drawing/2014/main" id="{241F1418-EE4F-645F-92F2-D6177D5B957C}"/>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1" name="Rechteck 10">
            <a:hlinkClick r:id="rId5" action="ppaction://hlinksldjump"/>
            <a:extLst>
              <a:ext uri="{FF2B5EF4-FFF2-40B4-BE49-F238E27FC236}">
                <a16:creationId xmlns:a16="http://schemas.microsoft.com/office/drawing/2014/main" id="{2E9701A4-3755-50CF-3B89-858A51EBDCE3}"/>
              </a:ext>
            </a:extLst>
          </p:cNvPr>
          <p:cNvSpPr/>
          <p:nvPr/>
        </p:nvSpPr>
        <p:spPr>
          <a:xfrm rot="16200000">
            <a:off x="-708129" y="4373651"/>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Starkregen / Hochwasser</a:t>
            </a:r>
          </a:p>
        </p:txBody>
      </p:sp>
      <p:sp>
        <p:nvSpPr>
          <p:cNvPr id="17" name="Rechteck 16">
            <a:hlinkClick r:id="rId6" action="ppaction://hlinksldjump"/>
            <a:extLst>
              <a:ext uri="{FF2B5EF4-FFF2-40B4-BE49-F238E27FC236}">
                <a16:creationId xmlns:a16="http://schemas.microsoft.com/office/drawing/2014/main" id="{ACE694D5-DB83-80C2-FA40-5D9C2EAB6885}"/>
              </a:ext>
            </a:extLst>
          </p:cNvPr>
          <p:cNvSpPr/>
          <p:nvPr/>
        </p:nvSpPr>
        <p:spPr>
          <a:xfrm rot="16200000">
            <a:off x="-675447" y="6424961"/>
            <a:ext cx="188855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Karte Gewässer</a:t>
            </a:r>
          </a:p>
        </p:txBody>
      </p:sp>
    </p:spTree>
    <p:extLst>
      <p:ext uri="{BB962C8B-B14F-4D97-AF65-F5344CB8AC3E}">
        <p14:creationId xmlns:p14="http://schemas.microsoft.com/office/powerpoint/2010/main" val="39398651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A7805-6C1C-5711-0E1F-043DC6ABDF86}"/>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B8474A5B-5227-667A-01A9-86F08E29BEB9}"/>
              </a:ext>
            </a:extLst>
          </p:cNvPr>
          <p:cNvSpPr>
            <a:spLocks noGrp="1"/>
          </p:cNvSpPr>
          <p:nvPr>
            <p:ph type="body" sz="quarter" idx="21"/>
          </p:nvPr>
        </p:nvSpPr>
        <p:spPr/>
        <p:txBody>
          <a:bodyPr/>
          <a:lstStyle/>
          <a:p>
            <a:r>
              <a:rPr lang="de-DE" dirty="0"/>
              <a:t>Rechen Oberrieder Straße 3 </a:t>
            </a:r>
          </a:p>
        </p:txBody>
      </p:sp>
      <p:sp>
        <p:nvSpPr>
          <p:cNvPr id="3" name="Textplatzhalter 2">
            <a:extLst>
              <a:ext uri="{FF2B5EF4-FFF2-40B4-BE49-F238E27FC236}">
                <a16:creationId xmlns:a16="http://schemas.microsoft.com/office/drawing/2014/main" id="{A6C6EFC1-8C60-4A17-C54C-A049346F310C}"/>
              </a:ext>
            </a:extLst>
          </p:cNvPr>
          <p:cNvSpPr>
            <a:spLocks noGrp="1"/>
          </p:cNvSpPr>
          <p:nvPr>
            <p:ph type="body" sz="quarter" idx="26"/>
          </p:nvPr>
        </p:nvSpPr>
        <p:spPr>
          <a:solidFill>
            <a:srgbClr val="FFC000"/>
          </a:solidFill>
        </p:spPr>
        <p:txBody>
          <a:bodyPr/>
          <a:lstStyle/>
          <a:p>
            <a:r>
              <a:rPr lang="de-DE" dirty="0"/>
              <a:t>Kontrollmaßnahmen</a:t>
            </a:r>
          </a:p>
        </p:txBody>
      </p:sp>
      <p:sp>
        <p:nvSpPr>
          <p:cNvPr id="4" name="Titel 3">
            <a:extLst>
              <a:ext uri="{FF2B5EF4-FFF2-40B4-BE49-F238E27FC236}">
                <a16:creationId xmlns:a16="http://schemas.microsoft.com/office/drawing/2014/main" id="{CAF0BCCD-D9CD-41E1-2A40-2C3DDE7A1203}"/>
              </a:ext>
            </a:extLst>
          </p:cNvPr>
          <p:cNvSpPr>
            <a:spLocks noGrp="1"/>
          </p:cNvSpPr>
          <p:nvPr>
            <p:ph type="title"/>
          </p:nvPr>
        </p:nvSpPr>
        <p:spPr/>
        <p:txBody>
          <a:bodyPr/>
          <a:lstStyle/>
          <a:p>
            <a:r>
              <a:rPr lang="de-DE" dirty="0"/>
              <a:t>315</a:t>
            </a:r>
          </a:p>
        </p:txBody>
      </p:sp>
      <p:sp>
        <p:nvSpPr>
          <p:cNvPr id="7" name="Textplatzhalter 6">
            <a:extLst>
              <a:ext uri="{FF2B5EF4-FFF2-40B4-BE49-F238E27FC236}">
                <a16:creationId xmlns:a16="http://schemas.microsoft.com/office/drawing/2014/main" id="{4F96F815-3E10-6355-B92D-74F4BC8ACCB4}"/>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1E39F580-40A3-1C4A-A693-F027F9C9AF16}"/>
              </a:ext>
            </a:extLst>
          </p:cNvPr>
          <p:cNvSpPr>
            <a:spLocks noGrp="1"/>
          </p:cNvSpPr>
          <p:nvPr>
            <p:ph type="dt" sz="half" idx="10"/>
          </p:nvPr>
        </p:nvSpPr>
        <p:spPr/>
        <p:txBody>
          <a:bodyPr/>
          <a:lstStyle/>
          <a:p>
            <a:r>
              <a:rPr lang="de-DE" dirty="0"/>
              <a:t>17.11.2023</a:t>
            </a:r>
          </a:p>
        </p:txBody>
      </p:sp>
      <p:graphicFrame>
        <p:nvGraphicFramePr>
          <p:cNvPr id="19" name="Tabelle 18">
            <a:extLst>
              <a:ext uri="{FF2B5EF4-FFF2-40B4-BE49-F238E27FC236}">
                <a16:creationId xmlns:a16="http://schemas.microsoft.com/office/drawing/2014/main" id="{D029F2D6-299F-40F8-06A8-FFC48A1B4925}"/>
              </a:ext>
            </a:extLst>
          </p:cNvPr>
          <p:cNvGraphicFramePr>
            <a:graphicFrameLocks noGrp="1"/>
          </p:cNvGraphicFramePr>
          <p:nvPr>
            <p:extLst>
              <p:ext uri="{D42A27DB-BD31-4B8C-83A1-F6EECF244321}">
                <p14:modId xmlns:p14="http://schemas.microsoft.com/office/powerpoint/2010/main" val="3955736345"/>
              </p:ext>
            </p:extLst>
          </p:nvPr>
        </p:nvGraphicFramePr>
        <p:xfrm>
          <a:off x="503238" y="1528763"/>
          <a:ext cx="6870968" cy="1579880"/>
        </p:xfrm>
        <a:graphic>
          <a:graphicData uri="http://schemas.openxmlformats.org/drawingml/2006/table">
            <a:tbl>
              <a:tblPr firstRow="1" bandRow="1">
                <a:tableStyleId>{5940675A-B579-460E-94D1-54222C63F5DA}</a:tableStyleId>
              </a:tblPr>
              <a:tblGrid>
                <a:gridCol w="1757710">
                  <a:extLst>
                    <a:ext uri="{9D8B030D-6E8A-4147-A177-3AD203B41FA5}">
                      <a16:colId xmlns:a16="http://schemas.microsoft.com/office/drawing/2014/main" val="1657135842"/>
                    </a:ext>
                  </a:extLst>
                </a:gridCol>
                <a:gridCol w="3820438">
                  <a:extLst>
                    <a:ext uri="{9D8B030D-6E8A-4147-A177-3AD203B41FA5}">
                      <a16:colId xmlns:a16="http://schemas.microsoft.com/office/drawing/2014/main" val="1282900115"/>
                    </a:ext>
                  </a:extLst>
                </a:gridCol>
                <a:gridCol w="910147">
                  <a:extLst>
                    <a:ext uri="{9D8B030D-6E8A-4147-A177-3AD203B41FA5}">
                      <a16:colId xmlns:a16="http://schemas.microsoft.com/office/drawing/2014/main" val="2173456831"/>
                    </a:ext>
                  </a:extLst>
                </a:gridCol>
                <a:gridCol w="382673">
                  <a:extLst>
                    <a:ext uri="{9D8B030D-6E8A-4147-A177-3AD203B41FA5}">
                      <a16:colId xmlns:a16="http://schemas.microsoft.com/office/drawing/2014/main" val="2181586199"/>
                    </a:ext>
                  </a:extLst>
                </a:gridCol>
              </a:tblGrid>
              <a:tr h="370840">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Auslöser</a:t>
                      </a:r>
                    </a:p>
                  </a:txBody>
                  <a:tcPr>
                    <a:solidFill>
                      <a:srgbClr val="E7E6E6"/>
                    </a:solidFill>
                  </a:tcPr>
                </a:tc>
                <a:tc gridSpan="3">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DWD Extremer Starkregen </a:t>
                      </a:r>
                    </a:p>
                  </a:txBody>
                  <a:tcPr>
                    <a:solidFill>
                      <a:srgbClr val="E7E6E6"/>
                    </a:solidFill>
                  </a:tcPr>
                </a:tc>
                <a:tc hMerge="1">
                  <a:txBody>
                    <a:bodyPr/>
                    <a:lstStyle/>
                    <a:p>
                      <a:pPr algn="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solidFill>
                      <a:srgbClr val="E7E6E6"/>
                    </a:solidFill>
                  </a:tcPr>
                </a:tc>
                <a:tc h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extLst>
                  <a:ext uri="{0D108BD9-81ED-4DB2-BD59-A6C34878D82A}">
                    <a16:rowId xmlns:a16="http://schemas.microsoft.com/office/drawing/2014/main" val="1094948363"/>
                  </a:ext>
                </a:extLst>
              </a:tr>
              <a:tr h="152481">
                <a:tc gridSpan="4">
                  <a:txBody>
                    <a:bodyPr/>
                    <a:lstStyle/>
                    <a:p>
                      <a:endParaRPr lang="de-DE" sz="900" b="1" i="0" dirty="0">
                        <a:latin typeface="Arial" panose="020B0604020202020204" pitchFamily="34" charset="0"/>
                        <a:ea typeface="Open Sans" panose="020B0606030504020204" pitchFamily="34" charset="0"/>
                        <a:cs typeface="Arial" panose="020B0604020202020204" pitchFamily="34" charset="0"/>
                      </a:endParaRPr>
                    </a:p>
                  </a:txBody>
                  <a:tcPr>
                    <a:noFill/>
                  </a:tcPr>
                </a:tc>
                <a:tc hMerge="1">
                  <a:txBody>
                    <a:bodyPr/>
                    <a:lstStyle/>
                    <a:p>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052337779"/>
                  </a:ext>
                </a:extLst>
              </a:tr>
              <a:tr h="370840">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Zuständig</a:t>
                      </a:r>
                    </a:p>
                  </a:txBody>
                  <a:tcPr>
                    <a:solidFill>
                      <a:srgbClr val="E7E6E6"/>
                    </a:solidFill>
                  </a:tcPr>
                </a:tc>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Maßnahmen </a:t>
                      </a:r>
                    </a:p>
                  </a:txBody>
                  <a:tcPr>
                    <a:solidFill>
                      <a:srgbClr val="E7E6E6"/>
                    </a:solidFill>
                  </a:tcPr>
                </a:tc>
                <a:tc>
                  <a:txBody>
                    <a:bodyPr/>
                    <a:lstStyle/>
                    <a:p>
                      <a:pPr algn="r"/>
                      <a:r>
                        <a:rPr lang="de-DE" sz="1400" b="1" i="0" dirty="0">
                          <a:latin typeface="Arial" panose="020B0604020202020204" pitchFamily="34" charset="0"/>
                          <a:ea typeface="Open Sans" panose="020B0606030504020204" pitchFamily="34" charset="0"/>
                          <a:cs typeface="Arial" panose="020B0604020202020204" pitchFamily="34" charset="0"/>
                        </a:rPr>
                        <a:t>Plan Nr.</a:t>
                      </a:r>
                    </a:p>
                  </a:txBody>
                  <a:tcPr marL="36000" marR="36000" anchor="ctr">
                    <a:solidFill>
                      <a:srgbClr val="E7E6E6"/>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600" b="1" i="0" dirty="0">
                          <a:latin typeface="Arial" panose="020B0604020202020204" pitchFamily="34" charset="0"/>
                          <a:ea typeface="Open Sans" panose="020B0606030504020204" pitchFamily="34" charset="0"/>
                          <a:cs typeface="Arial" panose="020B0604020202020204" pitchFamily="34" charset="0"/>
                          <a:sym typeface="Wingdings" panose="05000000000000000000" pitchFamily="2" charset="2"/>
                        </a:rPr>
                        <a:t></a:t>
                      </a: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extLst>
                  <a:ext uri="{0D108BD9-81ED-4DB2-BD59-A6C34878D82A}">
                    <a16:rowId xmlns:a16="http://schemas.microsoft.com/office/drawing/2014/main" val="691297166"/>
                  </a:ext>
                </a:extLst>
              </a:tr>
              <a:tr h="160359">
                <a:tc>
                  <a:txBody>
                    <a:bodyPr/>
                    <a:lstStyle/>
                    <a:p>
                      <a:pPr marL="0" algn="l" defTabSz="755934" rtl="0" eaLnBrk="1" latinLnBrk="0" hangingPunct="1"/>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Bauhof </a:t>
                      </a:r>
                    </a:p>
                  </a:txBody>
                  <a:tcPr marL="36000" marR="36000"/>
                </a:tc>
                <a:tc>
                  <a:txBody>
                    <a:bodyPr/>
                    <a:lstStyle/>
                    <a:p>
                      <a:pPr marL="0" indent="0">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Rechen kontrollieren (Details siehe 315a)</a:t>
                      </a:r>
                    </a:p>
                  </a:txBody>
                  <a:tcPr marL="36000" marR="36000"/>
                </a:tc>
                <a:tc>
                  <a:txBody>
                    <a:bodyPr/>
                    <a:lstStyle/>
                    <a:p>
                      <a:pPr algn="r"/>
                      <a:r>
                        <a:rPr lang="de-DE" sz="1400" b="0" i="0" dirty="0">
                          <a:latin typeface="Arial" panose="020B0604020202020204" pitchFamily="34" charset="0"/>
                          <a:ea typeface="Open Sans" panose="020B0606030504020204" pitchFamily="34" charset="0"/>
                          <a:cs typeface="Arial" panose="020B0604020202020204" pitchFamily="34" charset="0"/>
                          <a:hlinkClick r:id="rId2" action="ppaction://hlinksldjump"/>
                        </a:rPr>
                        <a:t>315 a</a:t>
                      </a: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919402272"/>
                  </a:ext>
                </a:extLst>
              </a:tr>
              <a:tr h="279599">
                <a:tc>
                  <a:txBody>
                    <a:bodyPr/>
                    <a:lstStyle/>
                    <a:p>
                      <a:pPr marL="0" algn="l" defTabSz="755934" rtl="0" eaLnBrk="1" latinLnBrk="0" hangingPunct="1"/>
                      <a:endPar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pPr marL="0" indent="0">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ggf. freimachen </a:t>
                      </a:r>
                    </a:p>
                  </a:txBody>
                  <a:tcPr marL="36000" marR="36000"/>
                </a:tc>
                <a:tc>
                  <a:txBody>
                    <a:bodyPr/>
                    <a:lstStyle/>
                    <a:p>
                      <a:pPr algn="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106358486"/>
                  </a:ext>
                </a:extLst>
              </a:tr>
            </a:tbl>
          </a:graphicData>
        </a:graphic>
      </p:graphicFrame>
      <p:pic>
        <p:nvPicPr>
          <p:cNvPr id="22" name="Grafik 21">
            <a:extLst>
              <a:ext uri="{FF2B5EF4-FFF2-40B4-BE49-F238E27FC236}">
                <a16:creationId xmlns:a16="http://schemas.microsoft.com/office/drawing/2014/main" id="{F218BFD2-233C-E8D2-BABE-8569E5933064}"/>
              </a:ext>
            </a:extLst>
          </p:cNvPr>
          <p:cNvPicPr>
            <a:picLocks noChangeAspect="1"/>
          </p:cNvPicPr>
          <p:nvPr/>
        </p:nvPicPr>
        <p:blipFill>
          <a:blip r:embed="rId3"/>
          <a:stretch>
            <a:fillRect/>
          </a:stretch>
        </p:blipFill>
        <p:spPr>
          <a:xfrm>
            <a:off x="503238" y="3663664"/>
            <a:ext cx="5924854" cy="4959605"/>
          </a:xfrm>
          <a:prstGeom prst="rect">
            <a:avLst/>
          </a:prstGeom>
        </p:spPr>
      </p:pic>
      <p:sp>
        <p:nvSpPr>
          <p:cNvPr id="12" name="Pfeil: nach rechts 11">
            <a:extLst>
              <a:ext uri="{FF2B5EF4-FFF2-40B4-BE49-F238E27FC236}">
                <a16:creationId xmlns:a16="http://schemas.microsoft.com/office/drawing/2014/main" id="{11B74C2C-5845-6672-1977-ECE89698C86D}"/>
              </a:ext>
            </a:extLst>
          </p:cNvPr>
          <p:cNvSpPr/>
          <p:nvPr/>
        </p:nvSpPr>
        <p:spPr>
          <a:xfrm rot="9265857">
            <a:off x="2478619" y="7133141"/>
            <a:ext cx="1261534" cy="224140"/>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Rechteck 4">
            <a:hlinkClick r:id="rId4" action="ppaction://hlinksldjump"/>
            <a:extLst>
              <a:ext uri="{FF2B5EF4-FFF2-40B4-BE49-F238E27FC236}">
                <a16:creationId xmlns:a16="http://schemas.microsoft.com/office/drawing/2014/main" id="{17B4C51C-0195-0088-16D0-3EB648000A69}"/>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8" name="Rechteck 7">
            <a:hlinkClick r:id="rId5" action="ppaction://hlinksldjump"/>
            <a:extLst>
              <a:ext uri="{FF2B5EF4-FFF2-40B4-BE49-F238E27FC236}">
                <a16:creationId xmlns:a16="http://schemas.microsoft.com/office/drawing/2014/main" id="{44FA7536-D0EB-C231-1BAB-99E9D855EA78}"/>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9" name="Rechteck 8">
            <a:hlinkClick r:id="rId6" action="ppaction://hlinksldjump"/>
            <a:extLst>
              <a:ext uri="{FF2B5EF4-FFF2-40B4-BE49-F238E27FC236}">
                <a16:creationId xmlns:a16="http://schemas.microsoft.com/office/drawing/2014/main" id="{99214244-0F75-41CC-D073-AFDC4B3C19E2}"/>
              </a:ext>
            </a:extLst>
          </p:cNvPr>
          <p:cNvSpPr/>
          <p:nvPr/>
        </p:nvSpPr>
        <p:spPr>
          <a:xfrm rot="16200000">
            <a:off x="-708129" y="4373651"/>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Starkregen / Hochwasser</a:t>
            </a:r>
          </a:p>
        </p:txBody>
      </p:sp>
      <p:sp>
        <p:nvSpPr>
          <p:cNvPr id="11" name="Rechteck 10">
            <a:hlinkClick r:id="rId7" action="ppaction://hlinksldjump"/>
            <a:extLst>
              <a:ext uri="{FF2B5EF4-FFF2-40B4-BE49-F238E27FC236}">
                <a16:creationId xmlns:a16="http://schemas.microsoft.com/office/drawing/2014/main" id="{7D9370CA-C70E-ABA2-3377-0763CF4566CE}"/>
              </a:ext>
            </a:extLst>
          </p:cNvPr>
          <p:cNvSpPr/>
          <p:nvPr/>
        </p:nvSpPr>
        <p:spPr>
          <a:xfrm rot="16200000">
            <a:off x="-675447" y="6424961"/>
            <a:ext cx="188855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Karte Gewässer</a:t>
            </a:r>
          </a:p>
        </p:txBody>
      </p:sp>
    </p:spTree>
    <p:extLst>
      <p:ext uri="{BB962C8B-B14F-4D97-AF65-F5344CB8AC3E}">
        <p14:creationId xmlns:p14="http://schemas.microsoft.com/office/powerpoint/2010/main" val="18157035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A7805-6C1C-5711-0E1F-043DC6ABDF86}"/>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B8474A5B-5227-667A-01A9-86F08E29BEB9}"/>
              </a:ext>
            </a:extLst>
          </p:cNvPr>
          <p:cNvSpPr>
            <a:spLocks noGrp="1"/>
          </p:cNvSpPr>
          <p:nvPr>
            <p:ph type="body" sz="quarter" idx="21"/>
          </p:nvPr>
        </p:nvSpPr>
        <p:spPr/>
        <p:txBody>
          <a:bodyPr/>
          <a:lstStyle/>
          <a:p>
            <a:r>
              <a:rPr lang="de-DE" dirty="0"/>
              <a:t>Oberrieder Straße 3 </a:t>
            </a:r>
          </a:p>
        </p:txBody>
      </p:sp>
      <p:sp>
        <p:nvSpPr>
          <p:cNvPr id="3" name="Textplatzhalter 2">
            <a:extLst>
              <a:ext uri="{FF2B5EF4-FFF2-40B4-BE49-F238E27FC236}">
                <a16:creationId xmlns:a16="http://schemas.microsoft.com/office/drawing/2014/main" id="{A6C6EFC1-8C60-4A17-C54C-A049346F310C}"/>
              </a:ext>
            </a:extLst>
          </p:cNvPr>
          <p:cNvSpPr>
            <a:spLocks noGrp="1"/>
          </p:cNvSpPr>
          <p:nvPr>
            <p:ph type="body" sz="quarter" idx="26"/>
          </p:nvPr>
        </p:nvSpPr>
        <p:spPr>
          <a:solidFill>
            <a:srgbClr val="FFC000"/>
          </a:solidFill>
        </p:spPr>
        <p:txBody>
          <a:bodyPr/>
          <a:lstStyle/>
          <a:p>
            <a:r>
              <a:rPr lang="de-DE" dirty="0"/>
              <a:t>Kontrollmaßnahmen</a:t>
            </a:r>
          </a:p>
        </p:txBody>
      </p:sp>
      <p:sp>
        <p:nvSpPr>
          <p:cNvPr id="4" name="Titel 3">
            <a:extLst>
              <a:ext uri="{FF2B5EF4-FFF2-40B4-BE49-F238E27FC236}">
                <a16:creationId xmlns:a16="http://schemas.microsoft.com/office/drawing/2014/main" id="{CAF0BCCD-D9CD-41E1-2A40-2C3DDE7A1203}"/>
              </a:ext>
            </a:extLst>
          </p:cNvPr>
          <p:cNvSpPr>
            <a:spLocks noGrp="1"/>
          </p:cNvSpPr>
          <p:nvPr>
            <p:ph type="title"/>
          </p:nvPr>
        </p:nvSpPr>
        <p:spPr/>
        <p:txBody>
          <a:bodyPr/>
          <a:lstStyle/>
          <a:p>
            <a:r>
              <a:rPr lang="de-DE" dirty="0"/>
              <a:t>315 a</a:t>
            </a:r>
          </a:p>
        </p:txBody>
      </p:sp>
      <p:sp>
        <p:nvSpPr>
          <p:cNvPr id="7" name="Textplatzhalter 6">
            <a:extLst>
              <a:ext uri="{FF2B5EF4-FFF2-40B4-BE49-F238E27FC236}">
                <a16:creationId xmlns:a16="http://schemas.microsoft.com/office/drawing/2014/main" id="{4F96F815-3E10-6355-B92D-74F4BC8ACCB4}"/>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1E39F580-40A3-1C4A-A693-F027F9C9AF16}"/>
              </a:ext>
            </a:extLst>
          </p:cNvPr>
          <p:cNvSpPr>
            <a:spLocks noGrp="1"/>
          </p:cNvSpPr>
          <p:nvPr>
            <p:ph type="dt" sz="half" idx="10"/>
          </p:nvPr>
        </p:nvSpPr>
        <p:spPr/>
        <p:txBody>
          <a:bodyPr/>
          <a:lstStyle/>
          <a:p>
            <a:r>
              <a:rPr lang="de-DE" dirty="0"/>
              <a:t>17.11.2023</a:t>
            </a:r>
          </a:p>
        </p:txBody>
      </p:sp>
      <p:pic>
        <p:nvPicPr>
          <p:cNvPr id="8" name="Grafik 7">
            <a:extLst>
              <a:ext uri="{FF2B5EF4-FFF2-40B4-BE49-F238E27FC236}">
                <a16:creationId xmlns:a16="http://schemas.microsoft.com/office/drawing/2014/main" id="{579D7631-F1D0-F976-20B5-02B84F703F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238" y="1926991"/>
            <a:ext cx="5381128" cy="8071693"/>
          </a:xfrm>
          <a:prstGeom prst="rect">
            <a:avLst/>
          </a:prstGeom>
        </p:spPr>
      </p:pic>
      <p:sp>
        <p:nvSpPr>
          <p:cNvPr id="9" name="Pfeil: nach rechts 8">
            <a:extLst>
              <a:ext uri="{FF2B5EF4-FFF2-40B4-BE49-F238E27FC236}">
                <a16:creationId xmlns:a16="http://schemas.microsoft.com/office/drawing/2014/main" id="{BF9802BE-84CF-E79B-73F6-0A24FED689A5}"/>
              </a:ext>
            </a:extLst>
          </p:cNvPr>
          <p:cNvSpPr/>
          <p:nvPr/>
        </p:nvSpPr>
        <p:spPr>
          <a:xfrm rot="8242720" flipV="1">
            <a:off x="2929707" y="4973243"/>
            <a:ext cx="2695728" cy="891343"/>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Rechen</a:t>
            </a:r>
          </a:p>
        </p:txBody>
      </p:sp>
      <p:sp>
        <p:nvSpPr>
          <p:cNvPr id="10" name="Rechteck 9">
            <a:hlinkClick r:id="rId3" action="ppaction://hlinksldjump"/>
            <a:extLst>
              <a:ext uri="{FF2B5EF4-FFF2-40B4-BE49-F238E27FC236}">
                <a16:creationId xmlns:a16="http://schemas.microsoft.com/office/drawing/2014/main" id="{00DAE879-EB8C-F068-C409-067BBBF44AD4}"/>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2" name="Rechteck 11">
            <a:hlinkClick r:id="rId4" action="ppaction://hlinksldjump"/>
            <a:extLst>
              <a:ext uri="{FF2B5EF4-FFF2-40B4-BE49-F238E27FC236}">
                <a16:creationId xmlns:a16="http://schemas.microsoft.com/office/drawing/2014/main" id="{5F16A2A3-C2F4-56B3-1C4B-CEFB45AB5D24}"/>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4" name="Rechteck 13">
            <a:hlinkClick r:id="rId5" action="ppaction://hlinksldjump"/>
            <a:extLst>
              <a:ext uri="{FF2B5EF4-FFF2-40B4-BE49-F238E27FC236}">
                <a16:creationId xmlns:a16="http://schemas.microsoft.com/office/drawing/2014/main" id="{62A390CB-7D21-15E1-356C-E6F3F7801258}"/>
              </a:ext>
            </a:extLst>
          </p:cNvPr>
          <p:cNvSpPr/>
          <p:nvPr/>
        </p:nvSpPr>
        <p:spPr>
          <a:xfrm rot="16200000">
            <a:off x="-708129" y="4373651"/>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Starkregen / Hochwasser</a:t>
            </a:r>
          </a:p>
        </p:txBody>
      </p:sp>
      <p:sp>
        <p:nvSpPr>
          <p:cNvPr id="16" name="Rechteck 15">
            <a:hlinkClick r:id="rId6" action="ppaction://hlinksldjump"/>
            <a:extLst>
              <a:ext uri="{FF2B5EF4-FFF2-40B4-BE49-F238E27FC236}">
                <a16:creationId xmlns:a16="http://schemas.microsoft.com/office/drawing/2014/main" id="{5127F2D4-70B1-D2E3-3AE9-AC7B4B7E86A3}"/>
              </a:ext>
            </a:extLst>
          </p:cNvPr>
          <p:cNvSpPr/>
          <p:nvPr/>
        </p:nvSpPr>
        <p:spPr>
          <a:xfrm rot="16200000">
            <a:off x="-675447" y="6424961"/>
            <a:ext cx="188855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Karte Gewässer</a:t>
            </a:r>
          </a:p>
        </p:txBody>
      </p:sp>
    </p:spTree>
    <p:extLst>
      <p:ext uri="{BB962C8B-B14F-4D97-AF65-F5344CB8AC3E}">
        <p14:creationId xmlns:p14="http://schemas.microsoft.com/office/powerpoint/2010/main" val="23163004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A7805-6C1C-5711-0E1F-043DC6ABDF86}"/>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B8474A5B-5227-667A-01A9-86F08E29BEB9}"/>
              </a:ext>
            </a:extLst>
          </p:cNvPr>
          <p:cNvSpPr>
            <a:spLocks noGrp="1"/>
          </p:cNvSpPr>
          <p:nvPr>
            <p:ph type="body" sz="quarter" idx="21"/>
          </p:nvPr>
        </p:nvSpPr>
        <p:spPr/>
        <p:txBody>
          <a:bodyPr/>
          <a:lstStyle/>
          <a:p>
            <a:r>
              <a:rPr lang="de-DE" dirty="0"/>
              <a:t>Brugga Rössle</a:t>
            </a:r>
          </a:p>
        </p:txBody>
      </p:sp>
      <p:sp>
        <p:nvSpPr>
          <p:cNvPr id="3" name="Textplatzhalter 2">
            <a:extLst>
              <a:ext uri="{FF2B5EF4-FFF2-40B4-BE49-F238E27FC236}">
                <a16:creationId xmlns:a16="http://schemas.microsoft.com/office/drawing/2014/main" id="{A6C6EFC1-8C60-4A17-C54C-A049346F310C}"/>
              </a:ext>
            </a:extLst>
          </p:cNvPr>
          <p:cNvSpPr>
            <a:spLocks noGrp="1"/>
          </p:cNvSpPr>
          <p:nvPr>
            <p:ph type="body" sz="quarter" idx="26"/>
          </p:nvPr>
        </p:nvSpPr>
        <p:spPr>
          <a:solidFill>
            <a:srgbClr val="FFC000"/>
          </a:solidFill>
        </p:spPr>
        <p:txBody>
          <a:bodyPr/>
          <a:lstStyle/>
          <a:p>
            <a:r>
              <a:rPr lang="de-DE" dirty="0"/>
              <a:t>Kontrollmaßnahmen</a:t>
            </a:r>
          </a:p>
        </p:txBody>
      </p:sp>
      <p:sp>
        <p:nvSpPr>
          <p:cNvPr id="4" name="Titel 3">
            <a:extLst>
              <a:ext uri="{FF2B5EF4-FFF2-40B4-BE49-F238E27FC236}">
                <a16:creationId xmlns:a16="http://schemas.microsoft.com/office/drawing/2014/main" id="{CAF0BCCD-D9CD-41E1-2A40-2C3DDE7A1203}"/>
              </a:ext>
            </a:extLst>
          </p:cNvPr>
          <p:cNvSpPr>
            <a:spLocks noGrp="1"/>
          </p:cNvSpPr>
          <p:nvPr>
            <p:ph type="title"/>
          </p:nvPr>
        </p:nvSpPr>
        <p:spPr/>
        <p:txBody>
          <a:bodyPr/>
          <a:lstStyle/>
          <a:p>
            <a:r>
              <a:rPr lang="de-DE" dirty="0"/>
              <a:t>330</a:t>
            </a:r>
          </a:p>
        </p:txBody>
      </p:sp>
      <p:sp>
        <p:nvSpPr>
          <p:cNvPr id="7" name="Textplatzhalter 6">
            <a:extLst>
              <a:ext uri="{FF2B5EF4-FFF2-40B4-BE49-F238E27FC236}">
                <a16:creationId xmlns:a16="http://schemas.microsoft.com/office/drawing/2014/main" id="{4F96F815-3E10-6355-B92D-74F4BC8ACCB4}"/>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1E39F580-40A3-1C4A-A693-F027F9C9AF16}"/>
              </a:ext>
            </a:extLst>
          </p:cNvPr>
          <p:cNvSpPr>
            <a:spLocks noGrp="1"/>
          </p:cNvSpPr>
          <p:nvPr>
            <p:ph type="dt" sz="half" idx="10"/>
          </p:nvPr>
        </p:nvSpPr>
        <p:spPr/>
        <p:txBody>
          <a:bodyPr/>
          <a:lstStyle/>
          <a:p>
            <a:r>
              <a:rPr lang="de-DE" dirty="0"/>
              <a:t>17.11.2023</a:t>
            </a:r>
          </a:p>
        </p:txBody>
      </p:sp>
      <p:sp>
        <p:nvSpPr>
          <p:cNvPr id="13" name="Rechteck 12">
            <a:hlinkClick r:id="rId2" action="ppaction://hlinksldjump"/>
            <a:extLst>
              <a:ext uri="{FF2B5EF4-FFF2-40B4-BE49-F238E27FC236}">
                <a16:creationId xmlns:a16="http://schemas.microsoft.com/office/drawing/2014/main" id="{AC9B7CA9-0B11-CB62-9E8F-DDE3077274D2}"/>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8" name="Rechteck 17">
            <a:hlinkClick r:id="rId3" action="ppaction://hlinksldjump"/>
            <a:extLst>
              <a:ext uri="{FF2B5EF4-FFF2-40B4-BE49-F238E27FC236}">
                <a16:creationId xmlns:a16="http://schemas.microsoft.com/office/drawing/2014/main" id="{D5B4096A-AE49-DA2B-571F-3B42487B0EEF}"/>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graphicFrame>
        <p:nvGraphicFramePr>
          <p:cNvPr id="9" name="Tabelle 8">
            <a:extLst>
              <a:ext uri="{FF2B5EF4-FFF2-40B4-BE49-F238E27FC236}">
                <a16:creationId xmlns:a16="http://schemas.microsoft.com/office/drawing/2014/main" id="{AE1AD461-F2EB-FC57-E6F7-F4895B8AD466}"/>
              </a:ext>
            </a:extLst>
          </p:cNvPr>
          <p:cNvGraphicFramePr>
            <a:graphicFrameLocks noGrp="1"/>
          </p:cNvGraphicFramePr>
          <p:nvPr>
            <p:extLst>
              <p:ext uri="{D42A27DB-BD31-4B8C-83A1-F6EECF244321}">
                <p14:modId xmlns:p14="http://schemas.microsoft.com/office/powerpoint/2010/main" val="157247261"/>
              </p:ext>
            </p:extLst>
          </p:nvPr>
        </p:nvGraphicFramePr>
        <p:xfrm>
          <a:off x="503238" y="1528763"/>
          <a:ext cx="6870968" cy="2214880"/>
        </p:xfrm>
        <a:graphic>
          <a:graphicData uri="http://schemas.openxmlformats.org/drawingml/2006/table">
            <a:tbl>
              <a:tblPr firstRow="1" bandRow="1">
                <a:tableStyleId>{5940675A-B579-460E-94D1-54222C63F5DA}</a:tableStyleId>
              </a:tblPr>
              <a:tblGrid>
                <a:gridCol w="1757710">
                  <a:extLst>
                    <a:ext uri="{9D8B030D-6E8A-4147-A177-3AD203B41FA5}">
                      <a16:colId xmlns:a16="http://schemas.microsoft.com/office/drawing/2014/main" val="1657135842"/>
                    </a:ext>
                  </a:extLst>
                </a:gridCol>
                <a:gridCol w="3820438">
                  <a:extLst>
                    <a:ext uri="{9D8B030D-6E8A-4147-A177-3AD203B41FA5}">
                      <a16:colId xmlns:a16="http://schemas.microsoft.com/office/drawing/2014/main" val="1282900115"/>
                    </a:ext>
                  </a:extLst>
                </a:gridCol>
                <a:gridCol w="910147">
                  <a:extLst>
                    <a:ext uri="{9D8B030D-6E8A-4147-A177-3AD203B41FA5}">
                      <a16:colId xmlns:a16="http://schemas.microsoft.com/office/drawing/2014/main" val="2173456831"/>
                    </a:ext>
                  </a:extLst>
                </a:gridCol>
                <a:gridCol w="382673">
                  <a:extLst>
                    <a:ext uri="{9D8B030D-6E8A-4147-A177-3AD203B41FA5}">
                      <a16:colId xmlns:a16="http://schemas.microsoft.com/office/drawing/2014/main" val="2181586199"/>
                    </a:ext>
                  </a:extLst>
                </a:gridCol>
              </a:tblGrid>
              <a:tr h="370840">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Auslöser</a:t>
                      </a:r>
                    </a:p>
                  </a:txBody>
                  <a:tcPr>
                    <a:solidFill>
                      <a:srgbClr val="E7E6E6"/>
                    </a:solidFill>
                  </a:tcPr>
                </a:tc>
                <a:tc gridSpan="3">
                  <a:txBody>
                    <a:bodyPr/>
                    <a:lstStyle/>
                    <a:p>
                      <a:pPr algn="l"/>
                      <a:r>
                        <a:rPr lang="de-DE" sz="1600" b="1" i="0" dirty="0">
                          <a:latin typeface="Arial" panose="020B0604020202020204" pitchFamily="34" charset="0"/>
                          <a:ea typeface="Open Sans" panose="020B0606030504020204" pitchFamily="34" charset="0"/>
                          <a:cs typeface="Arial" panose="020B0604020202020204" pitchFamily="34" charset="0"/>
                        </a:rPr>
                        <a:t>Pegel Oberried Brugga ab </a:t>
                      </a:r>
                      <a:r>
                        <a:rPr lang="de-CH" sz="1600" b="1" dirty="0"/>
                        <a:t>HQ 50 = 35,8 m</a:t>
                      </a:r>
                      <a:r>
                        <a:rPr lang="de-CH" sz="1600" b="1" baseline="30000" dirty="0"/>
                        <a:t>3</a:t>
                      </a:r>
                      <a:r>
                        <a:rPr lang="de-CH" sz="1600" b="1" dirty="0"/>
                        <a:t>/s</a:t>
                      </a:r>
                    </a:p>
                    <a:p>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tc hMerge="1">
                  <a:txBody>
                    <a:bodyPr/>
                    <a:lstStyle/>
                    <a:p>
                      <a:pPr algn="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solidFill>
                      <a:srgbClr val="E7E6E6"/>
                    </a:solidFill>
                  </a:tcPr>
                </a:tc>
                <a:tc h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extLst>
                  <a:ext uri="{0D108BD9-81ED-4DB2-BD59-A6C34878D82A}">
                    <a16:rowId xmlns:a16="http://schemas.microsoft.com/office/drawing/2014/main" val="1094948363"/>
                  </a:ext>
                </a:extLst>
              </a:tr>
              <a:tr h="152481">
                <a:tc gridSpan="4">
                  <a:txBody>
                    <a:bodyPr/>
                    <a:lstStyle/>
                    <a:p>
                      <a:endParaRPr lang="de-DE" sz="900" b="1" i="0" dirty="0">
                        <a:latin typeface="Arial" panose="020B0604020202020204" pitchFamily="34" charset="0"/>
                        <a:ea typeface="Open Sans" panose="020B0606030504020204" pitchFamily="34" charset="0"/>
                        <a:cs typeface="Arial" panose="020B0604020202020204" pitchFamily="34" charset="0"/>
                      </a:endParaRPr>
                    </a:p>
                  </a:txBody>
                  <a:tcPr>
                    <a:noFill/>
                  </a:tcPr>
                </a:tc>
                <a:tc hMerge="1">
                  <a:txBody>
                    <a:bodyPr/>
                    <a:lstStyle/>
                    <a:p>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052337779"/>
                  </a:ext>
                </a:extLst>
              </a:tr>
              <a:tr h="370840">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Zuständig</a:t>
                      </a:r>
                    </a:p>
                  </a:txBody>
                  <a:tcPr>
                    <a:solidFill>
                      <a:srgbClr val="E7E6E6"/>
                    </a:solidFill>
                  </a:tcPr>
                </a:tc>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Maßnahmen </a:t>
                      </a:r>
                    </a:p>
                  </a:txBody>
                  <a:tcPr>
                    <a:solidFill>
                      <a:srgbClr val="E7E6E6"/>
                    </a:solidFill>
                  </a:tcPr>
                </a:tc>
                <a:tc>
                  <a:txBody>
                    <a:bodyPr/>
                    <a:lstStyle/>
                    <a:p>
                      <a:pPr algn="r"/>
                      <a:r>
                        <a:rPr lang="de-DE" sz="1400" b="1" i="0" dirty="0">
                          <a:latin typeface="Arial" panose="020B0604020202020204" pitchFamily="34" charset="0"/>
                          <a:ea typeface="Open Sans" panose="020B0606030504020204" pitchFamily="34" charset="0"/>
                          <a:cs typeface="Arial" panose="020B0604020202020204" pitchFamily="34" charset="0"/>
                        </a:rPr>
                        <a:t>Plan Nr.</a:t>
                      </a:r>
                    </a:p>
                  </a:txBody>
                  <a:tcPr marL="36000" marR="36000" anchor="ctr">
                    <a:solidFill>
                      <a:srgbClr val="E7E6E6"/>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600" b="1" i="0" dirty="0">
                          <a:latin typeface="Arial" panose="020B0604020202020204" pitchFamily="34" charset="0"/>
                          <a:ea typeface="Open Sans" panose="020B0606030504020204" pitchFamily="34" charset="0"/>
                          <a:cs typeface="Arial" panose="020B0604020202020204" pitchFamily="34" charset="0"/>
                          <a:sym typeface="Wingdings" panose="05000000000000000000" pitchFamily="2" charset="2"/>
                        </a:rPr>
                        <a:t></a:t>
                      </a: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extLst>
                  <a:ext uri="{0D108BD9-81ED-4DB2-BD59-A6C34878D82A}">
                    <a16:rowId xmlns:a16="http://schemas.microsoft.com/office/drawing/2014/main" val="691297166"/>
                  </a:ext>
                </a:extLst>
              </a:tr>
              <a:tr h="160359">
                <a:tc rowSpan="2">
                  <a:txBody>
                    <a:bodyPr/>
                    <a:lstStyle/>
                    <a:p>
                      <a:pPr marL="0" algn="l" defTabSz="755934" rtl="0" eaLnBrk="1" latinLnBrk="0" hangingPunct="1"/>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Bauhof</a:t>
                      </a:r>
                    </a:p>
                    <a:p>
                      <a:pPr marL="0" algn="l" defTabSz="755934" rtl="0" eaLnBrk="1" latinLnBrk="0" hangingPunct="1"/>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ggf. Unterstützung durch Feuerwehr</a:t>
                      </a:r>
                    </a:p>
                  </a:txBody>
                  <a:tcPr marL="36000" marR="36000"/>
                </a:tc>
                <a:tc>
                  <a:txBody>
                    <a:bodyPr/>
                    <a:lstStyle/>
                    <a:p>
                      <a:pPr marL="0" indent="0">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Durchlass sichern (Details siehe 330 a)</a:t>
                      </a:r>
                    </a:p>
                  </a:txBody>
                  <a:tcPr marL="36000" marR="36000"/>
                </a:tc>
                <a:tc>
                  <a:txBody>
                    <a:bodyPr/>
                    <a:lstStyle/>
                    <a:p>
                      <a:pPr algn="r"/>
                      <a:r>
                        <a:rPr lang="de-DE" sz="1400" b="0" i="0" dirty="0">
                          <a:latin typeface="Arial" panose="020B0604020202020204" pitchFamily="34" charset="0"/>
                          <a:ea typeface="Open Sans" panose="020B0606030504020204" pitchFamily="34" charset="0"/>
                          <a:cs typeface="Arial" panose="020B0604020202020204" pitchFamily="34" charset="0"/>
                          <a:hlinkClick r:id="rId4" action="ppaction://hlinksldjump"/>
                        </a:rPr>
                        <a:t>330 a</a:t>
                      </a: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919402272"/>
                  </a:ext>
                </a:extLst>
              </a:tr>
              <a:tr h="279599">
                <a:tc vMerge="1">
                  <a:txBody>
                    <a:bodyPr/>
                    <a:lstStyle/>
                    <a:p>
                      <a:endParaRPr dirty="0"/>
                    </a:p>
                  </a:txBody>
                  <a:tcPr marL="36000" marR="36000"/>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Greifer verfügbar bei Schulte &amp; Söhne </a:t>
                      </a:r>
                    </a:p>
                  </a:txBody>
                  <a:tcPr marL="36000" marR="36000"/>
                </a:tc>
                <a:tc>
                  <a:txBody>
                    <a:bodyPr/>
                    <a:lstStyle/>
                    <a:p>
                      <a:pPr algn="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106358486"/>
                  </a:ext>
                </a:extLst>
              </a:tr>
              <a:tr h="279599">
                <a:tc>
                  <a:txBody>
                    <a:bodyPr/>
                    <a:lstStyle/>
                    <a:p>
                      <a:pPr marL="0" algn="l" defTabSz="755934" rtl="0" eaLnBrk="1" latinLnBrk="0" hangingPunct="1"/>
                      <a:endPar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pPr marL="0" indent="0">
                        <a:buNone/>
                      </a:pP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pPr algn="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242781012"/>
                  </a:ext>
                </a:extLst>
              </a:tr>
            </a:tbl>
          </a:graphicData>
        </a:graphic>
      </p:graphicFrame>
      <p:pic>
        <p:nvPicPr>
          <p:cNvPr id="14" name="Grafik 13">
            <a:extLst>
              <a:ext uri="{FF2B5EF4-FFF2-40B4-BE49-F238E27FC236}">
                <a16:creationId xmlns:a16="http://schemas.microsoft.com/office/drawing/2014/main" id="{DB49DC1D-5D67-C202-CCC7-D1C0985B1783}"/>
              </a:ext>
            </a:extLst>
          </p:cNvPr>
          <p:cNvPicPr>
            <a:picLocks noChangeAspect="1"/>
          </p:cNvPicPr>
          <p:nvPr/>
        </p:nvPicPr>
        <p:blipFill>
          <a:blip r:embed="rId5"/>
          <a:stretch>
            <a:fillRect/>
          </a:stretch>
        </p:blipFill>
        <p:spPr>
          <a:xfrm>
            <a:off x="512001" y="4316887"/>
            <a:ext cx="6853441" cy="5405075"/>
          </a:xfrm>
          <a:prstGeom prst="rect">
            <a:avLst/>
          </a:prstGeom>
        </p:spPr>
      </p:pic>
      <p:sp>
        <p:nvSpPr>
          <p:cNvPr id="5" name="Pfeil: nach rechts 4">
            <a:extLst>
              <a:ext uri="{FF2B5EF4-FFF2-40B4-BE49-F238E27FC236}">
                <a16:creationId xmlns:a16="http://schemas.microsoft.com/office/drawing/2014/main" id="{C3AACBF8-00F9-541C-64D6-BA36C28CF1F4}"/>
              </a:ext>
            </a:extLst>
          </p:cNvPr>
          <p:cNvSpPr/>
          <p:nvPr/>
        </p:nvSpPr>
        <p:spPr>
          <a:xfrm rot="18879122">
            <a:off x="2853155" y="5761318"/>
            <a:ext cx="1261534" cy="22414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a:hlinkClick r:id="" action="ppaction://noaction"/>
            <a:extLst>
              <a:ext uri="{FF2B5EF4-FFF2-40B4-BE49-F238E27FC236}">
                <a16:creationId xmlns:a16="http://schemas.microsoft.com/office/drawing/2014/main" id="{4B75743A-3A81-9BE3-8892-272923B07FB4}"/>
              </a:ext>
            </a:extLst>
          </p:cNvPr>
          <p:cNvSpPr/>
          <p:nvPr/>
        </p:nvSpPr>
        <p:spPr>
          <a:xfrm rot="16200000">
            <a:off x="-185983" y="3851508"/>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Kontrollen</a:t>
            </a:r>
          </a:p>
        </p:txBody>
      </p:sp>
      <p:sp>
        <p:nvSpPr>
          <p:cNvPr id="8" name="Rechteck 7">
            <a:hlinkClick r:id="rId2" action="ppaction://hlinksldjump"/>
            <a:extLst>
              <a:ext uri="{FF2B5EF4-FFF2-40B4-BE49-F238E27FC236}">
                <a16:creationId xmlns:a16="http://schemas.microsoft.com/office/drawing/2014/main" id="{3779E6CD-B059-3819-50B2-0144B65EC4C5}"/>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1" name="Rechteck 10">
            <a:hlinkClick r:id="rId3" action="ppaction://hlinksldjump"/>
            <a:extLst>
              <a:ext uri="{FF2B5EF4-FFF2-40B4-BE49-F238E27FC236}">
                <a16:creationId xmlns:a16="http://schemas.microsoft.com/office/drawing/2014/main" id="{A7B15091-AEC0-F067-2CFB-BB5245E66B1D}"/>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2" name="Rechteck 11">
            <a:hlinkClick r:id="rId6" action="ppaction://hlinksldjump"/>
            <a:extLst>
              <a:ext uri="{FF2B5EF4-FFF2-40B4-BE49-F238E27FC236}">
                <a16:creationId xmlns:a16="http://schemas.microsoft.com/office/drawing/2014/main" id="{280480E0-76BC-E90A-9D23-9F507C008AC3}"/>
              </a:ext>
            </a:extLst>
          </p:cNvPr>
          <p:cNvSpPr/>
          <p:nvPr/>
        </p:nvSpPr>
        <p:spPr>
          <a:xfrm rot="16200000">
            <a:off x="-708129" y="4373651"/>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Starkregen / Hochwasser</a:t>
            </a:r>
          </a:p>
        </p:txBody>
      </p:sp>
      <p:sp>
        <p:nvSpPr>
          <p:cNvPr id="16" name="Rechteck 15">
            <a:hlinkClick r:id="rId7" action="ppaction://hlinksldjump"/>
            <a:extLst>
              <a:ext uri="{FF2B5EF4-FFF2-40B4-BE49-F238E27FC236}">
                <a16:creationId xmlns:a16="http://schemas.microsoft.com/office/drawing/2014/main" id="{1A3CB487-607C-3567-72D3-F9A51B7A50CD}"/>
              </a:ext>
            </a:extLst>
          </p:cNvPr>
          <p:cNvSpPr/>
          <p:nvPr/>
        </p:nvSpPr>
        <p:spPr>
          <a:xfrm rot="16200000">
            <a:off x="-675447" y="6424961"/>
            <a:ext cx="188855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Karte Gewässer</a:t>
            </a:r>
          </a:p>
        </p:txBody>
      </p:sp>
    </p:spTree>
    <p:extLst>
      <p:ext uri="{BB962C8B-B14F-4D97-AF65-F5344CB8AC3E}">
        <p14:creationId xmlns:p14="http://schemas.microsoft.com/office/powerpoint/2010/main" val="35263733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A7805-6C1C-5711-0E1F-043DC6ABDF86}"/>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B8474A5B-5227-667A-01A9-86F08E29BEB9}"/>
              </a:ext>
            </a:extLst>
          </p:cNvPr>
          <p:cNvSpPr>
            <a:spLocks noGrp="1"/>
          </p:cNvSpPr>
          <p:nvPr>
            <p:ph type="body" sz="quarter" idx="21"/>
          </p:nvPr>
        </p:nvSpPr>
        <p:spPr/>
        <p:txBody>
          <a:bodyPr/>
          <a:lstStyle/>
          <a:p>
            <a:r>
              <a:rPr lang="de-DE" dirty="0"/>
              <a:t>Brugga Rössle</a:t>
            </a:r>
          </a:p>
        </p:txBody>
      </p:sp>
      <p:sp>
        <p:nvSpPr>
          <p:cNvPr id="3" name="Textplatzhalter 2">
            <a:extLst>
              <a:ext uri="{FF2B5EF4-FFF2-40B4-BE49-F238E27FC236}">
                <a16:creationId xmlns:a16="http://schemas.microsoft.com/office/drawing/2014/main" id="{A6C6EFC1-8C60-4A17-C54C-A049346F310C}"/>
              </a:ext>
            </a:extLst>
          </p:cNvPr>
          <p:cNvSpPr>
            <a:spLocks noGrp="1"/>
          </p:cNvSpPr>
          <p:nvPr>
            <p:ph type="body" sz="quarter" idx="26"/>
          </p:nvPr>
        </p:nvSpPr>
        <p:spPr>
          <a:solidFill>
            <a:srgbClr val="FFC000"/>
          </a:solidFill>
        </p:spPr>
        <p:txBody>
          <a:bodyPr/>
          <a:lstStyle/>
          <a:p>
            <a:r>
              <a:rPr lang="de-DE" dirty="0"/>
              <a:t>Kontrollmaßnahmen</a:t>
            </a:r>
          </a:p>
        </p:txBody>
      </p:sp>
      <p:sp>
        <p:nvSpPr>
          <p:cNvPr id="4" name="Titel 3">
            <a:extLst>
              <a:ext uri="{FF2B5EF4-FFF2-40B4-BE49-F238E27FC236}">
                <a16:creationId xmlns:a16="http://schemas.microsoft.com/office/drawing/2014/main" id="{CAF0BCCD-D9CD-41E1-2A40-2C3DDE7A1203}"/>
              </a:ext>
            </a:extLst>
          </p:cNvPr>
          <p:cNvSpPr>
            <a:spLocks noGrp="1"/>
          </p:cNvSpPr>
          <p:nvPr>
            <p:ph type="title"/>
          </p:nvPr>
        </p:nvSpPr>
        <p:spPr/>
        <p:txBody>
          <a:bodyPr/>
          <a:lstStyle/>
          <a:p>
            <a:r>
              <a:rPr lang="de-DE" dirty="0"/>
              <a:t>330 a</a:t>
            </a:r>
          </a:p>
        </p:txBody>
      </p:sp>
      <p:sp>
        <p:nvSpPr>
          <p:cNvPr id="7" name="Textplatzhalter 6">
            <a:extLst>
              <a:ext uri="{FF2B5EF4-FFF2-40B4-BE49-F238E27FC236}">
                <a16:creationId xmlns:a16="http://schemas.microsoft.com/office/drawing/2014/main" id="{4F96F815-3E10-6355-B92D-74F4BC8ACCB4}"/>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1E39F580-40A3-1C4A-A693-F027F9C9AF16}"/>
              </a:ext>
            </a:extLst>
          </p:cNvPr>
          <p:cNvSpPr>
            <a:spLocks noGrp="1"/>
          </p:cNvSpPr>
          <p:nvPr>
            <p:ph type="dt" sz="half" idx="10"/>
          </p:nvPr>
        </p:nvSpPr>
        <p:spPr/>
        <p:txBody>
          <a:bodyPr/>
          <a:lstStyle/>
          <a:p>
            <a:r>
              <a:rPr lang="de-DE" dirty="0"/>
              <a:t>17.11.2023</a:t>
            </a:r>
          </a:p>
        </p:txBody>
      </p:sp>
      <p:sp>
        <p:nvSpPr>
          <p:cNvPr id="13" name="Rechteck 12">
            <a:hlinkClick r:id="rId2" action="ppaction://hlinksldjump"/>
            <a:extLst>
              <a:ext uri="{FF2B5EF4-FFF2-40B4-BE49-F238E27FC236}">
                <a16:creationId xmlns:a16="http://schemas.microsoft.com/office/drawing/2014/main" id="{AC9B7CA9-0B11-CB62-9E8F-DDE3077274D2}"/>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8" name="Rechteck 17">
            <a:hlinkClick r:id="rId3" action="ppaction://hlinksldjump"/>
            <a:extLst>
              <a:ext uri="{FF2B5EF4-FFF2-40B4-BE49-F238E27FC236}">
                <a16:creationId xmlns:a16="http://schemas.microsoft.com/office/drawing/2014/main" id="{D5B4096A-AE49-DA2B-571F-3B42487B0EEF}"/>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pic>
        <p:nvPicPr>
          <p:cNvPr id="10" name="Grafik 9">
            <a:extLst>
              <a:ext uri="{FF2B5EF4-FFF2-40B4-BE49-F238E27FC236}">
                <a16:creationId xmlns:a16="http://schemas.microsoft.com/office/drawing/2014/main" id="{F0EFB19D-24FB-CD0C-9CDB-A284E8E83C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38" y="1527012"/>
            <a:ext cx="5691500" cy="8537252"/>
          </a:xfrm>
          <a:prstGeom prst="rect">
            <a:avLst/>
          </a:prstGeom>
        </p:spPr>
      </p:pic>
      <p:sp>
        <p:nvSpPr>
          <p:cNvPr id="5" name="Rechteck 4">
            <a:hlinkClick r:id="" action="ppaction://noaction"/>
            <a:extLst>
              <a:ext uri="{FF2B5EF4-FFF2-40B4-BE49-F238E27FC236}">
                <a16:creationId xmlns:a16="http://schemas.microsoft.com/office/drawing/2014/main" id="{2BF6B8CE-5F85-0569-1D1B-CE39E57B2585}"/>
              </a:ext>
            </a:extLst>
          </p:cNvPr>
          <p:cNvSpPr/>
          <p:nvPr/>
        </p:nvSpPr>
        <p:spPr>
          <a:xfrm rot="16200000">
            <a:off x="-185983" y="3851508"/>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Kontrollen</a:t>
            </a:r>
          </a:p>
        </p:txBody>
      </p:sp>
      <p:sp>
        <p:nvSpPr>
          <p:cNvPr id="8" name="Rechteck 7">
            <a:hlinkClick r:id="rId2" action="ppaction://hlinksldjump"/>
            <a:extLst>
              <a:ext uri="{FF2B5EF4-FFF2-40B4-BE49-F238E27FC236}">
                <a16:creationId xmlns:a16="http://schemas.microsoft.com/office/drawing/2014/main" id="{916F92C4-BC22-B063-05CE-ED1214130AF1}"/>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9" name="Rechteck 8">
            <a:hlinkClick r:id="rId3" action="ppaction://hlinksldjump"/>
            <a:extLst>
              <a:ext uri="{FF2B5EF4-FFF2-40B4-BE49-F238E27FC236}">
                <a16:creationId xmlns:a16="http://schemas.microsoft.com/office/drawing/2014/main" id="{1E41DB54-E7C0-99EA-DD0A-9EA53340CEB1}"/>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1" name="Rechteck 10">
            <a:hlinkClick r:id="rId5" action="ppaction://hlinksldjump"/>
            <a:extLst>
              <a:ext uri="{FF2B5EF4-FFF2-40B4-BE49-F238E27FC236}">
                <a16:creationId xmlns:a16="http://schemas.microsoft.com/office/drawing/2014/main" id="{61CBF9C7-3FD8-B197-332D-31BA41FA571C}"/>
              </a:ext>
            </a:extLst>
          </p:cNvPr>
          <p:cNvSpPr/>
          <p:nvPr/>
        </p:nvSpPr>
        <p:spPr>
          <a:xfrm rot="16200000">
            <a:off x="-708129" y="4373651"/>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Starkregen / Hochwasser</a:t>
            </a:r>
          </a:p>
        </p:txBody>
      </p:sp>
      <p:sp>
        <p:nvSpPr>
          <p:cNvPr id="14" name="Rechteck 13">
            <a:hlinkClick r:id="rId6" action="ppaction://hlinksldjump"/>
            <a:extLst>
              <a:ext uri="{FF2B5EF4-FFF2-40B4-BE49-F238E27FC236}">
                <a16:creationId xmlns:a16="http://schemas.microsoft.com/office/drawing/2014/main" id="{FD84A84F-E50D-952D-4349-A621935685A3}"/>
              </a:ext>
            </a:extLst>
          </p:cNvPr>
          <p:cNvSpPr/>
          <p:nvPr/>
        </p:nvSpPr>
        <p:spPr>
          <a:xfrm rot="16200000">
            <a:off x="-675447" y="6424961"/>
            <a:ext cx="188855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Karte Gewässer</a:t>
            </a:r>
          </a:p>
        </p:txBody>
      </p:sp>
    </p:spTree>
    <p:extLst>
      <p:ext uri="{BB962C8B-B14F-4D97-AF65-F5344CB8AC3E}">
        <p14:creationId xmlns:p14="http://schemas.microsoft.com/office/powerpoint/2010/main" val="37932198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37E14-926A-E1CD-F7BA-4C556FEB4F87}"/>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3C6D4ADD-48AE-C796-F716-77B956B8F283}"/>
              </a:ext>
            </a:extLst>
          </p:cNvPr>
          <p:cNvSpPr>
            <a:spLocks noGrp="1"/>
          </p:cNvSpPr>
          <p:nvPr>
            <p:ph type="body" sz="quarter" idx="21"/>
          </p:nvPr>
        </p:nvSpPr>
        <p:spPr/>
        <p:txBody>
          <a:bodyPr/>
          <a:lstStyle/>
          <a:p>
            <a:r>
              <a:rPr lang="de-DE" dirty="0"/>
              <a:t>Osterbach</a:t>
            </a:r>
          </a:p>
        </p:txBody>
      </p:sp>
      <p:sp>
        <p:nvSpPr>
          <p:cNvPr id="3" name="Textplatzhalter 2">
            <a:extLst>
              <a:ext uri="{FF2B5EF4-FFF2-40B4-BE49-F238E27FC236}">
                <a16:creationId xmlns:a16="http://schemas.microsoft.com/office/drawing/2014/main" id="{70C753C1-1EAB-C351-9176-D00D05063DDF}"/>
              </a:ext>
            </a:extLst>
          </p:cNvPr>
          <p:cNvSpPr>
            <a:spLocks noGrp="1"/>
          </p:cNvSpPr>
          <p:nvPr>
            <p:ph type="body" sz="quarter" idx="26"/>
          </p:nvPr>
        </p:nvSpPr>
        <p:spPr>
          <a:solidFill>
            <a:srgbClr val="FFC000"/>
          </a:solidFill>
        </p:spPr>
        <p:txBody>
          <a:bodyPr/>
          <a:lstStyle/>
          <a:p>
            <a:r>
              <a:rPr lang="de-DE" dirty="0"/>
              <a:t>Kontrollmaßnahmen</a:t>
            </a:r>
          </a:p>
        </p:txBody>
      </p:sp>
      <p:sp>
        <p:nvSpPr>
          <p:cNvPr id="4" name="Titel 3">
            <a:extLst>
              <a:ext uri="{FF2B5EF4-FFF2-40B4-BE49-F238E27FC236}">
                <a16:creationId xmlns:a16="http://schemas.microsoft.com/office/drawing/2014/main" id="{8CB742E5-18E5-A856-4C02-482F283CD72A}"/>
              </a:ext>
            </a:extLst>
          </p:cNvPr>
          <p:cNvSpPr>
            <a:spLocks noGrp="1"/>
          </p:cNvSpPr>
          <p:nvPr>
            <p:ph type="title"/>
          </p:nvPr>
        </p:nvSpPr>
        <p:spPr/>
        <p:txBody>
          <a:bodyPr/>
          <a:lstStyle/>
          <a:p>
            <a:r>
              <a:rPr lang="de-DE" dirty="0"/>
              <a:t>335</a:t>
            </a:r>
          </a:p>
        </p:txBody>
      </p:sp>
      <p:sp>
        <p:nvSpPr>
          <p:cNvPr id="7" name="Textplatzhalter 6">
            <a:extLst>
              <a:ext uri="{FF2B5EF4-FFF2-40B4-BE49-F238E27FC236}">
                <a16:creationId xmlns:a16="http://schemas.microsoft.com/office/drawing/2014/main" id="{2B282AE1-0427-188F-1127-5109172DE330}"/>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0E12D569-F824-0652-8D4A-B990142D294B}"/>
              </a:ext>
            </a:extLst>
          </p:cNvPr>
          <p:cNvSpPr>
            <a:spLocks noGrp="1"/>
          </p:cNvSpPr>
          <p:nvPr>
            <p:ph type="dt" sz="half" idx="10"/>
          </p:nvPr>
        </p:nvSpPr>
        <p:spPr/>
        <p:txBody>
          <a:bodyPr/>
          <a:lstStyle/>
          <a:p>
            <a:r>
              <a:rPr lang="de-DE" dirty="0"/>
              <a:t>17.11.2023</a:t>
            </a:r>
          </a:p>
        </p:txBody>
      </p:sp>
      <p:sp>
        <p:nvSpPr>
          <p:cNvPr id="13" name="Rechteck 12">
            <a:hlinkClick r:id="rId2" action="ppaction://hlinksldjump"/>
            <a:extLst>
              <a:ext uri="{FF2B5EF4-FFF2-40B4-BE49-F238E27FC236}">
                <a16:creationId xmlns:a16="http://schemas.microsoft.com/office/drawing/2014/main" id="{09E5F6DD-6866-FFF1-845F-F24A9D1EA51A}"/>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8" name="Rechteck 17">
            <a:hlinkClick r:id="rId3" action="ppaction://hlinksldjump"/>
            <a:extLst>
              <a:ext uri="{FF2B5EF4-FFF2-40B4-BE49-F238E27FC236}">
                <a16:creationId xmlns:a16="http://schemas.microsoft.com/office/drawing/2014/main" id="{2D209CAA-BD7D-6849-7C50-4DF8A50993E5}"/>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0" name="Rechteck 9">
            <a:hlinkClick r:id="" action="ppaction://noaction"/>
            <a:extLst>
              <a:ext uri="{FF2B5EF4-FFF2-40B4-BE49-F238E27FC236}">
                <a16:creationId xmlns:a16="http://schemas.microsoft.com/office/drawing/2014/main" id="{4FCDFF0F-BA2F-7ACE-234A-2E82A2E7B288}"/>
              </a:ext>
            </a:extLst>
          </p:cNvPr>
          <p:cNvSpPr/>
          <p:nvPr/>
        </p:nvSpPr>
        <p:spPr>
          <a:xfrm rot="16200000">
            <a:off x="-185983" y="3851508"/>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Kontrollen</a:t>
            </a:r>
          </a:p>
        </p:txBody>
      </p:sp>
      <p:sp>
        <p:nvSpPr>
          <p:cNvPr id="8" name="Rechteck 7">
            <a:hlinkClick r:id="rId2" action="ppaction://hlinksldjump"/>
            <a:extLst>
              <a:ext uri="{FF2B5EF4-FFF2-40B4-BE49-F238E27FC236}">
                <a16:creationId xmlns:a16="http://schemas.microsoft.com/office/drawing/2014/main" id="{E8AC159D-58EA-B077-85FD-2A6D71F5CD1D}"/>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1" name="Rechteck 10">
            <a:hlinkClick r:id="rId3" action="ppaction://hlinksldjump"/>
            <a:extLst>
              <a:ext uri="{FF2B5EF4-FFF2-40B4-BE49-F238E27FC236}">
                <a16:creationId xmlns:a16="http://schemas.microsoft.com/office/drawing/2014/main" id="{E401ED88-827F-1FAD-A7F5-8A5E7CA1B582}"/>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2" name="Rechteck 11">
            <a:hlinkClick r:id="rId4" action="ppaction://hlinksldjump"/>
            <a:extLst>
              <a:ext uri="{FF2B5EF4-FFF2-40B4-BE49-F238E27FC236}">
                <a16:creationId xmlns:a16="http://schemas.microsoft.com/office/drawing/2014/main" id="{5BC1E878-6123-8E7B-05FA-9F80A5CDEB9A}"/>
              </a:ext>
            </a:extLst>
          </p:cNvPr>
          <p:cNvSpPr/>
          <p:nvPr/>
        </p:nvSpPr>
        <p:spPr>
          <a:xfrm rot="16200000">
            <a:off x="-708129" y="4373651"/>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Starkregen / Hochwasser</a:t>
            </a:r>
          </a:p>
        </p:txBody>
      </p:sp>
      <p:sp>
        <p:nvSpPr>
          <p:cNvPr id="16" name="Rechteck 15">
            <a:hlinkClick r:id="rId5" action="ppaction://hlinksldjump"/>
            <a:extLst>
              <a:ext uri="{FF2B5EF4-FFF2-40B4-BE49-F238E27FC236}">
                <a16:creationId xmlns:a16="http://schemas.microsoft.com/office/drawing/2014/main" id="{054F3A50-7D46-8F56-7BCD-997F6F6E8407}"/>
              </a:ext>
            </a:extLst>
          </p:cNvPr>
          <p:cNvSpPr/>
          <p:nvPr/>
        </p:nvSpPr>
        <p:spPr>
          <a:xfrm rot="16200000">
            <a:off x="-675447" y="6424961"/>
            <a:ext cx="188855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Karte Gewässer</a:t>
            </a:r>
          </a:p>
        </p:txBody>
      </p:sp>
      <p:graphicFrame>
        <p:nvGraphicFramePr>
          <p:cNvPr id="15" name="Tabelle 14">
            <a:extLst>
              <a:ext uri="{FF2B5EF4-FFF2-40B4-BE49-F238E27FC236}">
                <a16:creationId xmlns:a16="http://schemas.microsoft.com/office/drawing/2014/main" id="{E042B196-03F9-DDB2-C3AF-3DA6F30BAD9E}"/>
              </a:ext>
            </a:extLst>
          </p:cNvPr>
          <p:cNvGraphicFramePr>
            <a:graphicFrameLocks noGrp="1"/>
          </p:cNvGraphicFramePr>
          <p:nvPr>
            <p:extLst>
              <p:ext uri="{D42A27DB-BD31-4B8C-83A1-F6EECF244321}">
                <p14:modId xmlns:p14="http://schemas.microsoft.com/office/powerpoint/2010/main" val="3043630619"/>
              </p:ext>
            </p:extLst>
          </p:nvPr>
        </p:nvGraphicFramePr>
        <p:xfrm>
          <a:off x="503238" y="1528763"/>
          <a:ext cx="6870968" cy="2001520"/>
        </p:xfrm>
        <a:graphic>
          <a:graphicData uri="http://schemas.openxmlformats.org/drawingml/2006/table">
            <a:tbl>
              <a:tblPr firstRow="1" bandRow="1">
                <a:tableStyleId>{5940675A-B579-460E-94D1-54222C63F5DA}</a:tableStyleId>
              </a:tblPr>
              <a:tblGrid>
                <a:gridCol w="1757710">
                  <a:extLst>
                    <a:ext uri="{9D8B030D-6E8A-4147-A177-3AD203B41FA5}">
                      <a16:colId xmlns:a16="http://schemas.microsoft.com/office/drawing/2014/main" val="1657135842"/>
                    </a:ext>
                  </a:extLst>
                </a:gridCol>
                <a:gridCol w="3820438">
                  <a:extLst>
                    <a:ext uri="{9D8B030D-6E8A-4147-A177-3AD203B41FA5}">
                      <a16:colId xmlns:a16="http://schemas.microsoft.com/office/drawing/2014/main" val="1282900115"/>
                    </a:ext>
                  </a:extLst>
                </a:gridCol>
                <a:gridCol w="910147">
                  <a:extLst>
                    <a:ext uri="{9D8B030D-6E8A-4147-A177-3AD203B41FA5}">
                      <a16:colId xmlns:a16="http://schemas.microsoft.com/office/drawing/2014/main" val="2173456831"/>
                    </a:ext>
                  </a:extLst>
                </a:gridCol>
                <a:gridCol w="382673">
                  <a:extLst>
                    <a:ext uri="{9D8B030D-6E8A-4147-A177-3AD203B41FA5}">
                      <a16:colId xmlns:a16="http://schemas.microsoft.com/office/drawing/2014/main" val="2181586199"/>
                    </a:ext>
                  </a:extLst>
                </a:gridCol>
              </a:tblGrid>
              <a:tr h="370840">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Auslöser</a:t>
                      </a:r>
                    </a:p>
                  </a:txBody>
                  <a:tcPr>
                    <a:solidFill>
                      <a:srgbClr val="E7E6E6"/>
                    </a:solidFill>
                  </a:tcPr>
                </a:tc>
                <a:tc gridSpan="3">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Pegel Ebnet Dreisam HMO  (150 cm) </a:t>
                      </a:r>
                    </a:p>
                    <a:p>
                      <a:r>
                        <a:rPr lang="de-DE" sz="1600" b="1" i="0" dirty="0">
                          <a:latin typeface="Arial" panose="020B0604020202020204" pitchFamily="34" charset="0"/>
                          <a:ea typeface="Open Sans" panose="020B0606030504020204" pitchFamily="34" charset="0"/>
                          <a:cs typeface="Arial" panose="020B0604020202020204" pitchFamily="34" charset="0"/>
                        </a:rPr>
                        <a:t>und Niederschläge im Zastlerbereich</a:t>
                      </a:r>
                    </a:p>
                  </a:txBody>
                  <a:tcPr>
                    <a:solidFill>
                      <a:srgbClr val="E7E6E6"/>
                    </a:solidFill>
                  </a:tcPr>
                </a:tc>
                <a:tc hMerge="1">
                  <a:txBody>
                    <a:bodyPr/>
                    <a:lstStyle/>
                    <a:p>
                      <a:pPr algn="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solidFill>
                      <a:srgbClr val="E7E6E6"/>
                    </a:solidFill>
                  </a:tcPr>
                </a:tc>
                <a:tc h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extLst>
                  <a:ext uri="{0D108BD9-81ED-4DB2-BD59-A6C34878D82A}">
                    <a16:rowId xmlns:a16="http://schemas.microsoft.com/office/drawing/2014/main" val="1094948363"/>
                  </a:ext>
                </a:extLst>
              </a:tr>
              <a:tr h="152481">
                <a:tc gridSpan="4">
                  <a:txBody>
                    <a:bodyPr/>
                    <a:lstStyle/>
                    <a:p>
                      <a:endParaRPr lang="de-DE" sz="900" b="1" i="0" dirty="0">
                        <a:latin typeface="Arial" panose="020B0604020202020204" pitchFamily="34" charset="0"/>
                        <a:ea typeface="Open Sans" panose="020B0606030504020204" pitchFamily="34" charset="0"/>
                        <a:cs typeface="Arial" panose="020B0604020202020204" pitchFamily="34" charset="0"/>
                      </a:endParaRPr>
                    </a:p>
                  </a:txBody>
                  <a:tcPr>
                    <a:noFill/>
                  </a:tcPr>
                </a:tc>
                <a:tc hMerge="1">
                  <a:txBody>
                    <a:bodyPr/>
                    <a:lstStyle/>
                    <a:p>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052337779"/>
                  </a:ext>
                </a:extLst>
              </a:tr>
              <a:tr h="370840">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Zuständig</a:t>
                      </a:r>
                    </a:p>
                  </a:txBody>
                  <a:tcPr>
                    <a:solidFill>
                      <a:srgbClr val="E7E6E6"/>
                    </a:solidFill>
                  </a:tcPr>
                </a:tc>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Maßnahmen </a:t>
                      </a:r>
                    </a:p>
                  </a:txBody>
                  <a:tcPr>
                    <a:solidFill>
                      <a:srgbClr val="E7E6E6"/>
                    </a:solidFill>
                  </a:tcPr>
                </a:tc>
                <a:tc>
                  <a:txBody>
                    <a:bodyPr/>
                    <a:lstStyle/>
                    <a:p>
                      <a:pPr algn="r"/>
                      <a:r>
                        <a:rPr lang="de-DE" sz="1400" b="1" i="0" dirty="0">
                          <a:latin typeface="Arial" panose="020B0604020202020204" pitchFamily="34" charset="0"/>
                          <a:ea typeface="Open Sans" panose="020B0606030504020204" pitchFamily="34" charset="0"/>
                          <a:cs typeface="Arial" panose="020B0604020202020204" pitchFamily="34" charset="0"/>
                        </a:rPr>
                        <a:t>Plan Nr.</a:t>
                      </a:r>
                    </a:p>
                  </a:txBody>
                  <a:tcPr marL="36000" marR="36000" anchor="ctr">
                    <a:solidFill>
                      <a:srgbClr val="E7E6E6"/>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600" b="1" i="0" dirty="0">
                          <a:latin typeface="Arial" panose="020B0604020202020204" pitchFamily="34" charset="0"/>
                          <a:ea typeface="Open Sans" panose="020B0606030504020204" pitchFamily="34" charset="0"/>
                          <a:cs typeface="Arial" panose="020B0604020202020204" pitchFamily="34" charset="0"/>
                          <a:sym typeface="Wingdings" panose="05000000000000000000" pitchFamily="2" charset="2"/>
                        </a:rPr>
                        <a:t></a:t>
                      </a: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extLst>
                  <a:ext uri="{0D108BD9-81ED-4DB2-BD59-A6C34878D82A}">
                    <a16:rowId xmlns:a16="http://schemas.microsoft.com/office/drawing/2014/main" val="691297166"/>
                  </a:ext>
                </a:extLst>
              </a:tr>
              <a:tr h="160359">
                <a:tc>
                  <a:txBody>
                    <a:bodyPr/>
                    <a:lstStyle/>
                    <a:p>
                      <a:pPr marL="0" algn="l" defTabSz="755934" rtl="0" eaLnBrk="1" latinLnBrk="0" hangingPunct="1"/>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Feuerwehr </a:t>
                      </a:r>
                    </a:p>
                  </a:txBody>
                  <a:tcPr marL="36000" marR="36000"/>
                </a:tc>
                <a:tc>
                  <a:txBody>
                    <a:bodyPr/>
                    <a:lstStyle/>
                    <a:p>
                      <a:pPr marL="0" indent="0">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Auf Ausuferungen kontrollieren </a:t>
                      </a:r>
                    </a:p>
                    <a:p>
                      <a:pPr marL="0" indent="0">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Wenn Ausuferungen</a:t>
                      </a:r>
                    </a:p>
                  </a:txBody>
                  <a:tcPr marL="36000" marR="36000"/>
                </a:tc>
                <a:tc>
                  <a:txBody>
                    <a:bodyPr/>
                    <a:lstStyle/>
                    <a:p>
                      <a:pPr algn="r"/>
                      <a:endParaRPr lang="de-DE" sz="1400" b="0" i="0" dirty="0">
                        <a:latin typeface="Arial" panose="020B0604020202020204" pitchFamily="34" charset="0"/>
                        <a:ea typeface="Open Sans" panose="020B0606030504020204" pitchFamily="34" charset="0"/>
                        <a:cs typeface="Arial" panose="020B0604020202020204" pitchFamily="34" charset="0"/>
                      </a:endParaRPr>
                    </a:p>
                    <a:p>
                      <a:pPr algn="r"/>
                      <a:r>
                        <a:rPr lang="de-DE" sz="1400" b="0" i="0" dirty="0">
                          <a:latin typeface="Arial" panose="020B0604020202020204" pitchFamily="34" charset="0"/>
                          <a:ea typeface="Open Sans" panose="020B0606030504020204" pitchFamily="34" charset="0"/>
                          <a:cs typeface="Arial" panose="020B0604020202020204" pitchFamily="34" charset="0"/>
                          <a:hlinkClick r:id="rId6" action="ppaction://hlinksldjump"/>
                        </a:rPr>
                        <a:t>410</a:t>
                      </a: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919402272"/>
                  </a:ext>
                </a:extLst>
              </a:tr>
              <a:tr h="279599">
                <a:tc>
                  <a:txBody>
                    <a:bodyPr/>
                    <a:lstStyle/>
                    <a:p>
                      <a:pPr marL="0" algn="l" defTabSz="755934" rtl="0" eaLnBrk="1" latinLnBrk="0" hangingPunct="1"/>
                      <a:endPar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pPr marL="0" indent="0">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Bild siehe </a:t>
                      </a:r>
                    </a:p>
                  </a:txBody>
                  <a:tcPr marL="36000" marR="36000"/>
                </a:tc>
                <a:tc>
                  <a:txBody>
                    <a:bodyPr/>
                    <a:lstStyle/>
                    <a:p>
                      <a:pPr algn="r"/>
                      <a:r>
                        <a:rPr lang="de-DE" sz="1400" b="0" i="0" dirty="0">
                          <a:latin typeface="Arial" panose="020B0604020202020204" pitchFamily="34" charset="0"/>
                          <a:ea typeface="Open Sans" panose="020B0606030504020204" pitchFamily="34" charset="0"/>
                          <a:cs typeface="Arial" panose="020B0604020202020204" pitchFamily="34" charset="0"/>
                          <a:hlinkClick r:id="rId7" action="ppaction://hlinksldjump"/>
                        </a:rPr>
                        <a:t>335 a</a:t>
                      </a: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106358486"/>
                  </a:ext>
                </a:extLst>
              </a:tr>
            </a:tbl>
          </a:graphicData>
        </a:graphic>
      </p:graphicFrame>
      <p:pic>
        <p:nvPicPr>
          <p:cNvPr id="17" name="Grafik 16">
            <a:extLst>
              <a:ext uri="{FF2B5EF4-FFF2-40B4-BE49-F238E27FC236}">
                <a16:creationId xmlns:a16="http://schemas.microsoft.com/office/drawing/2014/main" id="{E05EE24F-67CB-BF19-8A9F-A65A12FC6D8A}"/>
              </a:ext>
            </a:extLst>
          </p:cNvPr>
          <p:cNvPicPr>
            <a:picLocks noChangeAspect="1"/>
          </p:cNvPicPr>
          <p:nvPr/>
        </p:nvPicPr>
        <p:blipFill>
          <a:blip r:embed="rId8"/>
          <a:srcRect l="6657" r="2856"/>
          <a:stretch>
            <a:fillRect/>
          </a:stretch>
        </p:blipFill>
        <p:spPr>
          <a:xfrm>
            <a:off x="503238" y="3651246"/>
            <a:ext cx="6840537" cy="5414866"/>
          </a:xfrm>
          <a:prstGeom prst="rect">
            <a:avLst/>
          </a:prstGeom>
        </p:spPr>
      </p:pic>
      <p:sp>
        <p:nvSpPr>
          <p:cNvPr id="24" name="Freihandform: Form 23">
            <a:extLst>
              <a:ext uri="{FF2B5EF4-FFF2-40B4-BE49-F238E27FC236}">
                <a16:creationId xmlns:a16="http://schemas.microsoft.com/office/drawing/2014/main" id="{BF59D685-D323-8D34-C158-EA4C8C1B5243}"/>
              </a:ext>
            </a:extLst>
          </p:cNvPr>
          <p:cNvSpPr/>
          <p:nvPr/>
        </p:nvSpPr>
        <p:spPr>
          <a:xfrm>
            <a:off x="2001617" y="6885666"/>
            <a:ext cx="761442" cy="457200"/>
          </a:xfrm>
          <a:custGeom>
            <a:avLst/>
            <a:gdLst>
              <a:gd name="csX0" fmla="*/ 513066 w 761442"/>
              <a:gd name="csY0" fmla="*/ 365760 h 457200"/>
              <a:gd name="csX1" fmla="*/ 520686 w 761442"/>
              <a:gd name="csY1" fmla="*/ 100013 h 457200"/>
              <a:gd name="csX2" fmla="*/ 694041 w 761442"/>
              <a:gd name="csY2" fmla="*/ 239077 h 457200"/>
              <a:gd name="csX3" fmla="*/ 513066 w 761442"/>
              <a:gd name="csY3" fmla="*/ 365760 h 457200"/>
              <a:gd name="csX4" fmla="*/ 138734 w 761442"/>
              <a:gd name="csY4" fmla="*/ 169545 h 457200"/>
              <a:gd name="csX5" fmla="*/ 239699 w 761442"/>
              <a:gd name="csY5" fmla="*/ 100965 h 457200"/>
              <a:gd name="csX6" fmla="*/ 248271 w 761442"/>
              <a:gd name="csY6" fmla="*/ 365760 h 457200"/>
              <a:gd name="csX7" fmla="*/ 67296 w 761442"/>
              <a:gd name="csY7" fmla="*/ 239077 h 457200"/>
              <a:gd name="csX8" fmla="*/ 138734 w 761442"/>
              <a:gd name="csY8" fmla="*/ 169545 h 457200"/>
              <a:gd name="csX9" fmla="*/ 138734 w 761442"/>
              <a:gd name="csY9" fmla="*/ 169545 h 457200"/>
              <a:gd name="csX10" fmla="*/ 380669 w 761442"/>
              <a:gd name="csY10" fmla="*/ 381000 h 457200"/>
              <a:gd name="csX11" fmla="*/ 228269 w 761442"/>
              <a:gd name="csY11" fmla="*/ 228600 h 457200"/>
              <a:gd name="csX12" fmla="*/ 380669 w 761442"/>
              <a:gd name="csY12" fmla="*/ 76200 h 457200"/>
              <a:gd name="csX13" fmla="*/ 533069 w 761442"/>
              <a:gd name="csY13" fmla="*/ 228600 h 457200"/>
              <a:gd name="csX14" fmla="*/ 380669 w 761442"/>
              <a:gd name="csY14" fmla="*/ 381000 h 457200"/>
              <a:gd name="csX15" fmla="*/ 751191 w 761442"/>
              <a:gd name="csY15" fmla="*/ 212408 h 457200"/>
              <a:gd name="csX16" fmla="*/ 380669 w 761442"/>
              <a:gd name="csY16" fmla="*/ 0 h 457200"/>
              <a:gd name="csX17" fmla="*/ 10146 w 761442"/>
              <a:gd name="csY17" fmla="*/ 212408 h 457200"/>
              <a:gd name="csX18" fmla="*/ 12051 w 761442"/>
              <a:gd name="csY18" fmla="*/ 269558 h 457200"/>
              <a:gd name="csX19" fmla="*/ 380669 w 761442"/>
              <a:gd name="csY19" fmla="*/ 457200 h 457200"/>
              <a:gd name="csX20" fmla="*/ 750239 w 761442"/>
              <a:gd name="csY20" fmla="*/ 269558 h 457200"/>
              <a:gd name="csX21" fmla="*/ 751191 w 761442"/>
              <a:gd name="csY21" fmla="*/ 212408 h 4572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761442" h="457200">
                <a:moveTo>
                  <a:pt x="513066" y="365760"/>
                </a:moveTo>
                <a:cubicBezTo>
                  <a:pt x="587361" y="294323"/>
                  <a:pt x="591171" y="176213"/>
                  <a:pt x="520686" y="100013"/>
                </a:cubicBezTo>
                <a:cubicBezTo>
                  <a:pt x="595934" y="139065"/>
                  <a:pt x="657846" y="199073"/>
                  <a:pt x="694041" y="239077"/>
                </a:cubicBezTo>
                <a:cubicBezTo>
                  <a:pt x="655941" y="276225"/>
                  <a:pt x="591171" y="331470"/>
                  <a:pt x="513066" y="365760"/>
                </a:cubicBezTo>
                <a:close/>
                <a:moveTo>
                  <a:pt x="138734" y="169545"/>
                </a:moveTo>
                <a:cubicBezTo>
                  <a:pt x="170166" y="142875"/>
                  <a:pt x="203504" y="120015"/>
                  <a:pt x="239699" y="100965"/>
                </a:cubicBezTo>
                <a:cubicBezTo>
                  <a:pt x="170166" y="177165"/>
                  <a:pt x="173976" y="294323"/>
                  <a:pt x="248271" y="365760"/>
                </a:cubicBezTo>
                <a:cubicBezTo>
                  <a:pt x="170166" y="331470"/>
                  <a:pt x="104444" y="276225"/>
                  <a:pt x="67296" y="239077"/>
                </a:cubicBezTo>
                <a:cubicBezTo>
                  <a:pt x="89204" y="214313"/>
                  <a:pt x="113016" y="191452"/>
                  <a:pt x="138734" y="169545"/>
                </a:cubicBezTo>
                <a:lnTo>
                  <a:pt x="138734" y="169545"/>
                </a:lnTo>
                <a:close/>
                <a:moveTo>
                  <a:pt x="380669" y="381000"/>
                </a:moveTo>
                <a:cubicBezTo>
                  <a:pt x="296849" y="381000"/>
                  <a:pt x="228269" y="312420"/>
                  <a:pt x="228269" y="228600"/>
                </a:cubicBezTo>
                <a:cubicBezTo>
                  <a:pt x="228269" y="144780"/>
                  <a:pt x="296849" y="76200"/>
                  <a:pt x="380669" y="76200"/>
                </a:cubicBezTo>
                <a:cubicBezTo>
                  <a:pt x="464489" y="76200"/>
                  <a:pt x="533069" y="144780"/>
                  <a:pt x="533069" y="228600"/>
                </a:cubicBezTo>
                <a:cubicBezTo>
                  <a:pt x="533069" y="312420"/>
                  <a:pt x="464489" y="381000"/>
                  <a:pt x="380669" y="381000"/>
                </a:cubicBezTo>
                <a:close/>
                <a:moveTo>
                  <a:pt x="751191" y="212408"/>
                </a:moveTo>
                <a:cubicBezTo>
                  <a:pt x="695946" y="147638"/>
                  <a:pt x="551166" y="0"/>
                  <a:pt x="380669" y="0"/>
                </a:cubicBezTo>
                <a:cubicBezTo>
                  <a:pt x="210171" y="0"/>
                  <a:pt x="65391" y="147638"/>
                  <a:pt x="10146" y="212408"/>
                </a:cubicBezTo>
                <a:cubicBezTo>
                  <a:pt x="-4141" y="229552"/>
                  <a:pt x="-3189" y="253365"/>
                  <a:pt x="12051" y="269558"/>
                </a:cubicBezTo>
                <a:cubicBezTo>
                  <a:pt x="68249" y="328613"/>
                  <a:pt x="212076" y="457200"/>
                  <a:pt x="380669" y="457200"/>
                </a:cubicBezTo>
                <a:cubicBezTo>
                  <a:pt x="549261" y="457200"/>
                  <a:pt x="693089" y="328613"/>
                  <a:pt x="750239" y="269558"/>
                </a:cubicBezTo>
                <a:cubicBezTo>
                  <a:pt x="764526" y="254318"/>
                  <a:pt x="765479" y="229552"/>
                  <a:pt x="751191" y="212408"/>
                </a:cubicBezTo>
                <a:close/>
              </a:path>
            </a:pathLst>
          </a:custGeom>
          <a:solidFill>
            <a:srgbClr val="FF0000"/>
          </a:solidFill>
          <a:ln w="9525" cap="flat">
            <a:noFill/>
            <a:prstDash val="solid"/>
            <a:miter/>
          </a:ln>
        </p:spPr>
        <p:txBody>
          <a:bodyPr/>
          <a:lstStyle/>
          <a:p>
            <a:endParaRPr lang="de-DE" dirty="0"/>
          </a:p>
        </p:txBody>
      </p:sp>
      <p:sp>
        <p:nvSpPr>
          <p:cNvPr id="25" name="Ellipse 24">
            <a:extLst>
              <a:ext uri="{FF2B5EF4-FFF2-40B4-BE49-F238E27FC236}">
                <a16:creationId xmlns:a16="http://schemas.microsoft.com/office/drawing/2014/main" id="{04093675-18B2-6647-2B4C-2A533A17C5C1}"/>
              </a:ext>
            </a:extLst>
          </p:cNvPr>
          <p:cNvSpPr/>
          <p:nvPr/>
        </p:nvSpPr>
        <p:spPr>
          <a:xfrm>
            <a:off x="2287036" y="7019016"/>
            <a:ext cx="190500" cy="190500"/>
          </a:xfrm>
          <a:prstGeom prst="ellipse">
            <a:avLst/>
          </a:prstGeom>
          <a:solidFill>
            <a:srgbClr val="FF0000"/>
          </a:solidFill>
          <a:ln w="9525" cap="flat">
            <a:noFill/>
            <a:prstDash val="solid"/>
            <a:miter/>
          </a:ln>
        </p:spPr>
        <p:txBody>
          <a:bodyPr/>
          <a:lstStyle/>
          <a:p>
            <a:endParaRPr lang="de-DE" dirty="0"/>
          </a:p>
        </p:txBody>
      </p:sp>
      <p:sp>
        <p:nvSpPr>
          <p:cNvPr id="20" name="Pfeil: nach rechts 19">
            <a:extLst>
              <a:ext uri="{FF2B5EF4-FFF2-40B4-BE49-F238E27FC236}">
                <a16:creationId xmlns:a16="http://schemas.microsoft.com/office/drawing/2014/main" id="{9AE8F50D-0453-978A-BFEB-A58058A7D297}"/>
              </a:ext>
            </a:extLst>
          </p:cNvPr>
          <p:cNvSpPr/>
          <p:nvPr/>
        </p:nvSpPr>
        <p:spPr>
          <a:xfrm>
            <a:off x="2839486" y="6679230"/>
            <a:ext cx="1261534" cy="22414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Pfeil: nach rechts 20">
            <a:extLst>
              <a:ext uri="{FF2B5EF4-FFF2-40B4-BE49-F238E27FC236}">
                <a16:creationId xmlns:a16="http://schemas.microsoft.com/office/drawing/2014/main" id="{EACE45BD-6E33-063C-F116-957ED261146F}"/>
              </a:ext>
            </a:extLst>
          </p:cNvPr>
          <p:cNvSpPr/>
          <p:nvPr/>
        </p:nvSpPr>
        <p:spPr>
          <a:xfrm>
            <a:off x="2911728" y="7015440"/>
            <a:ext cx="1261534" cy="22414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Pfeil: nach rechts 21">
            <a:extLst>
              <a:ext uri="{FF2B5EF4-FFF2-40B4-BE49-F238E27FC236}">
                <a16:creationId xmlns:a16="http://schemas.microsoft.com/office/drawing/2014/main" id="{2C42F8ED-8425-B876-440D-0D413530A17C}"/>
              </a:ext>
            </a:extLst>
          </p:cNvPr>
          <p:cNvSpPr/>
          <p:nvPr/>
        </p:nvSpPr>
        <p:spPr>
          <a:xfrm>
            <a:off x="2911728" y="7351650"/>
            <a:ext cx="1261534" cy="22414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114480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D7713-744C-4E87-22EC-BE1891FDB3A3}"/>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696E35AF-1B79-2B34-4291-41EE7165C304}"/>
              </a:ext>
            </a:extLst>
          </p:cNvPr>
          <p:cNvSpPr>
            <a:spLocks noGrp="1"/>
          </p:cNvSpPr>
          <p:nvPr>
            <p:ph type="body" sz="quarter" idx="21"/>
          </p:nvPr>
        </p:nvSpPr>
        <p:spPr/>
        <p:txBody>
          <a:bodyPr/>
          <a:lstStyle/>
          <a:p>
            <a:r>
              <a:rPr lang="de-DE" dirty="0"/>
              <a:t>Übersicht</a:t>
            </a:r>
          </a:p>
        </p:txBody>
      </p:sp>
      <p:sp>
        <p:nvSpPr>
          <p:cNvPr id="9" name="Textplatzhalter 8">
            <a:extLst>
              <a:ext uri="{FF2B5EF4-FFF2-40B4-BE49-F238E27FC236}">
                <a16:creationId xmlns:a16="http://schemas.microsoft.com/office/drawing/2014/main" id="{0F32A3D6-0EAB-57E6-0BC4-503A432693A2}"/>
              </a:ext>
            </a:extLst>
          </p:cNvPr>
          <p:cNvSpPr>
            <a:spLocks noGrp="1"/>
          </p:cNvSpPr>
          <p:nvPr>
            <p:ph type="body" sz="quarter" idx="26"/>
          </p:nvPr>
        </p:nvSpPr>
        <p:spPr/>
        <p:txBody>
          <a:bodyPr/>
          <a:lstStyle/>
          <a:p>
            <a:r>
              <a:rPr lang="de-DE" dirty="0"/>
              <a:t>Monitoring</a:t>
            </a:r>
          </a:p>
        </p:txBody>
      </p:sp>
      <p:sp>
        <p:nvSpPr>
          <p:cNvPr id="7" name="Titel 6">
            <a:extLst>
              <a:ext uri="{FF2B5EF4-FFF2-40B4-BE49-F238E27FC236}">
                <a16:creationId xmlns:a16="http://schemas.microsoft.com/office/drawing/2014/main" id="{C6F1BA0A-BC78-B477-5E84-4C640A4CD769}"/>
              </a:ext>
            </a:extLst>
          </p:cNvPr>
          <p:cNvSpPr>
            <a:spLocks noGrp="1"/>
          </p:cNvSpPr>
          <p:nvPr>
            <p:ph type="title"/>
          </p:nvPr>
        </p:nvSpPr>
        <p:spPr/>
        <p:txBody>
          <a:bodyPr/>
          <a:lstStyle/>
          <a:p>
            <a:r>
              <a:rPr lang="de-DE" dirty="0"/>
              <a:t>MO 0</a:t>
            </a:r>
          </a:p>
        </p:txBody>
      </p:sp>
      <p:sp>
        <p:nvSpPr>
          <p:cNvPr id="48" name="Textplatzhalter 47">
            <a:extLst>
              <a:ext uri="{FF2B5EF4-FFF2-40B4-BE49-F238E27FC236}">
                <a16:creationId xmlns:a16="http://schemas.microsoft.com/office/drawing/2014/main" id="{182FDAC4-ED46-78A2-2E60-ADB87B0753E5}"/>
              </a:ext>
            </a:extLst>
          </p:cNvPr>
          <p:cNvSpPr>
            <a:spLocks noGrp="1"/>
          </p:cNvSpPr>
          <p:nvPr>
            <p:ph type="body" sz="quarter" idx="32"/>
          </p:nvPr>
        </p:nvSpPr>
        <p:spPr/>
        <p:txBody>
          <a:bodyPr/>
          <a:lstStyle/>
          <a:p>
            <a:endParaRPr lang="de-DE"/>
          </a:p>
        </p:txBody>
      </p:sp>
      <p:sp>
        <p:nvSpPr>
          <p:cNvPr id="6" name="Datumsplatzhalter 5">
            <a:extLst>
              <a:ext uri="{FF2B5EF4-FFF2-40B4-BE49-F238E27FC236}">
                <a16:creationId xmlns:a16="http://schemas.microsoft.com/office/drawing/2014/main" id="{73606671-B02B-5341-E260-EA2632F7E810}"/>
              </a:ext>
            </a:extLst>
          </p:cNvPr>
          <p:cNvSpPr>
            <a:spLocks noGrp="1"/>
          </p:cNvSpPr>
          <p:nvPr>
            <p:ph type="dt" sz="half" idx="10"/>
          </p:nvPr>
        </p:nvSpPr>
        <p:spPr/>
        <p:txBody>
          <a:bodyPr/>
          <a:lstStyle/>
          <a:p>
            <a:r>
              <a:rPr lang="de-DE" dirty="0"/>
              <a:t>17.11.2023</a:t>
            </a:r>
          </a:p>
        </p:txBody>
      </p:sp>
      <p:sp>
        <p:nvSpPr>
          <p:cNvPr id="34" name="Rechteck 33">
            <a:hlinkClick r:id="rId2" action="ppaction://hlinksldjump"/>
            <a:extLst>
              <a:ext uri="{FF2B5EF4-FFF2-40B4-BE49-F238E27FC236}">
                <a16:creationId xmlns:a16="http://schemas.microsoft.com/office/drawing/2014/main" id="{6C1CA3B2-8E81-13E9-84D4-F6E7AC1628CA}"/>
              </a:ext>
            </a:extLst>
          </p:cNvPr>
          <p:cNvSpPr/>
          <p:nvPr/>
        </p:nvSpPr>
        <p:spPr>
          <a:xfrm>
            <a:off x="503775" y="2967598"/>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Monitoring organisieren	</a:t>
            </a:r>
            <a:r>
              <a:rPr lang="de-DE" sz="2400" b="1" dirty="0">
                <a:solidFill>
                  <a:schemeClr val="tx1"/>
                </a:solidFill>
              </a:rPr>
              <a:t>MO 4</a:t>
            </a:r>
          </a:p>
        </p:txBody>
      </p:sp>
      <p:sp>
        <p:nvSpPr>
          <p:cNvPr id="2" name="Rechteck 1">
            <a:hlinkClick r:id="rId3" action="ppaction://hlinksldjump"/>
            <a:extLst>
              <a:ext uri="{FF2B5EF4-FFF2-40B4-BE49-F238E27FC236}">
                <a16:creationId xmlns:a16="http://schemas.microsoft.com/office/drawing/2014/main" id="{7C872F1E-2536-679B-800D-882BCD3C3ED0}"/>
              </a:ext>
            </a:extLst>
          </p:cNvPr>
          <p:cNvSpPr/>
          <p:nvPr/>
        </p:nvSpPr>
        <p:spPr>
          <a:xfrm>
            <a:off x="503238" y="1938751"/>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 Indikatoren definieren 	</a:t>
            </a:r>
            <a:r>
              <a:rPr lang="de-DE" sz="2400" b="1" dirty="0">
                <a:solidFill>
                  <a:schemeClr val="tx1"/>
                </a:solidFill>
              </a:rPr>
              <a:t>MO 2</a:t>
            </a:r>
          </a:p>
        </p:txBody>
      </p:sp>
      <p:sp>
        <p:nvSpPr>
          <p:cNvPr id="3" name="Rechteck 2">
            <a:hlinkClick r:id="rId4" action="ppaction://hlinksldjump"/>
            <a:extLst>
              <a:ext uri="{FF2B5EF4-FFF2-40B4-BE49-F238E27FC236}">
                <a16:creationId xmlns:a16="http://schemas.microsoft.com/office/drawing/2014/main" id="{11466324-2FF7-6C84-28D4-6ACBE581A7C9}"/>
              </a:ext>
            </a:extLst>
          </p:cNvPr>
          <p:cNvSpPr/>
          <p:nvPr/>
        </p:nvSpPr>
        <p:spPr>
          <a:xfrm rot="16200000">
            <a:off x="-471736" y="9390269"/>
            <a:ext cx="1481139" cy="252000"/>
          </a:xfrm>
          <a:prstGeom prst="rect">
            <a:avLst/>
          </a:prstGeom>
          <a:solidFill>
            <a:srgbClr val="00FFFF"/>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 Anleitung</a:t>
            </a:r>
          </a:p>
        </p:txBody>
      </p:sp>
    </p:spTree>
    <p:extLst>
      <p:ext uri="{BB962C8B-B14F-4D97-AF65-F5344CB8AC3E}">
        <p14:creationId xmlns:p14="http://schemas.microsoft.com/office/powerpoint/2010/main" val="2355449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F855E-5868-97CC-CAAA-4B5A36770C1D}"/>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E2C2EF25-90E1-C19C-67E5-2A9FC86F3218}"/>
              </a:ext>
            </a:extLst>
          </p:cNvPr>
          <p:cNvSpPr>
            <a:spLocks noGrp="1"/>
          </p:cNvSpPr>
          <p:nvPr>
            <p:ph type="body" sz="quarter" idx="21"/>
          </p:nvPr>
        </p:nvSpPr>
        <p:spPr/>
        <p:txBody>
          <a:bodyPr/>
          <a:lstStyle/>
          <a:p>
            <a:r>
              <a:rPr lang="de-DE" dirty="0"/>
              <a:t>Segelfluggelände</a:t>
            </a:r>
          </a:p>
        </p:txBody>
      </p:sp>
      <p:sp>
        <p:nvSpPr>
          <p:cNvPr id="3" name="Textplatzhalter 2">
            <a:extLst>
              <a:ext uri="{FF2B5EF4-FFF2-40B4-BE49-F238E27FC236}">
                <a16:creationId xmlns:a16="http://schemas.microsoft.com/office/drawing/2014/main" id="{C93BEE69-752E-D9CE-6FD5-895E778AB508}"/>
              </a:ext>
            </a:extLst>
          </p:cNvPr>
          <p:cNvSpPr>
            <a:spLocks noGrp="1"/>
          </p:cNvSpPr>
          <p:nvPr>
            <p:ph type="body" sz="quarter" idx="26"/>
          </p:nvPr>
        </p:nvSpPr>
        <p:spPr>
          <a:solidFill>
            <a:srgbClr val="FFC000"/>
          </a:solidFill>
        </p:spPr>
        <p:txBody>
          <a:bodyPr/>
          <a:lstStyle/>
          <a:p>
            <a:r>
              <a:rPr lang="de-DE" dirty="0"/>
              <a:t>Kontrollmaßnahmen</a:t>
            </a:r>
          </a:p>
        </p:txBody>
      </p:sp>
      <p:sp>
        <p:nvSpPr>
          <p:cNvPr id="4" name="Titel 3">
            <a:extLst>
              <a:ext uri="{FF2B5EF4-FFF2-40B4-BE49-F238E27FC236}">
                <a16:creationId xmlns:a16="http://schemas.microsoft.com/office/drawing/2014/main" id="{09CD7D53-FF29-03CA-A6B3-F2299BB6CED3}"/>
              </a:ext>
            </a:extLst>
          </p:cNvPr>
          <p:cNvSpPr>
            <a:spLocks noGrp="1"/>
          </p:cNvSpPr>
          <p:nvPr>
            <p:ph type="title"/>
          </p:nvPr>
        </p:nvSpPr>
        <p:spPr/>
        <p:txBody>
          <a:bodyPr/>
          <a:lstStyle/>
          <a:p>
            <a:r>
              <a:rPr lang="de-DE" dirty="0"/>
              <a:t>335 a</a:t>
            </a:r>
          </a:p>
        </p:txBody>
      </p:sp>
      <p:sp>
        <p:nvSpPr>
          <p:cNvPr id="7" name="Textplatzhalter 6">
            <a:extLst>
              <a:ext uri="{FF2B5EF4-FFF2-40B4-BE49-F238E27FC236}">
                <a16:creationId xmlns:a16="http://schemas.microsoft.com/office/drawing/2014/main" id="{7DE851D0-7420-65A5-176D-CBFE9D0B15F3}"/>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BD605E54-ABDD-03D2-CFB2-D17DDFC64303}"/>
              </a:ext>
            </a:extLst>
          </p:cNvPr>
          <p:cNvSpPr>
            <a:spLocks noGrp="1"/>
          </p:cNvSpPr>
          <p:nvPr>
            <p:ph type="dt" sz="half" idx="10"/>
          </p:nvPr>
        </p:nvSpPr>
        <p:spPr/>
        <p:txBody>
          <a:bodyPr/>
          <a:lstStyle/>
          <a:p>
            <a:r>
              <a:rPr lang="de-DE" dirty="0"/>
              <a:t>17.11.2023</a:t>
            </a:r>
          </a:p>
        </p:txBody>
      </p:sp>
      <p:sp>
        <p:nvSpPr>
          <p:cNvPr id="13" name="Rechteck 12">
            <a:hlinkClick r:id="rId2" action="ppaction://hlinksldjump"/>
            <a:extLst>
              <a:ext uri="{FF2B5EF4-FFF2-40B4-BE49-F238E27FC236}">
                <a16:creationId xmlns:a16="http://schemas.microsoft.com/office/drawing/2014/main" id="{A9718A81-CA28-6E2C-CD65-58547E509A51}"/>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8" name="Rechteck 17">
            <a:hlinkClick r:id="rId3" action="ppaction://hlinksldjump"/>
            <a:extLst>
              <a:ext uri="{FF2B5EF4-FFF2-40B4-BE49-F238E27FC236}">
                <a16:creationId xmlns:a16="http://schemas.microsoft.com/office/drawing/2014/main" id="{E624B646-2D5F-99F7-FC1C-04FF3409CC9B}"/>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5" name="Rechteck 4">
            <a:hlinkClick r:id="" action="ppaction://noaction"/>
            <a:extLst>
              <a:ext uri="{FF2B5EF4-FFF2-40B4-BE49-F238E27FC236}">
                <a16:creationId xmlns:a16="http://schemas.microsoft.com/office/drawing/2014/main" id="{7582F8F2-E96F-4501-A6C6-03CC4FAD91D8}"/>
              </a:ext>
            </a:extLst>
          </p:cNvPr>
          <p:cNvSpPr/>
          <p:nvPr/>
        </p:nvSpPr>
        <p:spPr>
          <a:xfrm rot="16200000">
            <a:off x="-185983" y="3851508"/>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Kontrollen</a:t>
            </a:r>
          </a:p>
        </p:txBody>
      </p:sp>
      <p:sp>
        <p:nvSpPr>
          <p:cNvPr id="8" name="Rechteck 7">
            <a:hlinkClick r:id="rId2" action="ppaction://hlinksldjump"/>
            <a:extLst>
              <a:ext uri="{FF2B5EF4-FFF2-40B4-BE49-F238E27FC236}">
                <a16:creationId xmlns:a16="http://schemas.microsoft.com/office/drawing/2014/main" id="{52BA1B0C-742A-DB30-9975-56EE89794BDA}"/>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9" name="Rechteck 8">
            <a:hlinkClick r:id="rId3" action="ppaction://hlinksldjump"/>
            <a:extLst>
              <a:ext uri="{FF2B5EF4-FFF2-40B4-BE49-F238E27FC236}">
                <a16:creationId xmlns:a16="http://schemas.microsoft.com/office/drawing/2014/main" id="{491EBA3E-FC49-0852-6468-598DB0F55F70}"/>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1" name="Rechteck 10">
            <a:hlinkClick r:id="rId4" action="ppaction://hlinksldjump"/>
            <a:extLst>
              <a:ext uri="{FF2B5EF4-FFF2-40B4-BE49-F238E27FC236}">
                <a16:creationId xmlns:a16="http://schemas.microsoft.com/office/drawing/2014/main" id="{0B2E444E-4A98-336B-B6B0-0E3DAB9D47BD}"/>
              </a:ext>
            </a:extLst>
          </p:cNvPr>
          <p:cNvSpPr/>
          <p:nvPr/>
        </p:nvSpPr>
        <p:spPr>
          <a:xfrm rot="16200000">
            <a:off x="-708129" y="4373651"/>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Starkregen / Hochwasser</a:t>
            </a:r>
          </a:p>
        </p:txBody>
      </p:sp>
      <p:sp>
        <p:nvSpPr>
          <p:cNvPr id="14" name="Rechteck 13">
            <a:hlinkClick r:id="rId5" action="ppaction://hlinksldjump"/>
            <a:extLst>
              <a:ext uri="{FF2B5EF4-FFF2-40B4-BE49-F238E27FC236}">
                <a16:creationId xmlns:a16="http://schemas.microsoft.com/office/drawing/2014/main" id="{429ABF49-98CC-8A42-B3CB-E3B7425045FE}"/>
              </a:ext>
            </a:extLst>
          </p:cNvPr>
          <p:cNvSpPr/>
          <p:nvPr/>
        </p:nvSpPr>
        <p:spPr>
          <a:xfrm rot="16200000">
            <a:off x="-675447" y="6424961"/>
            <a:ext cx="188855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Karte Gewässer</a:t>
            </a:r>
          </a:p>
        </p:txBody>
      </p:sp>
      <p:pic>
        <p:nvPicPr>
          <p:cNvPr id="12" name="Grafik 11" descr="Ein Bild, das draußen, Wolke, Baum, Feld enthält.&#10;&#10;Automatisch generierte Beschreibung">
            <a:extLst>
              <a:ext uri="{FF2B5EF4-FFF2-40B4-BE49-F238E27FC236}">
                <a16:creationId xmlns:a16="http://schemas.microsoft.com/office/drawing/2014/main" id="{F97F09C5-C713-F11F-87CC-38303EBCBF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238" y="1528763"/>
            <a:ext cx="6840537" cy="4560357"/>
          </a:xfrm>
          <a:prstGeom prst="rect">
            <a:avLst/>
          </a:prstGeom>
        </p:spPr>
      </p:pic>
      <p:sp>
        <p:nvSpPr>
          <p:cNvPr id="15" name="Pfeil: nach rechts 14">
            <a:extLst>
              <a:ext uri="{FF2B5EF4-FFF2-40B4-BE49-F238E27FC236}">
                <a16:creationId xmlns:a16="http://schemas.microsoft.com/office/drawing/2014/main" id="{C76A413B-1910-01CC-5BAD-2DF4E0011055}"/>
              </a:ext>
            </a:extLst>
          </p:cNvPr>
          <p:cNvSpPr/>
          <p:nvPr/>
        </p:nvSpPr>
        <p:spPr>
          <a:xfrm rot="10800000" flipV="1">
            <a:off x="3828691" y="3332467"/>
            <a:ext cx="2695728" cy="891343"/>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Ausuferungen?</a:t>
            </a:r>
          </a:p>
        </p:txBody>
      </p:sp>
      <p:sp>
        <p:nvSpPr>
          <p:cNvPr id="16" name="Pfeil: nach rechts 15">
            <a:extLst>
              <a:ext uri="{FF2B5EF4-FFF2-40B4-BE49-F238E27FC236}">
                <a16:creationId xmlns:a16="http://schemas.microsoft.com/office/drawing/2014/main" id="{6E9671A6-D6A4-BED1-CF76-44FDAC9F7621}"/>
              </a:ext>
            </a:extLst>
          </p:cNvPr>
          <p:cNvSpPr/>
          <p:nvPr/>
        </p:nvSpPr>
        <p:spPr>
          <a:xfrm rot="11927790" flipV="1">
            <a:off x="659837" y="4119511"/>
            <a:ext cx="2695728" cy="891343"/>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Einlauf Kraftwerk</a:t>
            </a:r>
          </a:p>
        </p:txBody>
      </p:sp>
    </p:spTree>
    <p:extLst>
      <p:ext uri="{BB962C8B-B14F-4D97-AF65-F5344CB8AC3E}">
        <p14:creationId xmlns:p14="http://schemas.microsoft.com/office/powerpoint/2010/main" val="21514813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446ADF55-B687-8BD7-749A-4444BECFA99A}"/>
              </a:ext>
            </a:extLst>
          </p:cNvPr>
          <p:cNvSpPr>
            <a:spLocks noGrp="1"/>
          </p:cNvSpPr>
          <p:nvPr>
            <p:ph type="body" sz="quarter" idx="21"/>
          </p:nvPr>
        </p:nvSpPr>
        <p:spPr/>
        <p:txBody>
          <a:bodyPr/>
          <a:lstStyle/>
          <a:p>
            <a:r>
              <a:rPr lang="de-DE" dirty="0"/>
              <a:t>Übersicht</a:t>
            </a:r>
          </a:p>
        </p:txBody>
      </p:sp>
      <p:sp>
        <p:nvSpPr>
          <p:cNvPr id="9" name="Textplatzhalter 8">
            <a:extLst>
              <a:ext uri="{FF2B5EF4-FFF2-40B4-BE49-F238E27FC236}">
                <a16:creationId xmlns:a16="http://schemas.microsoft.com/office/drawing/2014/main" id="{4EB617B3-1772-B0FB-310E-5947E75710A8}"/>
              </a:ext>
            </a:extLst>
          </p:cNvPr>
          <p:cNvSpPr>
            <a:spLocks noGrp="1"/>
          </p:cNvSpPr>
          <p:nvPr>
            <p:ph type="body" sz="quarter" idx="26"/>
          </p:nvPr>
        </p:nvSpPr>
        <p:spPr>
          <a:solidFill>
            <a:srgbClr val="FF0000"/>
          </a:solidFill>
        </p:spPr>
        <p:txBody>
          <a:bodyPr/>
          <a:lstStyle/>
          <a:p>
            <a:r>
              <a:rPr lang="de-DE" dirty="0">
                <a:solidFill>
                  <a:schemeClr val="bg1"/>
                </a:solidFill>
              </a:rPr>
              <a:t>Technische Schutzmaßnahmen</a:t>
            </a:r>
          </a:p>
        </p:txBody>
      </p:sp>
      <p:sp>
        <p:nvSpPr>
          <p:cNvPr id="7" name="Titel 6">
            <a:extLst>
              <a:ext uri="{FF2B5EF4-FFF2-40B4-BE49-F238E27FC236}">
                <a16:creationId xmlns:a16="http://schemas.microsoft.com/office/drawing/2014/main" id="{63F517A4-CADC-6A77-B250-1D28AB7DE5BC}"/>
              </a:ext>
            </a:extLst>
          </p:cNvPr>
          <p:cNvSpPr>
            <a:spLocks noGrp="1"/>
          </p:cNvSpPr>
          <p:nvPr>
            <p:ph type="title"/>
          </p:nvPr>
        </p:nvSpPr>
        <p:spPr/>
        <p:txBody>
          <a:bodyPr/>
          <a:lstStyle/>
          <a:p>
            <a:r>
              <a:rPr lang="de-DE" dirty="0"/>
              <a:t>400</a:t>
            </a:r>
          </a:p>
        </p:txBody>
      </p:sp>
      <p:sp>
        <p:nvSpPr>
          <p:cNvPr id="10" name="Textplatzhalter 9">
            <a:extLst>
              <a:ext uri="{FF2B5EF4-FFF2-40B4-BE49-F238E27FC236}">
                <a16:creationId xmlns:a16="http://schemas.microsoft.com/office/drawing/2014/main" id="{373C9FB8-3EC3-C232-DB2B-26746BAE98DC}"/>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9B8F3E77-ABF2-8915-415F-ACFB8DD54856}"/>
              </a:ext>
            </a:extLst>
          </p:cNvPr>
          <p:cNvSpPr>
            <a:spLocks noGrp="1"/>
          </p:cNvSpPr>
          <p:nvPr>
            <p:ph type="dt" sz="half" idx="10"/>
          </p:nvPr>
        </p:nvSpPr>
        <p:spPr/>
        <p:txBody>
          <a:bodyPr/>
          <a:lstStyle/>
          <a:p>
            <a:r>
              <a:rPr lang="de-DE" dirty="0"/>
              <a:t>17.11.2023</a:t>
            </a:r>
          </a:p>
        </p:txBody>
      </p:sp>
      <p:sp>
        <p:nvSpPr>
          <p:cNvPr id="2" name="Rechteck 1">
            <a:hlinkClick r:id="rId2" action="ppaction://hlinksldjump"/>
            <a:extLst>
              <a:ext uri="{FF2B5EF4-FFF2-40B4-BE49-F238E27FC236}">
                <a16:creationId xmlns:a16="http://schemas.microsoft.com/office/drawing/2014/main" id="{9CE90C77-6759-9E69-1CE8-B8DEDC7777B0}"/>
              </a:ext>
            </a:extLst>
          </p:cNvPr>
          <p:cNvSpPr/>
          <p:nvPr/>
        </p:nvSpPr>
        <p:spPr>
          <a:xfrm>
            <a:off x="503775" y="1528763"/>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Schlauchdeich setzen	</a:t>
            </a:r>
            <a:r>
              <a:rPr lang="de-DE" sz="2400" b="1" dirty="0">
                <a:solidFill>
                  <a:schemeClr val="tx1"/>
                </a:solidFill>
              </a:rPr>
              <a:t>Plan 410</a:t>
            </a:r>
          </a:p>
        </p:txBody>
      </p:sp>
      <p:sp>
        <p:nvSpPr>
          <p:cNvPr id="3" name="Rechteck 2">
            <a:hlinkClick r:id="rId3" action="ppaction://hlinksldjump"/>
            <a:extLst>
              <a:ext uri="{FF2B5EF4-FFF2-40B4-BE49-F238E27FC236}">
                <a16:creationId xmlns:a16="http://schemas.microsoft.com/office/drawing/2014/main" id="{9EF69B30-840B-E099-49E3-9510FF19B756}"/>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4" name="Rechteck 3">
            <a:hlinkClick r:id="rId4" action="ppaction://hlinksldjump"/>
            <a:extLst>
              <a:ext uri="{FF2B5EF4-FFF2-40B4-BE49-F238E27FC236}">
                <a16:creationId xmlns:a16="http://schemas.microsoft.com/office/drawing/2014/main" id="{627FFBAD-CB0D-88CE-7565-F71E1879F395}"/>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5" name="Rechteck 4">
            <a:hlinkClick r:id="" action="ppaction://noaction"/>
            <a:extLst>
              <a:ext uri="{FF2B5EF4-FFF2-40B4-BE49-F238E27FC236}">
                <a16:creationId xmlns:a16="http://schemas.microsoft.com/office/drawing/2014/main" id="{26C2AABE-6751-D74E-2952-47118545CF0E}"/>
              </a:ext>
            </a:extLst>
          </p:cNvPr>
          <p:cNvSpPr/>
          <p:nvPr/>
        </p:nvSpPr>
        <p:spPr>
          <a:xfrm rot="16200000">
            <a:off x="-185983" y="3851508"/>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Kontrollen</a:t>
            </a:r>
          </a:p>
        </p:txBody>
      </p:sp>
      <p:sp>
        <p:nvSpPr>
          <p:cNvPr id="11" name="Rechteck 10">
            <a:hlinkClick r:id="rId3" action="ppaction://hlinksldjump"/>
            <a:extLst>
              <a:ext uri="{FF2B5EF4-FFF2-40B4-BE49-F238E27FC236}">
                <a16:creationId xmlns:a16="http://schemas.microsoft.com/office/drawing/2014/main" id="{04928F9D-8F2E-7A53-AF36-6FF7569B1DA6}"/>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2" name="Rechteck 11">
            <a:hlinkClick r:id="rId4" action="ppaction://hlinksldjump"/>
            <a:extLst>
              <a:ext uri="{FF2B5EF4-FFF2-40B4-BE49-F238E27FC236}">
                <a16:creationId xmlns:a16="http://schemas.microsoft.com/office/drawing/2014/main" id="{4DD740B9-FA5A-504D-2552-92511041E931}"/>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3" name="Rechteck 12">
            <a:hlinkClick r:id="rId5" action="ppaction://hlinksldjump"/>
            <a:extLst>
              <a:ext uri="{FF2B5EF4-FFF2-40B4-BE49-F238E27FC236}">
                <a16:creationId xmlns:a16="http://schemas.microsoft.com/office/drawing/2014/main" id="{5C4A5797-77DB-77D5-0CDF-C721C83D4D13}"/>
              </a:ext>
            </a:extLst>
          </p:cNvPr>
          <p:cNvSpPr/>
          <p:nvPr/>
        </p:nvSpPr>
        <p:spPr>
          <a:xfrm rot="16200000">
            <a:off x="-708129" y="4373651"/>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Starkregen / Hochwasser</a:t>
            </a:r>
          </a:p>
        </p:txBody>
      </p:sp>
    </p:spTree>
    <p:extLst>
      <p:ext uri="{BB962C8B-B14F-4D97-AF65-F5344CB8AC3E}">
        <p14:creationId xmlns:p14="http://schemas.microsoft.com/office/powerpoint/2010/main" val="6524794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A5F691D2-2E0B-4EAD-B00A-D337BC418F67}"/>
              </a:ext>
            </a:extLst>
          </p:cNvPr>
          <p:cNvSpPr>
            <a:spLocks noGrp="1"/>
          </p:cNvSpPr>
          <p:nvPr>
            <p:ph type="body" sz="quarter" idx="21"/>
          </p:nvPr>
        </p:nvSpPr>
        <p:spPr/>
        <p:txBody>
          <a:bodyPr/>
          <a:lstStyle/>
          <a:p>
            <a:r>
              <a:rPr lang="de-DE" dirty="0"/>
              <a:t>Aufbau Schlauchdeich</a:t>
            </a:r>
          </a:p>
        </p:txBody>
      </p:sp>
      <p:sp>
        <p:nvSpPr>
          <p:cNvPr id="7" name="Textplatzhalter 6">
            <a:extLst>
              <a:ext uri="{FF2B5EF4-FFF2-40B4-BE49-F238E27FC236}">
                <a16:creationId xmlns:a16="http://schemas.microsoft.com/office/drawing/2014/main" id="{CBFBCDFA-E0F2-4F82-B598-FB84FF5A743D}"/>
              </a:ext>
            </a:extLst>
          </p:cNvPr>
          <p:cNvSpPr>
            <a:spLocks noGrp="1"/>
          </p:cNvSpPr>
          <p:nvPr>
            <p:ph type="body" sz="quarter" idx="26"/>
          </p:nvPr>
        </p:nvSpPr>
        <p:spPr>
          <a:solidFill>
            <a:srgbClr val="FF0000"/>
          </a:solidFill>
        </p:spPr>
        <p:txBody>
          <a:bodyPr/>
          <a:lstStyle/>
          <a:p>
            <a:r>
              <a:rPr lang="de-DE" dirty="0">
                <a:solidFill>
                  <a:schemeClr val="bg1"/>
                </a:solidFill>
              </a:rPr>
              <a:t>Technische Schutzmaßnahmen</a:t>
            </a:r>
          </a:p>
        </p:txBody>
      </p:sp>
      <p:sp>
        <p:nvSpPr>
          <p:cNvPr id="4" name="Titel 3">
            <a:extLst>
              <a:ext uri="{FF2B5EF4-FFF2-40B4-BE49-F238E27FC236}">
                <a16:creationId xmlns:a16="http://schemas.microsoft.com/office/drawing/2014/main" id="{52E9E475-55D0-4BBA-81B6-667ACE2B3FEA}"/>
              </a:ext>
            </a:extLst>
          </p:cNvPr>
          <p:cNvSpPr>
            <a:spLocks noGrp="1"/>
          </p:cNvSpPr>
          <p:nvPr>
            <p:ph type="title"/>
          </p:nvPr>
        </p:nvSpPr>
        <p:spPr/>
        <p:txBody>
          <a:bodyPr/>
          <a:lstStyle/>
          <a:p>
            <a:r>
              <a:rPr lang="de-DE" dirty="0"/>
              <a:t>410</a:t>
            </a:r>
          </a:p>
        </p:txBody>
      </p:sp>
      <p:sp>
        <p:nvSpPr>
          <p:cNvPr id="21" name="Textplatzhalter 20">
            <a:extLst>
              <a:ext uri="{FF2B5EF4-FFF2-40B4-BE49-F238E27FC236}">
                <a16:creationId xmlns:a16="http://schemas.microsoft.com/office/drawing/2014/main" id="{88340E6A-5FE9-4AE2-1597-17A8BAE15D79}"/>
              </a:ext>
            </a:extLst>
          </p:cNvPr>
          <p:cNvSpPr>
            <a:spLocks noGrp="1"/>
          </p:cNvSpPr>
          <p:nvPr>
            <p:ph type="body" sz="quarter" idx="32"/>
          </p:nvPr>
        </p:nvSpPr>
        <p:spPr>
          <a:prstGeom prst="rect">
            <a:avLst/>
          </a:prstGeom>
        </p:spPr>
        <p:txBody>
          <a:bodyPr/>
          <a:lstStyle/>
          <a:p>
            <a:r>
              <a:rPr lang="de-DE" dirty="0"/>
              <a:t>cb</a:t>
            </a:r>
          </a:p>
        </p:txBody>
      </p:sp>
      <p:sp>
        <p:nvSpPr>
          <p:cNvPr id="3" name="Datumsplatzhalter 2">
            <a:extLst>
              <a:ext uri="{FF2B5EF4-FFF2-40B4-BE49-F238E27FC236}">
                <a16:creationId xmlns:a16="http://schemas.microsoft.com/office/drawing/2014/main" id="{00118EB5-67F4-4F8D-AD7B-2A01F1587A33}"/>
              </a:ext>
            </a:extLst>
          </p:cNvPr>
          <p:cNvSpPr>
            <a:spLocks noGrp="1"/>
          </p:cNvSpPr>
          <p:nvPr>
            <p:ph type="dt" sz="half" idx="10"/>
          </p:nvPr>
        </p:nvSpPr>
        <p:spPr/>
        <p:txBody>
          <a:bodyPr/>
          <a:lstStyle/>
          <a:p>
            <a:fld id="{D308385C-EFCA-46CB-9D9A-D74A6E223B6D}" type="datetime1">
              <a:rPr lang="de-DE" smtClean="0"/>
              <a:pPr/>
              <a:t>20.01.2026</a:t>
            </a:fld>
            <a:endParaRPr lang="en-US" dirty="0"/>
          </a:p>
        </p:txBody>
      </p:sp>
      <p:graphicFrame>
        <p:nvGraphicFramePr>
          <p:cNvPr id="2" name="Tabelle 1">
            <a:extLst>
              <a:ext uri="{FF2B5EF4-FFF2-40B4-BE49-F238E27FC236}">
                <a16:creationId xmlns:a16="http://schemas.microsoft.com/office/drawing/2014/main" id="{E47BAA9E-F765-84FA-52CB-DF904539C060}"/>
              </a:ext>
            </a:extLst>
          </p:cNvPr>
          <p:cNvGraphicFramePr>
            <a:graphicFrameLocks noGrp="1"/>
          </p:cNvGraphicFramePr>
          <p:nvPr>
            <p:extLst>
              <p:ext uri="{D42A27DB-BD31-4B8C-83A1-F6EECF244321}">
                <p14:modId xmlns:p14="http://schemas.microsoft.com/office/powerpoint/2010/main" val="2681742666"/>
              </p:ext>
            </p:extLst>
          </p:nvPr>
        </p:nvGraphicFramePr>
        <p:xfrm>
          <a:off x="503238" y="1528763"/>
          <a:ext cx="6870968" cy="2219960"/>
        </p:xfrm>
        <a:graphic>
          <a:graphicData uri="http://schemas.openxmlformats.org/drawingml/2006/table">
            <a:tbl>
              <a:tblPr firstRow="1" bandRow="1">
                <a:tableStyleId>{5940675A-B579-460E-94D1-54222C63F5DA}</a:tableStyleId>
              </a:tblPr>
              <a:tblGrid>
                <a:gridCol w="1757710">
                  <a:extLst>
                    <a:ext uri="{9D8B030D-6E8A-4147-A177-3AD203B41FA5}">
                      <a16:colId xmlns:a16="http://schemas.microsoft.com/office/drawing/2014/main" val="1657135842"/>
                    </a:ext>
                  </a:extLst>
                </a:gridCol>
                <a:gridCol w="3820438">
                  <a:extLst>
                    <a:ext uri="{9D8B030D-6E8A-4147-A177-3AD203B41FA5}">
                      <a16:colId xmlns:a16="http://schemas.microsoft.com/office/drawing/2014/main" val="1282900115"/>
                    </a:ext>
                  </a:extLst>
                </a:gridCol>
                <a:gridCol w="910147">
                  <a:extLst>
                    <a:ext uri="{9D8B030D-6E8A-4147-A177-3AD203B41FA5}">
                      <a16:colId xmlns:a16="http://schemas.microsoft.com/office/drawing/2014/main" val="2173456831"/>
                    </a:ext>
                  </a:extLst>
                </a:gridCol>
                <a:gridCol w="382673">
                  <a:extLst>
                    <a:ext uri="{9D8B030D-6E8A-4147-A177-3AD203B41FA5}">
                      <a16:colId xmlns:a16="http://schemas.microsoft.com/office/drawing/2014/main" val="2181586199"/>
                    </a:ext>
                  </a:extLst>
                </a:gridCol>
              </a:tblGrid>
              <a:tr h="370840">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Auslöser</a:t>
                      </a:r>
                    </a:p>
                  </a:txBody>
                  <a:tcPr>
                    <a:solidFill>
                      <a:srgbClr val="E7E6E6"/>
                    </a:solidFill>
                  </a:tcPr>
                </a:tc>
                <a:tc gridSpan="3">
                  <a:txBody>
                    <a:bodyPr/>
                    <a:lstStyle/>
                    <a:p>
                      <a:pPr algn="l"/>
                      <a:r>
                        <a:rPr lang="de-DE" sz="1600" b="1" i="0" dirty="0">
                          <a:latin typeface="Arial" panose="020B0604020202020204" pitchFamily="34" charset="0"/>
                          <a:ea typeface="Open Sans" panose="020B0606030504020204" pitchFamily="34" charset="0"/>
                          <a:cs typeface="Arial" panose="020B0604020202020204" pitchFamily="34" charset="0"/>
                        </a:rPr>
                        <a:t>Osterbach Ausuferungen Segelfluggelände</a:t>
                      </a:r>
                    </a:p>
                  </a:txBody>
                  <a:tcPr>
                    <a:solidFill>
                      <a:srgbClr val="E7E6E6"/>
                    </a:solidFill>
                  </a:tcPr>
                </a:tc>
                <a:tc hMerge="1">
                  <a:txBody>
                    <a:bodyPr/>
                    <a:lstStyle/>
                    <a:p>
                      <a:pPr algn="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solidFill>
                      <a:srgbClr val="E7E6E6"/>
                    </a:solidFill>
                  </a:tcPr>
                </a:tc>
                <a:tc h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extLst>
                  <a:ext uri="{0D108BD9-81ED-4DB2-BD59-A6C34878D82A}">
                    <a16:rowId xmlns:a16="http://schemas.microsoft.com/office/drawing/2014/main" val="1094948363"/>
                  </a:ext>
                </a:extLst>
              </a:tr>
              <a:tr h="152481">
                <a:tc gridSpan="4">
                  <a:txBody>
                    <a:bodyPr/>
                    <a:lstStyle/>
                    <a:p>
                      <a:endParaRPr lang="de-DE" sz="900" b="1" i="0" dirty="0">
                        <a:latin typeface="Arial" panose="020B0604020202020204" pitchFamily="34" charset="0"/>
                        <a:ea typeface="Open Sans" panose="020B0606030504020204" pitchFamily="34" charset="0"/>
                        <a:cs typeface="Arial" panose="020B0604020202020204" pitchFamily="34" charset="0"/>
                      </a:endParaRPr>
                    </a:p>
                  </a:txBody>
                  <a:tcPr>
                    <a:noFill/>
                  </a:tcPr>
                </a:tc>
                <a:tc hMerge="1">
                  <a:txBody>
                    <a:bodyPr/>
                    <a:lstStyle/>
                    <a:p>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052337779"/>
                  </a:ext>
                </a:extLst>
              </a:tr>
              <a:tr h="370840">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Zuständig</a:t>
                      </a:r>
                    </a:p>
                  </a:txBody>
                  <a:tcPr>
                    <a:solidFill>
                      <a:srgbClr val="E7E6E6"/>
                    </a:solidFill>
                  </a:tcPr>
                </a:tc>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Maßnahmen </a:t>
                      </a:r>
                    </a:p>
                  </a:txBody>
                  <a:tcPr>
                    <a:solidFill>
                      <a:srgbClr val="E7E6E6"/>
                    </a:solidFill>
                  </a:tcPr>
                </a:tc>
                <a:tc>
                  <a:txBody>
                    <a:bodyPr/>
                    <a:lstStyle/>
                    <a:p>
                      <a:pPr algn="r"/>
                      <a:r>
                        <a:rPr lang="de-DE" sz="1400" b="1" i="0" dirty="0">
                          <a:latin typeface="Arial" panose="020B0604020202020204" pitchFamily="34" charset="0"/>
                          <a:ea typeface="Open Sans" panose="020B0606030504020204" pitchFamily="34" charset="0"/>
                          <a:cs typeface="Arial" panose="020B0604020202020204" pitchFamily="34" charset="0"/>
                        </a:rPr>
                        <a:t>Plan Nr.</a:t>
                      </a:r>
                    </a:p>
                  </a:txBody>
                  <a:tcPr marL="36000" marR="36000" anchor="ctr">
                    <a:solidFill>
                      <a:srgbClr val="E7E6E6"/>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600" b="1" i="0" dirty="0">
                          <a:latin typeface="Arial" panose="020B0604020202020204" pitchFamily="34" charset="0"/>
                          <a:ea typeface="Open Sans" panose="020B0606030504020204" pitchFamily="34" charset="0"/>
                          <a:cs typeface="Arial" panose="020B0604020202020204" pitchFamily="34" charset="0"/>
                          <a:sym typeface="Wingdings" panose="05000000000000000000" pitchFamily="2" charset="2"/>
                        </a:rPr>
                        <a:t></a:t>
                      </a: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extLst>
                  <a:ext uri="{0D108BD9-81ED-4DB2-BD59-A6C34878D82A}">
                    <a16:rowId xmlns:a16="http://schemas.microsoft.com/office/drawing/2014/main" val="691297166"/>
                  </a:ext>
                </a:extLst>
              </a:tr>
              <a:tr h="160359">
                <a:tc>
                  <a:txBody>
                    <a:bodyPr/>
                    <a:lstStyle/>
                    <a:p>
                      <a:pPr marL="0" algn="l" defTabSz="755934" rtl="0" eaLnBrk="1" latinLnBrk="0" hangingPunct="1"/>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Feuerwehr</a:t>
                      </a:r>
                    </a:p>
                  </a:txBody>
                  <a:tcPr marL="36000" marR="36000"/>
                </a:tc>
                <a:tc>
                  <a:txBody>
                    <a:bodyPr/>
                    <a:lstStyle/>
                    <a:p>
                      <a:pPr marL="0" indent="0">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Aufbau Schlauchdeich</a:t>
                      </a:r>
                    </a:p>
                    <a:p>
                      <a:pPr marL="0" indent="0">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ca. 20 Einsatzkräfte </a:t>
                      </a:r>
                    </a:p>
                    <a:p>
                      <a:pPr marL="0" indent="0">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2 bis 3 Strassentunneln</a:t>
                      </a:r>
                    </a:p>
                    <a:p>
                      <a:pPr marL="0" indent="0">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Abrollbehälter Schlauchdeich</a:t>
                      </a:r>
                    </a:p>
                  </a:txBody>
                  <a:tcPr marL="36000" marR="36000"/>
                </a:tc>
                <a:tc>
                  <a:txBody>
                    <a:bodyPr/>
                    <a:lstStyle/>
                    <a:p>
                      <a:pPr algn="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919402272"/>
                  </a:ext>
                </a:extLst>
              </a:tr>
              <a:tr h="279599">
                <a:tc>
                  <a:txBody>
                    <a:bodyPr/>
                    <a:lstStyle/>
                    <a:p>
                      <a:pPr marL="0" algn="l" defTabSz="755934" rtl="0" eaLnBrk="1" latinLnBrk="0" hangingPunct="1"/>
                      <a:endPar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pPr marL="0" indent="0">
                        <a:buNone/>
                      </a:pP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pPr algn="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242781012"/>
                  </a:ext>
                </a:extLst>
              </a:tr>
            </a:tbl>
          </a:graphicData>
        </a:graphic>
      </p:graphicFrame>
      <p:pic>
        <p:nvPicPr>
          <p:cNvPr id="10" name="Grafik 9" descr="Ein Bild, das Karte, Text enthält.&#10;&#10;KI-generierte Inhalte können fehlerhaft sein.">
            <a:extLst>
              <a:ext uri="{FF2B5EF4-FFF2-40B4-BE49-F238E27FC236}">
                <a16:creationId xmlns:a16="http://schemas.microsoft.com/office/drawing/2014/main" id="{A63231EA-FD20-FAA5-899E-167413FEC856}"/>
              </a:ext>
            </a:extLst>
          </p:cNvPr>
          <p:cNvPicPr>
            <a:picLocks noChangeAspect="1"/>
          </p:cNvPicPr>
          <p:nvPr/>
        </p:nvPicPr>
        <p:blipFill>
          <a:blip r:embed="rId2"/>
          <a:stretch>
            <a:fillRect/>
          </a:stretch>
        </p:blipFill>
        <p:spPr>
          <a:xfrm>
            <a:off x="497734" y="4022314"/>
            <a:ext cx="6846042" cy="5828565"/>
          </a:xfrm>
          <a:prstGeom prst="rect">
            <a:avLst/>
          </a:prstGeom>
        </p:spPr>
      </p:pic>
      <p:sp>
        <p:nvSpPr>
          <p:cNvPr id="11" name="Freihandform: Form 10">
            <a:extLst>
              <a:ext uri="{FF2B5EF4-FFF2-40B4-BE49-F238E27FC236}">
                <a16:creationId xmlns:a16="http://schemas.microsoft.com/office/drawing/2014/main" id="{86634CC7-7AD9-9672-8294-D39FB5DAC53E}"/>
              </a:ext>
            </a:extLst>
          </p:cNvPr>
          <p:cNvSpPr/>
          <p:nvPr/>
        </p:nvSpPr>
        <p:spPr>
          <a:xfrm>
            <a:off x="1296444" y="4922729"/>
            <a:ext cx="3920732" cy="1816274"/>
          </a:xfrm>
          <a:custGeom>
            <a:avLst/>
            <a:gdLst>
              <a:gd name="csX0" fmla="*/ 0 w 3920732"/>
              <a:gd name="csY0" fmla="*/ 0 h 1816274"/>
              <a:gd name="csX1" fmla="*/ 732772 w 3920732"/>
              <a:gd name="csY1" fmla="*/ 695194 h 1816274"/>
              <a:gd name="csX2" fmla="*/ 1277655 w 3920732"/>
              <a:gd name="csY2" fmla="*/ 1045923 h 1816274"/>
              <a:gd name="csX3" fmla="*/ 1991638 w 3920732"/>
              <a:gd name="csY3" fmla="*/ 1258866 h 1816274"/>
              <a:gd name="csX4" fmla="*/ 2968668 w 3920732"/>
              <a:gd name="csY4" fmla="*/ 1421704 h 1816274"/>
              <a:gd name="csX5" fmla="*/ 3807912 w 3920732"/>
              <a:gd name="csY5" fmla="*/ 1540701 h 1816274"/>
              <a:gd name="csX6" fmla="*/ 3889331 w 3920732"/>
              <a:gd name="csY6" fmla="*/ 1816274 h 181627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920732" h="1816274" extrusionOk="0">
                <a:moveTo>
                  <a:pt x="0" y="0"/>
                </a:moveTo>
                <a:cubicBezTo>
                  <a:pt x="213961" y="232092"/>
                  <a:pt x="506619" y="525832"/>
                  <a:pt x="732772" y="695194"/>
                </a:cubicBezTo>
                <a:cubicBezTo>
                  <a:pt x="979100" y="876543"/>
                  <a:pt x="1045371" y="952693"/>
                  <a:pt x="1277655" y="1045923"/>
                </a:cubicBezTo>
                <a:cubicBezTo>
                  <a:pt x="1450503" y="1175965"/>
                  <a:pt x="1708736" y="1202134"/>
                  <a:pt x="1991638" y="1258866"/>
                </a:cubicBezTo>
                <a:cubicBezTo>
                  <a:pt x="2205326" y="1284211"/>
                  <a:pt x="2748654" y="1414245"/>
                  <a:pt x="2968668" y="1421704"/>
                </a:cubicBezTo>
                <a:cubicBezTo>
                  <a:pt x="3307571" y="1472970"/>
                  <a:pt x="3674793" y="1433110"/>
                  <a:pt x="3807912" y="1540701"/>
                </a:cubicBezTo>
                <a:cubicBezTo>
                  <a:pt x="3945841" y="1604087"/>
                  <a:pt x="3909754" y="1726045"/>
                  <a:pt x="3889331" y="1816274"/>
                </a:cubicBezTo>
              </a:path>
            </a:pathLst>
          </a:custGeom>
          <a:noFill/>
          <a:ln w="66675" cmpd="sng">
            <a:solidFill>
              <a:srgbClr val="33CCFF"/>
            </a:solidFill>
            <a:extLst>
              <a:ext uri="{C807C97D-BFC1-408E-A445-0C87EB9F89A2}">
                <ask:lineSketchStyleProps xmlns:ask="http://schemas.microsoft.com/office/drawing/2018/sketchyshapes" sd="1219033472">
                  <a:custGeom>
                    <a:avLst/>
                    <a:gdLst>
                      <a:gd name="csX0" fmla="*/ 0 w 3920732"/>
                      <a:gd name="csY0" fmla="*/ 0 h 1816274"/>
                      <a:gd name="csX1" fmla="*/ 732772 w 3920732"/>
                      <a:gd name="csY1" fmla="*/ 695194 h 1816274"/>
                      <a:gd name="csX2" fmla="*/ 1277655 w 3920732"/>
                      <a:gd name="csY2" fmla="*/ 1045923 h 1816274"/>
                      <a:gd name="csX3" fmla="*/ 1991638 w 3920732"/>
                      <a:gd name="csY3" fmla="*/ 1258866 h 1816274"/>
                      <a:gd name="csX4" fmla="*/ 2968668 w 3920732"/>
                      <a:gd name="csY4" fmla="*/ 1421704 h 1816274"/>
                      <a:gd name="csX5" fmla="*/ 3807912 w 3920732"/>
                      <a:gd name="csY5" fmla="*/ 1540701 h 1816274"/>
                      <a:gd name="csX6" fmla="*/ 3889331 w 3920732"/>
                      <a:gd name="csY6" fmla="*/ 1816274 h 181627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920732" h="1816274">
                        <a:moveTo>
                          <a:pt x="0" y="0"/>
                        </a:moveTo>
                        <a:cubicBezTo>
                          <a:pt x="259915" y="260437"/>
                          <a:pt x="519830" y="520874"/>
                          <a:pt x="732772" y="695194"/>
                        </a:cubicBezTo>
                        <a:cubicBezTo>
                          <a:pt x="945715" y="869515"/>
                          <a:pt x="1067844" y="951978"/>
                          <a:pt x="1277655" y="1045923"/>
                        </a:cubicBezTo>
                        <a:cubicBezTo>
                          <a:pt x="1487466" y="1139868"/>
                          <a:pt x="1709803" y="1196236"/>
                          <a:pt x="1991638" y="1258866"/>
                        </a:cubicBezTo>
                        <a:cubicBezTo>
                          <a:pt x="2273473" y="1321496"/>
                          <a:pt x="2665956" y="1374731"/>
                          <a:pt x="2968668" y="1421704"/>
                        </a:cubicBezTo>
                        <a:cubicBezTo>
                          <a:pt x="3271380" y="1468677"/>
                          <a:pt x="3654468" y="1474939"/>
                          <a:pt x="3807912" y="1540701"/>
                        </a:cubicBezTo>
                        <a:cubicBezTo>
                          <a:pt x="3961356" y="1606463"/>
                          <a:pt x="3925343" y="1711368"/>
                          <a:pt x="3889331" y="1816274"/>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Rechteck 4">
            <a:hlinkClick r:id="rId3" action="ppaction://hlinksldjump"/>
            <a:extLst>
              <a:ext uri="{FF2B5EF4-FFF2-40B4-BE49-F238E27FC236}">
                <a16:creationId xmlns:a16="http://schemas.microsoft.com/office/drawing/2014/main" id="{55843042-68A1-BF37-3417-3E980BF05863}"/>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8" name="Rechteck 7">
            <a:hlinkClick r:id="rId4" action="ppaction://hlinksldjump"/>
            <a:extLst>
              <a:ext uri="{FF2B5EF4-FFF2-40B4-BE49-F238E27FC236}">
                <a16:creationId xmlns:a16="http://schemas.microsoft.com/office/drawing/2014/main" id="{052BCE3A-E389-DBFD-4C00-08F1359DBAEA}"/>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9" name="Rechteck 8">
            <a:hlinkClick r:id="rId5" action="ppaction://hlinksldjump"/>
            <a:extLst>
              <a:ext uri="{FF2B5EF4-FFF2-40B4-BE49-F238E27FC236}">
                <a16:creationId xmlns:a16="http://schemas.microsoft.com/office/drawing/2014/main" id="{85A00C02-24FF-6509-480E-CE0164A2C588}"/>
              </a:ext>
            </a:extLst>
          </p:cNvPr>
          <p:cNvSpPr/>
          <p:nvPr/>
        </p:nvSpPr>
        <p:spPr>
          <a:xfrm rot="16200000">
            <a:off x="-708129" y="4373651"/>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Starkregen / Hochwasser</a:t>
            </a:r>
          </a:p>
        </p:txBody>
      </p:sp>
      <p:sp>
        <p:nvSpPr>
          <p:cNvPr id="12" name="Rechteck 11">
            <a:hlinkClick r:id="rId6" action="ppaction://hlinksldjump"/>
            <a:extLst>
              <a:ext uri="{FF2B5EF4-FFF2-40B4-BE49-F238E27FC236}">
                <a16:creationId xmlns:a16="http://schemas.microsoft.com/office/drawing/2014/main" id="{417F41B2-C1F1-311E-7404-7B7408250D54}"/>
              </a:ext>
            </a:extLst>
          </p:cNvPr>
          <p:cNvSpPr/>
          <p:nvPr/>
        </p:nvSpPr>
        <p:spPr>
          <a:xfrm rot="16200000">
            <a:off x="-742144" y="6454120"/>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Übersicht Schutzmaßnahmen</a:t>
            </a:r>
          </a:p>
        </p:txBody>
      </p:sp>
    </p:spTree>
    <p:extLst>
      <p:ext uri="{BB962C8B-B14F-4D97-AF65-F5344CB8AC3E}">
        <p14:creationId xmlns:p14="http://schemas.microsoft.com/office/powerpoint/2010/main" val="24385447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446ADF55-B687-8BD7-749A-4444BECFA99A}"/>
              </a:ext>
            </a:extLst>
          </p:cNvPr>
          <p:cNvSpPr>
            <a:spLocks noGrp="1"/>
          </p:cNvSpPr>
          <p:nvPr>
            <p:ph type="body" sz="quarter" idx="21"/>
          </p:nvPr>
        </p:nvSpPr>
        <p:spPr/>
        <p:txBody>
          <a:bodyPr/>
          <a:lstStyle/>
          <a:p>
            <a:r>
              <a:rPr lang="de-DE" dirty="0"/>
              <a:t>Übersicht</a:t>
            </a:r>
          </a:p>
        </p:txBody>
      </p:sp>
      <p:sp>
        <p:nvSpPr>
          <p:cNvPr id="9" name="Textplatzhalter 8">
            <a:extLst>
              <a:ext uri="{FF2B5EF4-FFF2-40B4-BE49-F238E27FC236}">
                <a16:creationId xmlns:a16="http://schemas.microsoft.com/office/drawing/2014/main" id="{4EB617B3-1772-B0FB-310E-5947E75710A8}"/>
              </a:ext>
            </a:extLst>
          </p:cNvPr>
          <p:cNvSpPr>
            <a:spLocks noGrp="1"/>
          </p:cNvSpPr>
          <p:nvPr>
            <p:ph type="body" sz="quarter" idx="26"/>
          </p:nvPr>
        </p:nvSpPr>
        <p:spPr>
          <a:solidFill>
            <a:srgbClr val="FF0000"/>
          </a:solidFill>
        </p:spPr>
        <p:txBody>
          <a:bodyPr/>
          <a:lstStyle/>
          <a:p>
            <a:r>
              <a:rPr lang="de-DE" dirty="0">
                <a:solidFill>
                  <a:schemeClr val="bg1"/>
                </a:solidFill>
              </a:rPr>
              <a:t>Sperrungen</a:t>
            </a:r>
          </a:p>
        </p:txBody>
      </p:sp>
      <p:sp>
        <p:nvSpPr>
          <p:cNvPr id="7" name="Titel 6">
            <a:extLst>
              <a:ext uri="{FF2B5EF4-FFF2-40B4-BE49-F238E27FC236}">
                <a16:creationId xmlns:a16="http://schemas.microsoft.com/office/drawing/2014/main" id="{63F517A4-CADC-6A77-B250-1D28AB7DE5BC}"/>
              </a:ext>
            </a:extLst>
          </p:cNvPr>
          <p:cNvSpPr>
            <a:spLocks noGrp="1"/>
          </p:cNvSpPr>
          <p:nvPr>
            <p:ph type="title"/>
          </p:nvPr>
        </p:nvSpPr>
        <p:spPr/>
        <p:txBody>
          <a:bodyPr/>
          <a:lstStyle/>
          <a:p>
            <a:r>
              <a:rPr lang="de-DE" dirty="0"/>
              <a:t>500</a:t>
            </a:r>
          </a:p>
        </p:txBody>
      </p:sp>
      <p:sp>
        <p:nvSpPr>
          <p:cNvPr id="10" name="Textplatzhalter 9">
            <a:extLst>
              <a:ext uri="{FF2B5EF4-FFF2-40B4-BE49-F238E27FC236}">
                <a16:creationId xmlns:a16="http://schemas.microsoft.com/office/drawing/2014/main" id="{373C9FB8-3EC3-C232-DB2B-26746BAE98DC}"/>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9B8F3E77-ABF2-8915-415F-ACFB8DD54856}"/>
              </a:ext>
            </a:extLst>
          </p:cNvPr>
          <p:cNvSpPr>
            <a:spLocks noGrp="1"/>
          </p:cNvSpPr>
          <p:nvPr>
            <p:ph type="dt" sz="half" idx="10"/>
          </p:nvPr>
        </p:nvSpPr>
        <p:spPr/>
        <p:txBody>
          <a:bodyPr/>
          <a:lstStyle/>
          <a:p>
            <a:r>
              <a:rPr lang="de-DE" dirty="0"/>
              <a:t>17.11.2023</a:t>
            </a:r>
          </a:p>
        </p:txBody>
      </p:sp>
      <p:sp>
        <p:nvSpPr>
          <p:cNvPr id="2" name="Rechteck 1">
            <a:hlinkClick r:id="rId2" action="ppaction://hlinksldjump"/>
            <a:extLst>
              <a:ext uri="{FF2B5EF4-FFF2-40B4-BE49-F238E27FC236}">
                <a16:creationId xmlns:a16="http://schemas.microsoft.com/office/drawing/2014/main" id="{45E679BB-BAAC-88E6-5F44-B6317357B776}"/>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3" name="Rechteck 2">
            <a:hlinkClick r:id="rId3" action="ppaction://hlinksldjump"/>
            <a:extLst>
              <a:ext uri="{FF2B5EF4-FFF2-40B4-BE49-F238E27FC236}">
                <a16:creationId xmlns:a16="http://schemas.microsoft.com/office/drawing/2014/main" id="{73E35A1A-B866-368D-2FA0-1B46AC7830E8}"/>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4" name="Rechteck 3">
            <a:hlinkClick r:id="rId4" action="ppaction://hlinksldjump"/>
            <a:extLst>
              <a:ext uri="{FF2B5EF4-FFF2-40B4-BE49-F238E27FC236}">
                <a16:creationId xmlns:a16="http://schemas.microsoft.com/office/drawing/2014/main" id="{54824D49-FAAB-C2B1-0BF8-524060431897}"/>
              </a:ext>
            </a:extLst>
          </p:cNvPr>
          <p:cNvSpPr/>
          <p:nvPr/>
        </p:nvSpPr>
        <p:spPr>
          <a:xfrm>
            <a:off x="503238" y="1528763"/>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L 126	</a:t>
            </a:r>
            <a:r>
              <a:rPr lang="de-DE" sz="2400" b="1" dirty="0">
                <a:solidFill>
                  <a:schemeClr val="tx1"/>
                </a:solidFill>
              </a:rPr>
              <a:t>Plan 510</a:t>
            </a:r>
          </a:p>
        </p:txBody>
      </p:sp>
      <p:sp>
        <p:nvSpPr>
          <p:cNvPr id="5" name="Rechteck 4">
            <a:hlinkClick r:id="rId5" action="ppaction://hlinksldjump"/>
            <a:extLst>
              <a:ext uri="{FF2B5EF4-FFF2-40B4-BE49-F238E27FC236}">
                <a16:creationId xmlns:a16="http://schemas.microsoft.com/office/drawing/2014/main" id="{F264AD75-F20E-C61B-5C8E-F780FA041A14}"/>
              </a:ext>
            </a:extLst>
          </p:cNvPr>
          <p:cNvSpPr/>
          <p:nvPr/>
        </p:nvSpPr>
        <p:spPr>
          <a:xfrm rot="16200000">
            <a:off x="-708129" y="4373651"/>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Starkregen / Hochwasser</a:t>
            </a:r>
          </a:p>
        </p:txBody>
      </p:sp>
      <p:sp>
        <p:nvSpPr>
          <p:cNvPr id="12" name="Rechteck 11">
            <a:hlinkClick r:id="rId6" action="ppaction://hlinksldjump"/>
            <a:extLst>
              <a:ext uri="{FF2B5EF4-FFF2-40B4-BE49-F238E27FC236}">
                <a16:creationId xmlns:a16="http://schemas.microsoft.com/office/drawing/2014/main" id="{C3FCBCD5-0C16-B0F2-B0D2-1A85EA1C89CE}"/>
              </a:ext>
            </a:extLst>
          </p:cNvPr>
          <p:cNvSpPr/>
          <p:nvPr/>
        </p:nvSpPr>
        <p:spPr>
          <a:xfrm rot="16200000">
            <a:off x="-708129" y="6457644"/>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Übersicht Sperrungen</a:t>
            </a:r>
          </a:p>
        </p:txBody>
      </p:sp>
    </p:spTree>
    <p:extLst>
      <p:ext uri="{BB962C8B-B14F-4D97-AF65-F5344CB8AC3E}">
        <p14:creationId xmlns:p14="http://schemas.microsoft.com/office/powerpoint/2010/main" val="42053041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CB26A-9EF7-8DE4-70AA-32D42F564C26}"/>
            </a:ext>
          </a:extLst>
        </p:cNvPr>
        <p:cNvGrpSpPr/>
        <p:nvPr/>
      </p:nvGrpSpPr>
      <p:grpSpPr>
        <a:xfrm>
          <a:off x="0" y="0"/>
          <a:ext cx="0" cy="0"/>
          <a:chOff x="0" y="0"/>
          <a:chExt cx="0" cy="0"/>
        </a:xfrm>
      </p:grpSpPr>
      <p:sp>
        <p:nvSpPr>
          <p:cNvPr id="6" name="Textplatzhalter 5">
            <a:extLst>
              <a:ext uri="{FF2B5EF4-FFF2-40B4-BE49-F238E27FC236}">
                <a16:creationId xmlns:a16="http://schemas.microsoft.com/office/drawing/2014/main" id="{6A6BE194-DCF8-3B3C-FC15-21515A2D39CE}"/>
              </a:ext>
            </a:extLst>
          </p:cNvPr>
          <p:cNvSpPr>
            <a:spLocks noGrp="1"/>
          </p:cNvSpPr>
          <p:nvPr>
            <p:ph type="body" sz="quarter" idx="21"/>
          </p:nvPr>
        </p:nvSpPr>
        <p:spPr/>
        <p:txBody>
          <a:bodyPr/>
          <a:lstStyle/>
          <a:p>
            <a:r>
              <a:rPr lang="de-DE" dirty="0"/>
              <a:t>L 126</a:t>
            </a:r>
          </a:p>
        </p:txBody>
      </p:sp>
      <p:sp>
        <p:nvSpPr>
          <p:cNvPr id="7" name="Textplatzhalter 6">
            <a:extLst>
              <a:ext uri="{FF2B5EF4-FFF2-40B4-BE49-F238E27FC236}">
                <a16:creationId xmlns:a16="http://schemas.microsoft.com/office/drawing/2014/main" id="{EF1878AA-00C9-A870-65FE-D9CB37168716}"/>
              </a:ext>
            </a:extLst>
          </p:cNvPr>
          <p:cNvSpPr>
            <a:spLocks noGrp="1"/>
          </p:cNvSpPr>
          <p:nvPr>
            <p:ph type="body" sz="quarter" idx="26"/>
          </p:nvPr>
        </p:nvSpPr>
        <p:spPr>
          <a:solidFill>
            <a:srgbClr val="FF0000"/>
          </a:solidFill>
        </p:spPr>
        <p:txBody>
          <a:bodyPr/>
          <a:lstStyle/>
          <a:p>
            <a:r>
              <a:rPr lang="de-DE" dirty="0">
                <a:solidFill>
                  <a:schemeClr val="bg1"/>
                </a:solidFill>
              </a:rPr>
              <a:t>Sperrungen </a:t>
            </a:r>
          </a:p>
        </p:txBody>
      </p:sp>
      <p:sp>
        <p:nvSpPr>
          <p:cNvPr id="4" name="Titel 3">
            <a:extLst>
              <a:ext uri="{FF2B5EF4-FFF2-40B4-BE49-F238E27FC236}">
                <a16:creationId xmlns:a16="http://schemas.microsoft.com/office/drawing/2014/main" id="{A5E1DB72-2D17-DFD7-D548-7DE97A41D6D4}"/>
              </a:ext>
            </a:extLst>
          </p:cNvPr>
          <p:cNvSpPr>
            <a:spLocks noGrp="1"/>
          </p:cNvSpPr>
          <p:nvPr>
            <p:ph type="title"/>
          </p:nvPr>
        </p:nvSpPr>
        <p:spPr/>
        <p:txBody>
          <a:bodyPr/>
          <a:lstStyle/>
          <a:p>
            <a:r>
              <a:rPr lang="de-DE" dirty="0"/>
              <a:t>510</a:t>
            </a:r>
          </a:p>
        </p:txBody>
      </p:sp>
      <p:sp>
        <p:nvSpPr>
          <p:cNvPr id="21" name="Textplatzhalter 20">
            <a:extLst>
              <a:ext uri="{FF2B5EF4-FFF2-40B4-BE49-F238E27FC236}">
                <a16:creationId xmlns:a16="http://schemas.microsoft.com/office/drawing/2014/main" id="{06B70A69-397F-A751-A981-72E3E40EC6B8}"/>
              </a:ext>
            </a:extLst>
          </p:cNvPr>
          <p:cNvSpPr>
            <a:spLocks noGrp="1"/>
          </p:cNvSpPr>
          <p:nvPr>
            <p:ph type="body" sz="quarter" idx="32"/>
          </p:nvPr>
        </p:nvSpPr>
        <p:spPr>
          <a:prstGeom prst="rect">
            <a:avLst/>
          </a:prstGeom>
        </p:spPr>
        <p:txBody>
          <a:bodyPr/>
          <a:lstStyle/>
          <a:p>
            <a:r>
              <a:rPr lang="de-DE" dirty="0"/>
              <a:t>cb</a:t>
            </a:r>
          </a:p>
        </p:txBody>
      </p:sp>
      <p:sp>
        <p:nvSpPr>
          <p:cNvPr id="3" name="Datumsplatzhalter 2">
            <a:extLst>
              <a:ext uri="{FF2B5EF4-FFF2-40B4-BE49-F238E27FC236}">
                <a16:creationId xmlns:a16="http://schemas.microsoft.com/office/drawing/2014/main" id="{2A1F3B2F-74E5-2484-E0F5-B3603CF09E72}"/>
              </a:ext>
            </a:extLst>
          </p:cNvPr>
          <p:cNvSpPr>
            <a:spLocks noGrp="1"/>
          </p:cNvSpPr>
          <p:nvPr>
            <p:ph type="dt" sz="half" idx="10"/>
          </p:nvPr>
        </p:nvSpPr>
        <p:spPr/>
        <p:txBody>
          <a:bodyPr/>
          <a:lstStyle/>
          <a:p>
            <a:fld id="{D308385C-EFCA-46CB-9D9A-D74A6E223B6D}" type="datetime1">
              <a:rPr lang="de-DE" smtClean="0"/>
              <a:pPr/>
              <a:t>20.01.2026</a:t>
            </a:fld>
            <a:endParaRPr lang="en-US" dirty="0"/>
          </a:p>
        </p:txBody>
      </p:sp>
      <p:graphicFrame>
        <p:nvGraphicFramePr>
          <p:cNvPr id="2" name="Tabelle 1">
            <a:extLst>
              <a:ext uri="{FF2B5EF4-FFF2-40B4-BE49-F238E27FC236}">
                <a16:creationId xmlns:a16="http://schemas.microsoft.com/office/drawing/2014/main" id="{84CD259B-4439-09D9-9CC6-FC54F984D9AC}"/>
              </a:ext>
            </a:extLst>
          </p:cNvPr>
          <p:cNvGraphicFramePr>
            <a:graphicFrameLocks noGrp="1"/>
          </p:cNvGraphicFramePr>
          <p:nvPr>
            <p:extLst>
              <p:ext uri="{D42A27DB-BD31-4B8C-83A1-F6EECF244321}">
                <p14:modId xmlns:p14="http://schemas.microsoft.com/office/powerpoint/2010/main" val="1396687548"/>
              </p:ext>
            </p:extLst>
          </p:nvPr>
        </p:nvGraphicFramePr>
        <p:xfrm>
          <a:off x="503238" y="1528763"/>
          <a:ext cx="6870968" cy="2006600"/>
        </p:xfrm>
        <a:graphic>
          <a:graphicData uri="http://schemas.openxmlformats.org/drawingml/2006/table">
            <a:tbl>
              <a:tblPr firstRow="1" bandRow="1">
                <a:tableStyleId>{5940675A-B579-460E-94D1-54222C63F5DA}</a:tableStyleId>
              </a:tblPr>
              <a:tblGrid>
                <a:gridCol w="1757710">
                  <a:extLst>
                    <a:ext uri="{9D8B030D-6E8A-4147-A177-3AD203B41FA5}">
                      <a16:colId xmlns:a16="http://schemas.microsoft.com/office/drawing/2014/main" val="1657135842"/>
                    </a:ext>
                  </a:extLst>
                </a:gridCol>
                <a:gridCol w="3820438">
                  <a:extLst>
                    <a:ext uri="{9D8B030D-6E8A-4147-A177-3AD203B41FA5}">
                      <a16:colId xmlns:a16="http://schemas.microsoft.com/office/drawing/2014/main" val="1282900115"/>
                    </a:ext>
                  </a:extLst>
                </a:gridCol>
                <a:gridCol w="910147">
                  <a:extLst>
                    <a:ext uri="{9D8B030D-6E8A-4147-A177-3AD203B41FA5}">
                      <a16:colId xmlns:a16="http://schemas.microsoft.com/office/drawing/2014/main" val="2173456831"/>
                    </a:ext>
                  </a:extLst>
                </a:gridCol>
                <a:gridCol w="382673">
                  <a:extLst>
                    <a:ext uri="{9D8B030D-6E8A-4147-A177-3AD203B41FA5}">
                      <a16:colId xmlns:a16="http://schemas.microsoft.com/office/drawing/2014/main" val="2181586199"/>
                    </a:ext>
                  </a:extLst>
                </a:gridCol>
              </a:tblGrid>
              <a:tr h="370840">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Auslöser</a:t>
                      </a:r>
                    </a:p>
                  </a:txBody>
                  <a:tcPr>
                    <a:solidFill>
                      <a:srgbClr val="E7E6E6"/>
                    </a:solidFill>
                  </a:tcPr>
                </a:tc>
                <a:tc gridSpan="3">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Pegel Oberried Brugga &gt; HQ 50</a:t>
                      </a:r>
                    </a:p>
                  </a:txBody>
                  <a:tcPr>
                    <a:solidFill>
                      <a:srgbClr val="E7E6E6"/>
                    </a:solidFill>
                  </a:tcPr>
                </a:tc>
                <a:tc hMerge="1">
                  <a:txBody>
                    <a:bodyPr/>
                    <a:lstStyle/>
                    <a:p>
                      <a:pPr algn="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solidFill>
                      <a:srgbClr val="E7E6E6"/>
                    </a:solidFill>
                  </a:tcPr>
                </a:tc>
                <a:tc h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extLst>
                  <a:ext uri="{0D108BD9-81ED-4DB2-BD59-A6C34878D82A}">
                    <a16:rowId xmlns:a16="http://schemas.microsoft.com/office/drawing/2014/main" val="1094948363"/>
                  </a:ext>
                </a:extLst>
              </a:tr>
              <a:tr h="152481">
                <a:tc gridSpan="4">
                  <a:txBody>
                    <a:bodyPr/>
                    <a:lstStyle/>
                    <a:p>
                      <a:endParaRPr lang="de-DE" sz="900" b="1" i="0" dirty="0">
                        <a:latin typeface="Arial" panose="020B0604020202020204" pitchFamily="34" charset="0"/>
                        <a:ea typeface="Open Sans" panose="020B0606030504020204" pitchFamily="34" charset="0"/>
                        <a:cs typeface="Arial" panose="020B0604020202020204" pitchFamily="34" charset="0"/>
                      </a:endParaRPr>
                    </a:p>
                  </a:txBody>
                  <a:tcPr>
                    <a:noFill/>
                  </a:tcPr>
                </a:tc>
                <a:tc hMerge="1">
                  <a:txBody>
                    <a:bodyPr/>
                    <a:lstStyle/>
                    <a:p>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052337779"/>
                  </a:ext>
                </a:extLst>
              </a:tr>
              <a:tr h="370840">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Zuständig</a:t>
                      </a:r>
                    </a:p>
                  </a:txBody>
                  <a:tcPr>
                    <a:solidFill>
                      <a:srgbClr val="E7E6E6"/>
                    </a:solidFill>
                  </a:tcPr>
                </a:tc>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Maßnahmen </a:t>
                      </a:r>
                    </a:p>
                  </a:txBody>
                  <a:tcPr>
                    <a:solidFill>
                      <a:srgbClr val="E7E6E6"/>
                    </a:solidFill>
                  </a:tcPr>
                </a:tc>
                <a:tc>
                  <a:txBody>
                    <a:bodyPr/>
                    <a:lstStyle/>
                    <a:p>
                      <a:pPr algn="r"/>
                      <a:r>
                        <a:rPr lang="de-DE" sz="1400" b="1" i="0" dirty="0">
                          <a:latin typeface="Arial" panose="020B0604020202020204" pitchFamily="34" charset="0"/>
                          <a:ea typeface="Open Sans" panose="020B0606030504020204" pitchFamily="34" charset="0"/>
                          <a:cs typeface="Arial" panose="020B0604020202020204" pitchFamily="34" charset="0"/>
                        </a:rPr>
                        <a:t>Plan Nr.</a:t>
                      </a:r>
                    </a:p>
                  </a:txBody>
                  <a:tcPr marL="36000" marR="36000" anchor="ctr">
                    <a:solidFill>
                      <a:srgbClr val="E7E6E6"/>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600" b="1" i="0" dirty="0">
                          <a:latin typeface="Arial" panose="020B0604020202020204" pitchFamily="34" charset="0"/>
                          <a:ea typeface="Open Sans" panose="020B0606030504020204" pitchFamily="34" charset="0"/>
                          <a:cs typeface="Arial" panose="020B0604020202020204" pitchFamily="34" charset="0"/>
                          <a:sym typeface="Wingdings" panose="05000000000000000000" pitchFamily="2" charset="2"/>
                        </a:rPr>
                        <a:t></a:t>
                      </a: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extLst>
                  <a:ext uri="{0D108BD9-81ED-4DB2-BD59-A6C34878D82A}">
                    <a16:rowId xmlns:a16="http://schemas.microsoft.com/office/drawing/2014/main" val="691297166"/>
                  </a:ext>
                </a:extLst>
              </a:tr>
              <a:tr h="160359">
                <a:tc>
                  <a:txBody>
                    <a:bodyPr/>
                    <a:lstStyle/>
                    <a:p>
                      <a:pPr marL="0" algn="l" defTabSz="755934" rtl="0" eaLnBrk="1" latinLnBrk="0" hangingPunct="1"/>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Ortspolizeibehörde </a:t>
                      </a:r>
                    </a:p>
                    <a:p>
                      <a:pPr marL="0" algn="l" defTabSz="755934" rtl="0" eaLnBrk="1" latinLnBrk="0" hangingPunct="1"/>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Auftrag an Bauhof</a:t>
                      </a:r>
                    </a:p>
                    <a:p>
                      <a:pPr marL="0" algn="l" defTabSz="755934" rtl="0" eaLnBrk="1" latinLnBrk="0" hangingPunct="1"/>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ggf. </a:t>
                      </a:r>
                      <a:r>
                        <a:rPr lang="de-DE" sz="1400" b="1" i="0" kern="1200">
                          <a:solidFill>
                            <a:schemeClr val="tx1"/>
                          </a:solidFill>
                          <a:latin typeface="Arial" panose="020B0604020202020204" pitchFamily="34" charset="0"/>
                          <a:ea typeface="Open Sans" panose="020B0606030504020204" pitchFamily="34" charset="0"/>
                          <a:cs typeface="Arial" panose="020B0604020202020204" pitchFamily="34" charset="0"/>
                        </a:rPr>
                        <a:t>Feuerwehr </a:t>
                      </a:r>
                      <a:endPar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pPr marL="0" indent="0">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Verkehrsrechtliche Anordnung</a:t>
                      </a:r>
                    </a:p>
                    <a:p>
                      <a:pPr marL="0" indent="0">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Sperrung nach Plan </a:t>
                      </a:r>
                    </a:p>
                    <a:p>
                      <a:pPr marL="0" indent="0">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Umleitung einrichten </a:t>
                      </a:r>
                    </a:p>
                  </a:txBody>
                  <a:tcPr marL="36000" marR="36000"/>
                </a:tc>
                <a:tc>
                  <a:txBody>
                    <a:bodyPr/>
                    <a:lstStyle/>
                    <a:p>
                      <a:pPr algn="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919402272"/>
                  </a:ext>
                </a:extLst>
              </a:tr>
              <a:tr h="279599">
                <a:tc>
                  <a:txBody>
                    <a:bodyPr/>
                    <a:lstStyle/>
                    <a:p>
                      <a:pPr marL="0" algn="l" defTabSz="755934" rtl="0" eaLnBrk="1" latinLnBrk="0" hangingPunct="1"/>
                      <a:endPar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pPr marL="0" indent="0">
                        <a:buNone/>
                      </a:pP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pPr algn="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242781012"/>
                  </a:ext>
                </a:extLst>
              </a:tr>
            </a:tbl>
          </a:graphicData>
        </a:graphic>
      </p:graphicFrame>
      <p:grpSp>
        <p:nvGrpSpPr>
          <p:cNvPr id="5" name="Gruppieren 4">
            <a:extLst>
              <a:ext uri="{FF2B5EF4-FFF2-40B4-BE49-F238E27FC236}">
                <a16:creationId xmlns:a16="http://schemas.microsoft.com/office/drawing/2014/main" id="{BF65E325-F307-80DB-CC0B-7F85D2B617BE}"/>
              </a:ext>
            </a:extLst>
          </p:cNvPr>
          <p:cNvGrpSpPr/>
          <p:nvPr/>
        </p:nvGrpSpPr>
        <p:grpSpPr>
          <a:xfrm>
            <a:off x="4003503" y="3907613"/>
            <a:ext cx="3340272" cy="6248721"/>
            <a:chOff x="503238" y="3927783"/>
            <a:chExt cx="3340272" cy="6248721"/>
          </a:xfrm>
        </p:grpSpPr>
        <p:pic>
          <p:nvPicPr>
            <p:cNvPr id="10" name="Grafik 9">
              <a:extLst>
                <a:ext uri="{FF2B5EF4-FFF2-40B4-BE49-F238E27FC236}">
                  <a16:creationId xmlns:a16="http://schemas.microsoft.com/office/drawing/2014/main" id="{5D397047-71B5-DBAC-BB28-E5183CD323C4}"/>
                </a:ext>
              </a:extLst>
            </p:cNvPr>
            <p:cNvPicPr>
              <a:picLocks noChangeAspect="1"/>
            </p:cNvPicPr>
            <p:nvPr/>
          </p:nvPicPr>
          <p:blipFill>
            <a:blip r:embed="rId2"/>
            <a:stretch>
              <a:fillRect/>
            </a:stretch>
          </p:blipFill>
          <p:spPr>
            <a:xfrm>
              <a:off x="503238" y="3927783"/>
              <a:ext cx="3340272" cy="6248721"/>
            </a:xfrm>
            <a:prstGeom prst="rect">
              <a:avLst/>
            </a:prstGeom>
          </p:spPr>
        </p:pic>
        <p:sp>
          <p:nvSpPr>
            <p:cNvPr id="11" name="Ellipse 10">
              <a:extLst>
                <a:ext uri="{FF2B5EF4-FFF2-40B4-BE49-F238E27FC236}">
                  <a16:creationId xmlns:a16="http://schemas.microsoft.com/office/drawing/2014/main" id="{A3437350-1862-5854-BF94-E9D1762E0E03}"/>
                </a:ext>
              </a:extLst>
            </p:cNvPr>
            <p:cNvSpPr>
              <a:spLocks/>
            </p:cNvSpPr>
            <p:nvPr/>
          </p:nvSpPr>
          <p:spPr>
            <a:xfrm>
              <a:off x="1971613" y="9163050"/>
              <a:ext cx="201761" cy="201761"/>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Ellipse 11">
              <a:extLst>
                <a:ext uri="{FF2B5EF4-FFF2-40B4-BE49-F238E27FC236}">
                  <a16:creationId xmlns:a16="http://schemas.microsoft.com/office/drawing/2014/main" id="{82CFC5E1-993D-BCC6-29F6-0CD6D7867C04}"/>
                </a:ext>
              </a:extLst>
            </p:cNvPr>
            <p:cNvSpPr>
              <a:spLocks/>
            </p:cNvSpPr>
            <p:nvPr/>
          </p:nvSpPr>
          <p:spPr>
            <a:xfrm>
              <a:off x="1943922" y="5118995"/>
              <a:ext cx="201761" cy="201761"/>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Pfeil: Fünfeck 12">
              <a:extLst>
                <a:ext uri="{FF2B5EF4-FFF2-40B4-BE49-F238E27FC236}">
                  <a16:creationId xmlns:a16="http://schemas.microsoft.com/office/drawing/2014/main" id="{2D8CFBD7-714A-5884-BAF9-6A41874CD770}"/>
                </a:ext>
              </a:extLst>
            </p:cNvPr>
            <p:cNvSpPr/>
            <p:nvPr/>
          </p:nvSpPr>
          <p:spPr>
            <a:xfrm rot="16200000" flipH="1">
              <a:off x="851878" y="8945022"/>
              <a:ext cx="1741117" cy="317366"/>
            </a:xfrm>
            <a:prstGeom prst="homePlate">
              <a:avLst>
                <a:gd name="adj" fmla="val 80804"/>
              </a:avLst>
            </a:prstGeom>
            <a:solidFill>
              <a:srgbClr val="DDBC2F"/>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Umleitung</a:t>
              </a:r>
            </a:p>
          </p:txBody>
        </p:sp>
        <p:sp>
          <p:nvSpPr>
            <p:cNvPr id="15" name="Pfeil: Fünfeck 14">
              <a:extLst>
                <a:ext uri="{FF2B5EF4-FFF2-40B4-BE49-F238E27FC236}">
                  <a16:creationId xmlns:a16="http://schemas.microsoft.com/office/drawing/2014/main" id="{AECE1941-20DF-A0DA-E67F-56A82D5F8274}"/>
                </a:ext>
              </a:extLst>
            </p:cNvPr>
            <p:cNvSpPr/>
            <p:nvPr/>
          </p:nvSpPr>
          <p:spPr>
            <a:xfrm rot="16200000">
              <a:off x="1625365" y="4990542"/>
              <a:ext cx="1547604" cy="282093"/>
            </a:xfrm>
            <a:prstGeom prst="homePlate">
              <a:avLst>
                <a:gd name="adj" fmla="val 80804"/>
              </a:avLst>
            </a:prstGeom>
            <a:solidFill>
              <a:srgbClr val="DDBC2F"/>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Umleitung</a:t>
              </a:r>
            </a:p>
          </p:txBody>
        </p:sp>
      </p:grpSp>
      <p:sp>
        <p:nvSpPr>
          <p:cNvPr id="8" name="Rechteck 7">
            <a:hlinkClick r:id="rId3" action="ppaction://hlinksldjump"/>
            <a:extLst>
              <a:ext uri="{FF2B5EF4-FFF2-40B4-BE49-F238E27FC236}">
                <a16:creationId xmlns:a16="http://schemas.microsoft.com/office/drawing/2014/main" id="{FDE62F3B-3483-45A7-2018-8B835CC0AC36}"/>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9" name="Rechteck 8">
            <a:hlinkClick r:id="rId4" action="ppaction://hlinksldjump"/>
            <a:extLst>
              <a:ext uri="{FF2B5EF4-FFF2-40B4-BE49-F238E27FC236}">
                <a16:creationId xmlns:a16="http://schemas.microsoft.com/office/drawing/2014/main" id="{ACA3AC56-1EAE-D760-CBA2-282EBB3E68EC}"/>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4" name="Rechteck 13">
            <a:hlinkClick r:id="rId5" action="ppaction://hlinksldjump"/>
            <a:extLst>
              <a:ext uri="{FF2B5EF4-FFF2-40B4-BE49-F238E27FC236}">
                <a16:creationId xmlns:a16="http://schemas.microsoft.com/office/drawing/2014/main" id="{FA1AE018-546E-389F-58DF-A7CB86DDB8F2}"/>
              </a:ext>
            </a:extLst>
          </p:cNvPr>
          <p:cNvSpPr/>
          <p:nvPr/>
        </p:nvSpPr>
        <p:spPr>
          <a:xfrm rot="16200000">
            <a:off x="-708129" y="4373651"/>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Starkregen / Hochwasser</a:t>
            </a:r>
          </a:p>
        </p:txBody>
      </p:sp>
      <p:sp>
        <p:nvSpPr>
          <p:cNvPr id="16" name="Rechteck 15">
            <a:hlinkClick r:id="rId6" action="ppaction://hlinksldjump"/>
            <a:extLst>
              <a:ext uri="{FF2B5EF4-FFF2-40B4-BE49-F238E27FC236}">
                <a16:creationId xmlns:a16="http://schemas.microsoft.com/office/drawing/2014/main" id="{1F2B6AA8-EA47-EAC7-A5D8-B045C3F6C956}"/>
              </a:ext>
            </a:extLst>
          </p:cNvPr>
          <p:cNvSpPr/>
          <p:nvPr/>
        </p:nvSpPr>
        <p:spPr>
          <a:xfrm rot="16200000">
            <a:off x="-708129" y="6457644"/>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Übersicht Sperrungen</a:t>
            </a:r>
          </a:p>
        </p:txBody>
      </p:sp>
      <p:pic>
        <p:nvPicPr>
          <p:cNvPr id="18" name="Grafik 17" descr="Ein Bild, das Karte, Text, Atlas enthält.&#10;&#10;KI-generierte Inhalte können fehlerhaft sein.">
            <a:extLst>
              <a:ext uri="{FF2B5EF4-FFF2-40B4-BE49-F238E27FC236}">
                <a16:creationId xmlns:a16="http://schemas.microsoft.com/office/drawing/2014/main" id="{FC0A9723-06EE-6085-6CFD-AFB62227211B}"/>
              </a:ext>
            </a:extLst>
          </p:cNvPr>
          <p:cNvPicPr>
            <a:picLocks noChangeAspect="1"/>
          </p:cNvPicPr>
          <p:nvPr/>
        </p:nvPicPr>
        <p:blipFill>
          <a:blip r:embed="rId7"/>
          <a:srcRect t="4809" b="2776"/>
          <a:stretch>
            <a:fillRect/>
          </a:stretch>
        </p:blipFill>
        <p:spPr>
          <a:xfrm>
            <a:off x="501066" y="3807109"/>
            <a:ext cx="3396203" cy="6349225"/>
          </a:xfrm>
          <a:prstGeom prst="rect">
            <a:avLst/>
          </a:prstGeom>
        </p:spPr>
      </p:pic>
      <p:sp>
        <p:nvSpPr>
          <p:cNvPr id="19" name="Rechteck 18">
            <a:hlinkClick r:id="rId8" action="ppaction://hlinksldjump"/>
            <a:extLst>
              <a:ext uri="{FF2B5EF4-FFF2-40B4-BE49-F238E27FC236}">
                <a16:creationId xmlns:a16="http://schemas.microsoft.com/office/drawing/2014/main" id="{E0E28ABC-4780-EA2E-F0B8-352D4898577E}"/>
              </a:ext>
            </a:extLst>
          </p:cNvPr>
          <p:cNvSpPr/>
          <p:nvPr/>
        </p:nvSpPr>
        <p:spPr>
          <a:xfrm rot="16200000">
            <a:off x="-915269" y="8846233"/>
            <a:ext cx="2368203" cy="252000"/>
          </a:xfrm>
          <a:prstGeom prst="rect">
            <a:avLst/>
          </a:prstGeom>
          <a:solidFill>
            <a:srgbClr val="00FFFF"/>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zu Anleitung Vorgehensweise</a:t>
            </a:r>
          </a:p>
        </p:txBody>
      </p:sp>
    </p:spTree>
    <p:extLst>
      <p:ext uri="{BB962C8B-B14F-4D97-AF65-F5344CB8AC3E}">
        <p14:creationId xmlns:p14="http://schemas.microsoft.com/office/powerpoint/2010/main" val="22852741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446ADF55-B687-8BD7-749A-4444BECFA99A}"/>
              </a:ext>
            </a:extLst>
          </p:cNvPr>
          <p:cNvSpPr>
            <a:spLocks noGrp="1"/>
          </p:cNvSpPr>
          <p:nvPr>
            <p:ph type="body" sz="quarter" idx="21"/>
          </p:nvPr>
        </p:nvSpPr>
        <p:spPr/>
        <p:txBody>
          <a:bodyPr/>
          <a:lstStyle/>
          <a:p>
            <a:r>
              <a:rPr lang="de-DE" dirty="0"/>
              <a:t>Übersicht</a:t>
            </a:r>
          </a:p>
        </p:txBody>
      </p:sp>
      <p:sp>
        <p:nvSpPr>
          <p:cNvPr id="9" name="Textplatzhalter 8">
            <a:extLst>
              <a:ext uri="{FF2B5EF4-FFF2-40B4-BE49-F238E27FC236}">
                <a16:creationId xmlns:a16="http://schemas.microsoft.com/office/drawing/2014/main" id="{4EB617B3-1772-B0FB-310E-5947E75710A8}"/>
              </a:ext>
            </a:extLst>
          </p:cNvPr>
          <p:cNvSpPr>
            <a:spLocks noGrp="1"/>
          </p:cNvSpPr>
          <p:nvPr>
            <p:ph type="body" sz="quarter" idx="26"/>
          </p:nvPr>
        </p:nvSpPr>
        <p:spPr>
          <a:solidFill>
            <a:srgbClr val="FF0000"/>
          </a:solidFill>
        </p:spPr>
        <p:txBody>
          <a:bodyPr/>
          <a:lstStyle/>
          <a:p>
            <a:r>
              <a:rPr lang="de-DE" dirty="0">
                <a:solidFill>
                  <a:schemeClr val="bg1"/>
                </a:solidFill>
              </a:rPr>
              <a:t>Schließungen / Absagen</a:t>
            </a:r>
          </a:p>
        </p:txBody>
      </p:sp>
      <p:sp>
        <p:nvSpPr>
          <p:cNvPr id="7" name="Titel 6">
            <a:extLst>
              <a:ext uri="{FF2B5EF4-FFF2-40B4-BE49-F238E27FC236}">
                <a16:creationId xmlns:a16="http://schemas.microsoft.com/office/drawing/2014/main" id="{63F517A4-CADC-6A77-B250-1D28AB7DE5BC}"/>
              </a:ext>
            </a:extLst>
          </p:cNvPr>
          <p:cNvSpPr>
            <a:spLocks noGrp="1"/>
          </p:cNvSpPr>
          <p:nvPr>
            <p:ph type="title"/>
          </p:nvPr>
        </p:nvSpPr>
        <p:spPr/>
        <p:txBody>
          <a:bodyPr/>
          <a:lstStyle/>
          <a:p>
            <a:r>
              <a:rPr lang="de-DE" dirty="0"/>
              <a:t>600</a:t>
            </a:r>
          </a:p>
        </p:txBody>
      </p:sp>
      <p:sp>
        <p:nvSpPr>
          <p:cNvPr id="10" name="Textplatzhalter 9">
            <a:extLst>
              <a:ext uri="{FF2B5EF4-FFF2-40B4-BE49-F238E27FC236}">
                <a16:creationId xmlns:a16="http://schemas.microsoft.com/office/drawing/2014/main" id="{373C9FB8-3EC3-C232-DB2B-26746BAE98DC}"/>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9B8F3E77-ABF2-8915-415F-ACFB8DD54856}"/>
              </a:ext>
            </a:extLst>
          </p:cNvPr>
          <p:cNvSpPr>
            <a:spLocks noGrp="1"/>
          </p:cNvSpPr>
          <p:nvPr>
            <p:ph type="dt" sz="half" idx="10"/>
          </p:nvPr>
        </p:nvSpPr>
        <p:spPr/>
        <p:txBody>
          <a:bodyPr/>
          <a:lstStyle/>
          <a:p>
            <a:r>
              <a:rPr lang="de-DE" dirty="0"/>
              <a:t>17.11.2023</a:t>
            </a:r>
          </a:p>
        </p:txBody>
      </p:sp>
      <p:sp>
        <p:nvSpPr>
          <p:cNvPr id="2" name="Rechteck 1">
            <a:hlinkClick r:id="rId2" action="ppaction://hlinksldjump"/>
            <a:extLst>
              <a:ext uri="{FF2B5EF4-FFF2-40B4-BE49-F238E27FC236}">
                <a16:creationId xmlns:a16="http://schemas.microsoft.com/office/drawing/2014/main" id="{5CF1C4AB-8297-BC4C-A782-D24962C24C6E}"/>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3" name="Rechteck 2">
            <a:hlinkClick r:id="rId3" action="ppaction://hlinksldjump"/>
            <a:extLst>
              <a:ext uri="{FF2B5EF4-FFF2-40B4-BE49-F238E27FC236}">
                <a16:creationId xmlns:a16="http://schemas.microsoft.com/office/drawing/2014/main" id="{D51177FB-630C-3631-7117-C66D87396CCD}"/>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4" name="Rechteck 3">
            <a:hlinkClick r:id="rId4" action="ppaction://hlinksldjump"/>
            <a:extLst>
              <a:ext uri="{FF2B5EF4-FFF2-40B4-BE49-F238E27FC236}">
                <a16:creationId xmlns:a16="http://schemas.microsoft.com/office/drawing/2014/main" id="{04DFCBDD-050B-940F-6E64-FCAF9FE8AEB5}"/>
              </a:ext>
            </a:extLst>
          </p:cNvPr>
          <p:cNvSpPr/>
          <p:nvPr/>
        </p:nvSpPr>
        <p:spPr>
          <a:xfrm rot="16200000">
            <a:off x="-708129" y="4373651"/>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Starkregen / Hochwasser</a:t>
            </a:r>
          </a:p>
        </p:txBody>
      </p:sp>
      <p:sp>
        <p:nvSpPr>
          <p:cNvPr id="13" name="Rechteck 12">
            <a:hlinkClick r:id="rId5" action="ppaction://hlinksldjump"/>
            <a:extLst>
              <a:ext uri="{FF2B5EF4-FFF2-40B4-BE49-F238E27FC236}">
                <a16:creationId xmlns:a16="http://schemas.microsoft.com/office/drawing/2014/main" id="{E97DD2FE-60BF-1E02-7B0B-F5A47181A42F}"/>
              </a:ext>
            </a:extLst>
          </p:cNvPr>
          <p:cNvSpPr/>
          <p:nvPr/>
        </p:nvSpPr>
        <p:spPr>
          <a:xfrm>
            <a:off x="503238" y="1528763"/>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Waldorfschule 	</a:t>
            </a:r>
            <a:r>
              <a:rPr lang="de-DE" sz="2400" b="1" dirty="0">
                <a:solidFill>
                  <a:schemeClr val="tx1"/>
                </a:solidFill>
              </a:rPr>
              <a:t>Plan 610</a:t>
            </a:r>
          </a:p>
        </p:txBody>
      </p:sp>
    </p:spTree>
    <p:extLst>
      <p:ext uri="{BB962C8B-B14F-4D97-AF65-F5344CB8AC3E}">
        <p14:creationId xmlns:p14="http://schemas.microsoft.com/office/powerpoint/2010/main" val="17386969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40924-5096-F528-1F89-396F0AFC0B86}"/>
            </a:ext>
          </a:extLst>
        </p:cNvPr>
        <p:cNvGrpSpPr/>
        <p:nvPr/>
      </p:nvGrpSpPr>
      <p:grpSpPr>
        <a:xfrm>
          <a:off x="0" y="0"/>
          <a:ext cx="0" cy="0"/>
          <a:chOff x="0" y="0"/>
          <a:chExt cx="0" cy="0"/>
        </a:xfrm>
      </p:grpSpPr>
      <p:sp>
        <p:nvSpPr>
          <p:cNvPr id="6" name="Textplatzhalter 5">
            <a:extLst>
              <a:ext uri="{FF2B5EF4-FFF2-40B4-BE49-F238E27FC236}">
                <a16:creationId xmlns:a16="http://schemas.microsoft.com/office/drawing/2014/main" id="{C079AE40-7A5F-1E7A-325A-EE9BB8AACBCA}"/>
              </a:ext>
            </a:extLst>
          </p:cNvPr>
          <p:cNvSpPr>
            <a:spLocks noGrp="1"/>
          </p:cNvSpPr>
          <p:nvPr>
            <p:ph type="body" sz="quarter" idx="21"/>
          </p:nvPr>
        </p:nvSpPr>
        <p:spPr/>
        <p:txBody>
          <a:bodyPr/>
          <a:lstStyle/>
          <a:p>
            <a:r>
              <a:rPr lang="de-DE" dirty="0"/>
              <a:t>Waldorfschule</a:t>
            </a:r>
          </a:p>
        </p:txBody>
      </p:sp>
      <p:sp>
        <p:nvSpPr>
          <p:cNvPr id="7" name="Textplatzhalter 6">
            <a:extLst>
              <a:ext uri="{FF2B5EF4-FFF2-40B4-BE49-F238E27FC236}">
                <a16:creationId xmlns:a16="http://schemas.microsoft.com/office/drawing/2014/main" id="{12E7EB4B-3152-8C4E-7B4B-8BF2F731E419}"/>
              </a:ext>
            </a:extLst>
          </p:cNvPr>
          <p:cNvSpPr>
            <a:spLocks noGrp="1"/>
          </p:cNvSpPr>
          <p:nvPr>
            <p:ph type="body" sz="quarter" idx="26"/>
          </p:nvPr>
        </p:nvSpPr>
        <p:spPr>
          <a:solidFill>
            <a:srgbClr val="FF0000"/>
          </a:solidFill>
        </p:spPr>
        <p:txBody>
          <a:bodyPr/>
          <a:lstStyle/>
          <a:p>
            <a:r>
              <a:rPr lang="de-DE" dirty="0">
                <a:solidFill>
                  <a:schemeClr val="bg1"/>
                </a:solidFill>
              </a:rPr>
              <a:t>Schließungen</a:t>
            </a:r>
          </a:p>
        </p:txBody>
      </p:sp>
      <p:sp>
        <p:nvSpPr>
          <p:cNvPr id="4" name="Titel 3">
            <a:extLst>
              <a:ext uri="{FF2B5EF4-FFF2-40B4-BE49-F238E27FC236}">
                <a16:creationId xmlns:a16="http://schemas.microsoft.com/office/drawing/2014/main" id="{914C2C2A-7F7C-FB2A-E840-284DA2D30DDF}"/>
              </a:ext>
            </a:extLst>
          </p:cNvPr>
          <p:cNvSpPr>
            <a:spLocks noGrp="1"/>
          </p:cNvSpPr>
          <p:nvPr>
            <p:ph type="title"/>
          </p:nvPr>
        </p:nvSpPr>
        <p:spPr/>
        <p:txBody>
          <a:bodyPr/>
          <a:lstStyle/>
          <a:p>
            <a:r>
              <a:rPr lang="de-DE" dirty="0"/>
              <a:t>610</a:t>
            </a:r>
          </a:p>
        </p:txBody>
      </p:sp>
      <p:sp>
        <p:nvSpPr>
          <p:cNvPr id="21" name="Textplatzhalter 20">
            <a:extLst>
              <a:ext uri="{FF2B5EF4-FFF2-40B4-BE49-F238E27FC236}">
                <a16:creationId xmlns:a16="http://schemas.microsoft.com/office/drawing/2014/main" id="{DDA4BFEF-F219-4E87-7957-987510704094}"/>
              </a:ext>
            </a:extLst>
          </p:cNvPr>
          <p:cNvSpPr>
            <a:spLocks noGrp="1"/>
          </p:cNvSpPr>
          <p:nvPr>
            <p:ph type="body" sz="quarter" idx="32"/>
          </p:nvPr>
        </p:nvSpPr>
        <p:spPr>
          <a:prstGeom prst="rect">
            <a:avLst/>
          </a:prstGeom>
        </p:spPr>
        <p:txBody>
          <a:bodyPr/>
          <a:lstStyle/>
          <a:p>
            <a:r>
              <a:rPr lang="de-DE" dirty="0"/>
              <a:t>cb</a:t>
            </a:r>
          </a:p>
        </p:txBody>
      </p:sp>
      <p:sp>
        <p:nvSpPr>
          <p:cNvPr id="3" name="Datumsplatzhalter 2">
            <a:extLst>
              <a:ext uri="{FF2B5EF4-FFF2-40B4-BE49-F238E27FC236}">
                <a16:creationId xmlns:a16="http://schemas.microsoft.com/office/drawing/2014/main" id="{4CC18BC1-3F18-6BE9-8DFC-E9105DC7F2E4}"/>
              </a:ext>
            </a:extLst>
          </p:cNvPr>
          <p:cNvSpPr>
            <a:spLocks noGrp="1"/>
          </p:cNvSpPr>
          <p:nvPr>
            <p:ph type="dt" sz="half" idx="10"/>
          </p:nvPr>
        </p:nvSpPr>
        <p:spPr/>
        <p:txBody>
          <a:bodyPr/>
          <a:lstStyle/>
          <a:p>
            <a:fld id="{D308385C-EFCA-46CB-9D9A-D74A6E223B6D}" type="datetime1">
              <a:rPr lang="de-DE" smtClean="0"/>
              <a:pPr/>
              <a:t>20.01.2026</a:t>
            </a:fld>
            <a:endParaRPr lang="en-US" dirty="0"/>
          </a:p>
        </p:txBody>
      </p:sp>
      <p:graphicFrame>
        <p:nvGraphicFramePr>
          <p:cNvPr id="2" name="Tabelle 1">
            <a:extLst>
              <a:ext uri="{FF2B5EF4-FFF2-40B4-BE49-F238E27FC236}">
                <a16:creationId xmlns:a16="http://schemas.microsoft.com/office/drawing/2014/main" id="{4CBDD561-BAA1-D415-DAA5-C0CE20C56DEB}"/>
              </a:ext>
            </a:extLst>
          </p:cNvPr>
          <p:cNvGraphicFramePr>
            <a:graphicFrameLocks noGrp="1"/>
          </p:cNvGraphicFramePr>
          <p:nvPr>
            <p:extLst>
              <p:ext uri="{D42A27DB-BD31-4B8C-83A1-F6EECF244321}">
                <p14:modId xmlns:p14="http://schemas.microsoft.com/office/powerpoint/2010/main" val="759232204"/>
              </p:ext>
            </p:extLst>
          </p:nvPr>
        </p:nvGraphicFramePr>
        <p:xfrm>
          <a:off x="503238" y="1528763"/>
          <a:ext cx="6870968" cy="3495040"/>
        </p:xfrm>
        <a:graphic>
          <a:graphicData uri="http://schemas.openxmlformats.org/drawingml/2006/table">
            <a:tbl>
              <a:tblPr firstRow="1" bandRow="1">
                <a:tableStyleId>{5940675A-B579-460E-94D1-54222C63F5DA}</a:tableStyleId>
              </a:tblPr>
              <a:tblGrid>
                <a:gridCol w="1757710">
                  <a:extLst>
                    <a:ext uri="{9D8B030D-6E8A-4147-A177-3AD203B41FA5}">
                      <a16:colId xmlns:a16="http://schemas.microsoft.com/office/drawing/2014/main" val="1657135842"/>
                    </a:ext>
                  </a:extLst>
                </a:gridCol>
                <a:gridCol w="3820438">
                  <a:extLst>
                    <a:ext uri="{9D8B030D-6E8A-4147-A177-3AD203B41FA5}">
                      <a16:colId xmlns:a16="http://schemas.microsoft.com/office/drawing/2014/main" val="1282900115"/>
                    </a:ext>
                  </a:extLst>
                </a:gridCol>
                <a:gridCol w="910147">
                  <a:extLst>
                    <a:ext uri="{9D8B030D-6E8A-4147-A177-3AD203B41FA5}">
                      <a16:colId xmlns:a16="http://schemas.microsoft.com/office/drawing/2014/main" val="2173456831"/>
                    </a:ext>
                  </a:extLst>
                </a:gridCol>
                <a:gridCol w="382673">
                  <a:extLst>
                    <a:ext uri="{9D8B030D-6E8A-4147-A177-3AD203B41FA5}">
                      <a16:colId xmlns:a16="http://schemas.microsoft.com/office/drawing/2014/main" val="2181586199"/>
                    </a:ext>
                  </a:extLst>
                </a:gridCol>
              </a:tblGrid>
              <a:tr h="370840">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Auslöser</a:t>
                      </a:r>
                    </a:p>
                  </a:txBody>
                  <a:tcPr>
                    <a:solidFill>
                      <a:srgbClr val="E7E6E6"/>
                    </a:solidFill>
                  </a:tcPr>
                </a:tc>
                <a:tc gridSpan="3">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Starkregen &gt; 80 mm/h </a:t>
                      </a:r>
                    </a:p>
                    <a:p>
                      <a:r>
                        <a:rPr lang="de-DE" sz="1600" b="1" i="0" dirty="0">
                          <a:latin typeface="Arial" panose="020B0604020202020204" pitchFamily="34" charset="0"/>
                          <a:ea typeface="Open Sans" panose="020B0606030504020204" pitchFamily="34" charset="0"/>
                          <a:cs typeface="Arial" panose="020B0604020202020204" pitchFamily="34" charset="0"/>
                        </a:rPr>
                        <a:t>Brugga &gt; HQ 100 </a:t>
                      </a:r>
                    </a:p>
                  </a:txBody>
                  <a:tcPr>
                    <a:solidFill>
                      <a:srgbClr val="E7E6E6"/>
                    </a:solidFill>
                  </a:tcPr>
                </a:tc>
                <a:tc hMerge="1">
                  <a:txBody>
                    <a:bodyPr/>
                    <a:lstStyle/>
                    <a:p>
                      <a:pPr algn="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solidFill>
                      <a:srgbClr val="E7E6E6"/>
                    </a:solidFill>
                  </a:tcPr>
                </a:tc>
                <a:tc h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extLst>
                  <a:ext uri="{0D108BD9-81ED-4DB2-BD59-A6C34878D82A}">
                    <a16:rowId xmlns:a16="http://schemas.microsoft.com/office/drawing/2014/main" val="1094948363"/>
                  </a:ext>
                </a:extLst>
              </a:tr>
              <a:tr h="152481">
                <a:tc gridSpan="4">
                  <a:txBody>
                    <a:bodyPr/>
                    <a:lstStyle/>
                    <a:p>
                      <a:endParaRPr lang="de-DE" sz="900" b="1" i="0" dirty="0">
                        <a:latin typeface="Arial" panose="020B0604020202020204" pitchFamily="34" charset="0"/>
                        <a:ea typeface="Open Sans" panose="020B0606030504020204" pitchFamily="34" charset="0"/>
                        <a:cs typeface="Arial" panose="020B0604020202020204" pitchFamily="34" charset="0"/>
                      </a:endParaRPr>
                    </a:p>
                  </a:txBody>
                  <a:tcPr>
                    <a:noFill/>
                  </a:tcPr>
                </a:tc>
                <a:tc hMerge="1">
                  <a:txBody>
                    <a:bodyPr/>
                    <a:lstStyle/>
                    <a:p>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052337779"/>
                  </a:ext>
                </a:extLst>
              </a:tr>
              <a:tr h="370840">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Zuständig</a:t>
                      </a:r>
                    </a:p>
                  </a:txBody>
                  <a:tcPr>
                    <a:solidFill>
                      <a:srgbClr val="E7E6E6"/>
                    </a:solidFill>
                  </a:tcPr>
                </a:tc>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Maßnahmen </a:t>
                      </a:r>
                    </a:p>
                  </a:txBody>
                  <a:tcPr>
                    <a:solidFill>
                      <a:srgbClr val="E7E6E6"/>
                    </a:solidFill>
                  </a:tcPr>
                </a:tc>
                <a:tc>
                  <a:txBody>
                    <a:bodyPr/>
                    <a:lstStyle/>
                    <a:p>
                      <a:pPr algn="r"/>
                      <a:r>
                        <a:rPr lang="de-DE" sz="1400" b="1" i="0" dirty="0">
                          <a:latin typeface="Arial" panose="020B0604020202020204" pitchFamily="34" charset="0"/>
                          <a:ea typeface="Open Sans" panose="020B0606030504020204" pitchFamily="34" charset="0"/>
                          <a:cs typeface="Arial" panose="020B0604020202020204" pitchFamily="34" charset="0"/>
                        </a:rPr>
                        <a:t>Plan Nr.</a:t>
                      </a:r>
                    </a:p>
                  </a:txBody>
                  <a:tcPr marL="36000" marR="36000" anchor="ctr">
                    <a:solidFill>
                      <a:srgbClr val="E7E6E6"/>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600" b="1" i="0" dirty="0">
                          <a:latin typeface="Arial" panose="020B0604020202020204" pitchFamily="34" charset="0"/>
                          <a:ea typeface="Open Sans" panose="020B0606030504020204" pitchFamily="34" charset="0"/>
                          <a:cs typeface="Arial" panose="020B0604020202020204" pitchFamily="34" charset="0"/>
                          <a:sym typeface="Wingdings" panose="05000000000000000000" pitchFamily="2" charset="2"/>
                        </a:rPr>
                        <a:t></a:t>
                      </a: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extLst>
                  <a:ext uri="{0D108BD9-81ED-4DB2-BD59-A6C34878D82A}">
                    <a16:rowId xmlns:a16="http://schemas.microsoft.com/office/drawing/2014/main" val="691297166"/>
                  </a:ext>
                </a:extLst>
              </a:tr>
              <a:tr h="160359">
                <a:tc>
                  <a:txBody>
                    <a:bodyPr/>
                    <a:lstStyle/>
                    <a:p>
                      <a:pPr marL="0" algn="l" defTabSz="755934" rtl="0" eaLnBrk="1" latinLnBrk="0" hangingPunct="1"/>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Ortspolizeibehörde </a:t>
                      </a:r>
                    </a:p>
                  </a:txBody>
                  <a:tcPr marL="36000" marR="36000"/>
                </a:tc>
                <a:tc>
                  <a:txBody>
                    <a:bodyPr/>
                    <a:lstStyle/>
                    <a:p>
                      <a:pPr marL="0" indent="0">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Bei Vorlaufzeit von mindestens 18 Stunden:</a:t>
                      </a:r>
                    </a:p>
                    <a:p>
                      <a:pPr marL="285750" indent="-285750">
                        <a:buFont typeface="Symbol" panose="05050102010706020507" pitchFamily="18" charset="2"/>
                        <a:buChar char="-"/>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In Absprache mit Betreiber vorsorglich Schließung</a:t>
                      </a:r>
                    </a:p>
                    <a:p>
                      <a:pPr marL="0" indent="0">
                        <a:buFont typeface="Symbol" panose="05050102010706020507" pitchFamily="18" charset="2"/>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Bei Kürzerer Vorlaufzeit </a:t>
                      </a:r>
                    </a:p>
                    <a:p>
                      <a:pPr marL="285750" indent="-285750">
                        <a:buFont typeface="Symbol" panose="05050102010706020507" pitchFamily="18" charset="2"/>
                        <a:buChar char="-"/>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Wenn gefahrlos möglich: Nutzer „nach Hause entlassen“</a:t>
                      </a:r>
                    </a:p>
                    <a:p>
                      <a:pPr marL="0" indent="0">
                        <a:buFont typeface="Symbol" panose="05050102010706020507" pitchFamily="18" charset="2"/>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Bei akuter Gefahr </a:t>
                      </a:r>
                    </a:p>
                    <a:p>
                      <a:pPr marL="285750" indent="-285750">
                        <a:buFont typeface="Symbol" panose="05050102010706020507" pitchFamily="18" charset="2"/>
                        <a:buChar char="-"/>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Flucht in obere Stockwerke </a:t>
                      </a:r>
                    </a:p>
                    <a:p>
                      <a:pPr marL="285750" indent="-285750">
                        <a:buFont typeface="Symbol" panose="05050102010706020507" pitchFamily="18" charset="2"/>
                        <a:buChar char="-"/>
                      </a:pP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pPr algn="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919402272"/>
                  </a:ext>
                </a:extLst>
              </a:tr>
              <a:tr h="279599">
                <a:tc>
                  <a:txBody>
                    <a:bodyPr/>
                    <a:lstStyle/>
                    <a:p>
                      <a:pPr marL="0" algn="l" defTabSz="755934" rtl="0" eaLnBrk="1" latinLnBrk="0" hangingPunct="1"/>
                      <a:endPar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pPr marL="0" indent="0">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Risikosteckbrief </a:t>
                      </a:r>
                    </a:p>
                  </a:txBody>
                  <a:tcPr marL="36000" marR="36000"/>
                </a:tc>
                <a:tc>
                  <a:txBody>
                    <a:bodyPr/>
                    <a:lstStyle/>
                    <a:p>
                      <a:pPr algn="r"/>
                      <a:r>
                        <a:rPr lang="de-DE" sz="1400" b="0" i="0" dirty="0">
                          <a:latin typeface="Arial" panose="020B0604020202020204" pitchFamily="34" charset="0"/>
                          <a:ea typeface="Open Sans" panose="020B0606030504020204" pitchFamily="34" charset="0"/>
                          <a:cs typeface="Arial" panose="020B0604020202020204" pitchFamily="34" charset="0"/>
                          <a:hlinkClick r:id="rId2" action="ppaction://hlinksldjump"/>
                        </a:rPr>
                        <a:t>610 a</a:t>
                      </a: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242781012"/>
                  </a:ext>
                </a:extLst>
              </a:tr>
            </a:tbl>
          </a:graphicData>
        </a:graphic>
      </p:graphicFrame>
      <p:sp>
        <p:nvSpPr>
          <p:cNvPr id="8" name="Rechteck 7">
            <a:hlinkClick r:id="rId3" action="ppaction://hlinksldjump"/>
            <a:extLst>
              <a:ext uri="{FF2B5EF4-FFF2-40B4-BE49-F238E27FC236}">
                <a16:creationId xmlns:a16="http://schemas.microsoft.com/office/drawing/2014/main" id="{4415265A-6357-585B-7F5B-3C6FA503AEAA}"/>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9" name="Rechteck 8">
            <a:hlinkClick r:id="rId4" action="ppaction://hlinksldjump"/>
            <a:extLst>
              <a:ext uri="{FF2B5EF4-FFF2-40B4-BE49-F238E27FC236}">
                <a16:creationId xmlns:a16="http://schemas.microsoft.com/office/drawing/2014/main" id="{3E9DEFA6-6B81-F78C-0E74-094A73E35825}"/>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4" name="Rechteck 13">
            <a:hlinkClick r:id="rId5" action="ppaction://hlinksldjump"/>
            <a:extLst>
              <a:ext uri="{FF2B5EF4-FFF2-40B4-BE49-F238E27FC236}">
                <a16:creationId xmlns:a16="http://schemas.microsoft.com/office/drawing/2014/main" id="{B6972283-DD5B-9D17-43FC-AC11916CE569}"/>
              </a:ext>
            </a:extLst>
          </p:cNvPr>
          <p:cNvSpPr/>
          <p:nvPr/>
        </p:nvSpPr>
        <p:spPr>
          <a:xfrm rot="16200000">
            <a:off x="-708129" y="4373651"/>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Starkregen / Hochwasser</a:t>
            </a:r>
          </a:p>
        </p:txBody>
      </p:sp>
      <p:sp>
        <p:nvSpPr>
          <p:cNvPr id="12" name="Rechteck 11">
            <a:hlinkClick r:id="rId6" action="ppaction://hlinksldjump"/>
            <a:extLst>
              <a:ext uri="{FF2B5EF4-FFF2-40B4-BE49-F238E27FC236}">
                <a16:creationId xmlns:a16="http://schemas.microsoft.com/office/drawing/2014/main" id="{72963C9B-2B36-4184-DBF3-7F74B2E4F062}"/>
              </a:ext>
            </a:extLst>
          </p:cNvPr>
          <p:cNvSpPr/>
          <p:nvPr/>
        </p:nvSpPr>
        <p:spPr>
          <a:xfrm rot="16200000">
            <a:off x="-708129" y="6457644"/>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Übersicht Schließungen</a:t>
            </a:r>
          </a:p>
        </p:txBody>
      </p:sp>
    </p:spTree>
    <p:extLst>
      <p:ext uri="{BB962C8B-B14F-4D97-AF65-F5344CB8AC3E}">
        <p14:creationId xmlns:p14="http://schemas.microsoft.com/office/powerpoint/2010/main" val="32318167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F446A-1928-896F-C291-C6D45B50E75C}"/>
            </a:ext>
          </a:extLst>
        </p:cNvPr>
        <p:cNvGrpSpPr/>
        <p:nvPr/>
      </p:nvGrpSpPr>
      <p:grpSpPr>
        <a:xfrm>
          <a:off x="0" y="0"/>
          <a:ext cx="0" cy="0"/>
          <a:chOff x="0" y="0"/>
          <a:chExt cx="0" cy="0"/>
        </a:xfrm>
      </p:grpSpPr>
      <p:sp>
        <p:nvSpPr>
          <p:cNvPr id="6" name="Textplatzhalter 5">
            <a:extLst>
              <a:ext uri="{FF2B5EF4-FFF2-40B4-BE49-F238E27FC236}">
                <a16:creationId xmlns:a16="http://schemas.microsoft.com/office/drawing/2014/main" id="{D835D15E-65AD-1ABC-39BC-5C3187FA8874}"/>
              </a:ext>
            </a:extLst>
          </p:cNvPr>
          <p:cNvSpPr>
            <a:spLocks noGrp="1"/>
          </p:cNvSpPr>
          <p:nvPr>
            <p:ph type="body" sz="quarter" idx="21"/>
          </p:nvPr>
        </p:nvSpPr>
        <p:spPr/>
        <p:txBody>
          <a:bodyPr/>
          <a:lstStyle/>
          <a:p>
            <a:r>
              <a:rPr lang="de-DE" dirty="0"/>
              <a:t>Waldorfschule</a:t>
            </a:r>
          </a:p>
        </p:txBody>
      </p:sp>
      <p:sp>
        <p:nvSpPr>
          <p:cNvPr id="7" name="Textplatzhalter 6">
            <a:extLst>
              <a:ext uri="{FF2B5EF4-FFF2-40B4-BE49-F238E27FC236}">
                <a16:creationId xmlns:a16="http://schemas.microsoft.com/office/drawing/2014/main" id="{BCD9C1C5-B842-E965-69F2-BFDBEF7AD7AA}"/>
              </a:ext>
            </a:extLst>
          </p:cNvPr>
          <p:cNvSpPr>
            <a:spLocks noGrp="1"/>
          </p:cNvSpPr>
          <p:nvPr>
            <p:ph type="body" sz="quarter" idx="26"/>
          </p:nvPr>
        </p:nvSpPr>
        <p:spPr>
          <a:solidFill>
            <a:srgbClr val="FF0000"/>
          </a:solidFill>
        </p:spPr>
        <p:txBody>
          <a:bodyPr/>
          <a:lstStyle/>
          <a:p>
            <a:r>
              <a:rPr lang="de-DE" dirty="0">
                <a:solidFill>
                  <a:schemeClr val="bg1"/>
                </a:solidFill>
              </a:rPr>
              <a:t>Schließungen</a:t>
            </a:r>
          </a:p>
        </p:txBody>
      </p:sp>
      <p:sp>
        <p:nvSpPr>
          <p:cNvPr id="4" name="Titel 3">
            <a:extLst>
              <a:ext uri="{FF2B5EF4-FFF2-40B4-BE49-F238E27FC236}">
                <a16:creationId xmlns:a16="http://schemas.microsoft.com/office/drawing/2014/main" id="{87099110-1B23-242B-912E-B9FC7CA13A19}"/>
              </a:ext>
            </a:extLst>
          </p:cNvPr>
          <p:cNvSpPr>
            <a:spLocks noGrp="1"/>
          </p:cNvSpPr>
          <p:nvPr>
            <p:ph type="title"/>
          </p:nvPr>
        </p:nvSpPr>
        <p:spPr/>
        <p:txBody>
          <a:bodyPr/>
          <a:lstStyle/>
          <a:p>
            <a:r>
              <a:rPr lang="de-DE" dirty="0"/>
              <a:t>610 a</a:t>
            </a:r>
          </a:p>
        </p:txBody>
      </p:sp>
      <p:sp>
        <p:nvSpPr>
          <p:cNvPr id="21" name="Textplatzhalter 20">
            <a:extLst>
              <a:ext uri="{FF2B5EF4-FFF2-40B4-BE49-F238E27FC236}">
                <a16:creationId xmlns:a16="http://schemas.microsoft.com/office/drawing/2014/main" id="{C39BEE96-4484-5FE3-A3C5-29F8C495C235}"/>
              </a:ext>
            </a:extLst>
          </p:cNvPr>
          <p:cNvSpPr>
            <a:spLocks noGrp="1"/>
          </p:cNvSpPr>
          <p:nvPr>
            <p:ph type="body" sz="quarter" idx="32"/>
          </p:nvPr>
        </p:nvSpPr>
        <p:spPr>
          <a:prstGeom prst="rect">
            <a:avLst/>
          </a:prstGeom>
        </p:spPr>
        <p:txBody>
          <a:bodyPr/>
          <a:lstStyle/>
          <a:p>
            <a:r>
              <a:rPr lang="de-DE" dirty="0"/>
              <a:t>cb</a:t>
            </a:r>
          </a:p>
        </p:txBody>
      </p:sp>
      <p:sp>
        <p:nvSpPr>
          <p:cNvPr id="3" name="Datumsplatzhalter 2">
            <a:extLst>
              <a:ext uri="{FF2B5EF4-FFF2-40B4-BE49-F238E27FC236}">
                <a16:creationId xmlns:a16="http://schemas.microsoft.com/office/drawing/2014/main" id="{600C17F2-D315-675B-C13E-CA912C736CF6}"/>
              </a:ext>
            </a:extLst>
          </p:cNvPr>
          <p:cNvSpPr>
            <a:spLocks noGrp="1"/>
          </p:cNvSpPr>
          <p:nvPr>
            <p:ph type="dt" sz="half" idx="10"/>
          </p:nvPr>
        </p:nvSpPr>
        <p:spPr/>
        <p:txBody>
          <a:bodyPr/>
          <a:lstStyle/>
          <a:p>
            <a:fld id="{D308385C-EFCA-46CB-9D9A-D74A6E223B6D}" type="datetime1">
              <a:rPr lang="de-DE" smtClean="0"/>
              <a:pPr/>
              <a:t>20.01.2026</a:t>
            </a:fld>
            <a:endParaRPr lang="en-US" dirty="0"/>
          </a:p>
        </p:txBody>
      </p:sp>
      <p:sp>
        <p:nvSpPr>
          <p:cNvPr id="8" name="Rechteck 7">
            <a:hlinkClick r:id="rId2" action="ppaction://hlinksldjump"/>
            <a:extLst>
              <a:ext uri="{FF2B5EF4-FFF2-40B4-BE49-F238E27FC236}">
                <a16:creationId xmlns:a16="http://schemas.microsoft.com/office/drawing/2014/main" id="{846E122B-88C4-2591-E376-4D9B77EEFBA4}"/>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9" name="Rechteck 8">
            <a:hlinkClick r:id="rId3" action="ppaction://hlinksldjump"/>
            <a:extLst>
              <a:ext uri="{FF2B5EF4-FFF2-40B4-BE49-F238E27FC236}">
                <a16:creationId xmlns:a16="http://schemas.microsoft.com/office/drawing/2014/main" id="{B9453E15-6C10-903F-468D-562300BE81E0}"/>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4" name="Rechteck 13">
            <a:hlinkClick r:id="rId4" action="ppaction://hlinksldjump"/>
            <a:extLst>
              <a:ext uri="{FF2B5EF4-FFF2-40B4-BE49-F238E27FC236}">
                <a16:creationId xmlns:a16="http://schemas.microsoft.com/office/drawing/2014/main" id="{D09E9DB5-758A-A935-641D-3E72FD840CE8}"/>
              </a:ext>
            </a:extLst>
          </p:cNvPr>
          <p:cNvSpPr/>
          <p:nvPr/>
        </p:nvSpPr>
        <p:spPr>
          <a:xfrm rot="16200000">
            <a:off x="-708129" y="4373651"/>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Starkregen / Hochwasser</a:t>
            </a:r>
          </a:p>
        </p:txBody>
      </p:sp>
      <p:pic>
        <p:nvPicPr>
          <p:cNvPr id="5" name="Grafik 4">
            <a:extLst>
              <a:ext uri="{FF2B5EF4-FFF2-40B4-BE49-F238E27FC236}">
                <a16:creationId xmlns:a16="http://schemas.microsoft.com/office/drawing/2014/main" id="{E5B8FD9C-8F08-FD98-044D-5BEDD21058DC}"/>
              </a:ext>
            </a:extLst>
          </p:cNvPr>
          <p:cNvPicPr>
            <a:picLocks noChangeAspect="1"/>
          </p:cNvPicPr>
          <p:nvPr/>
        </p:nvPicPr>
        <p:blipFill>
          <a:blip r:embed="rId5"/>
          <a:stretch>
            <a:fillRect/>
          </a:stretch>
        </p:blipFill>
        <p:spPr>
          <a:xfrm>
            <a:off x="444674" y="1528763"/>
            <a:ext cx="6972168" cy="3402739"/>
          </a:xfrm>
          <a:prstGeom prst="rect">
            <a:avLst/>
          </a:prstGeom>
        </p:spPr>
      </p:pic>
      <p:pic>
        <p:nvPicPr>
          <p:cNvPr id="16" name="Grafik 15">
            <a:extLst>
              <a:ext uri="{FF2B5EF4-FFF2-40B4-BE49-F238E27FC236}">
                <a16:creationId xmlns:a16="http://schemas.microsoft.com/office/drawing/2014/main" id="{911B7312-3E66-FC52-0729-F32E9EE816F2}"/>
              </a:ext>
            </a:extLst>
          </p:cNvPr>
          <p:cNvPicPr>
            <a:picLocks noChangeAspect="1"/>
          </p:cNvPicPr>
          <p:nvPr/>
        </p:nvPicPr>
        <p:blipFill>
          <a:blip r:embed="rId6"/>
          <a:stretch>
            <a:fillRect/>
          </a:stretch>
        </p:blipFill>
        <p:spPr>
          <a:xfrm>
            <a:off x="441653" y="5636711"/>
            <a:ext cx="6941976" cy="3494111"/>
          </a:xfrm>
          <a:prstGeom prst="rect">
            <a:avLst/>
          </a:prstGeom>
        </p:spPr>
      </p:pic>
    </p:spTree>
    <p:extLst>
      <p:ext uri="{BB962C8B-B14F-4D97-AF65-F5344CB8AC3E}">
        <p14:creationId xmlns:p14="http://schemas.microsoft.com/office/powerpoint/2010/main" val="30981351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446ADF55-B687-8BD7-749A-4444BECFA99A}"/>
              </a:ext>
            </a:extLst>
          </p:cNvPr>
          <p:cNvSpPr>
            <a:spLocks noGrp="1"/>
          </p:cNvSpPr>
          <p:nvPr>
            <p:ph type="body" sz="quarter" idx="21"/>
          </p:nvPr>
        </p:nvSpPr>
        <p:spPr/>
        <p:txBody>
          <a:bodyPr/>
          <a:lstStyle/>
          <a:p>
            <a:r>
              <a:rPr lang="de-DE" dirty="0"/>
              <a:t>Übersicht</a:t>
            </a:r>
          </a:p>
        </p:txBody>
      </p:sp>
      <p:sp>
        <p:nvSpPr>
          <p:cNvPr id="9" name="Textplatzhalter 8">
            <a:extLst>
              <a:ext uri="{FF2B5EF4-FFF2-40B4-BE49-F238E27FC236}">
                <a16:creationId xmlns:a16="http://schemas.microsoft.com/office/drawing/2014/main" id="{4EB617B3-1772-B0FB-310E-5947E75710A8}"/>
              </a:ext>
            </a:extLst>
          </p:cNvPr>
          <p:cNvSpPr>
            <a:spLocks noGrp="1"/>
          </p:cNvSpPr>
          <p:nvPr>
            <p:ph type="body" sz="quarter" idx="26"/>
          </p:nvPr>
        </p:nvSpPr>
        <p:spPr>
          <a:solidFill>
            <a:srgbClr val="FF0000"/>
          </a:solidFill>
        </p:spPr>
        <p:txBody>
          <a:bodyPr/>
          <a:lstStyle/>
          <a:p>
            <a:r>
              <a:rPr lang="de-DE" dirty="0">
                <a:solidFill>
                  <a:schemeClr val="bg1"/>
                </a:solidFill>
              </a:rPr>
              <a:t>Warnungen / Evakuierungen</a:t>
            </a:r>
          </a:p>
        </p:txBody>
      </p:sp>
      <p:sp>
        <p:nvSpPr>
          <p:cNvPr id="7" name="Titel 6">
            <a:extLst>
              <a:ext uri="{FF2B5EF4-FFF2-40B4-BE49-F238E27FC236}">
                <a16:creationId xmlns:a16="http://schemas.microsoft.com/office/drawing/2014/main" id="{63F517A4-CADC-6A77-B250-1D28AB7DE5BC}"/>
              </a:ext>
            </a:extLst>
          </p:cNvPr>
          <p:cNvSpPr>
            <a:spLocks noGrp="1"/>
          </p:cNvSpPr>
          <p:nvPr>
            <p:ph type="title"/>
          </p:nvPr>
        </p:nvSpPr>
        <p:spPr/>
        <p:txBody>
          <a:bodyPr/>
          <a:lstStyle/>
          <a:p>
            <a:r>
              <a:rPr lang="de-DE" dirty="0"/>
              <a:t>700</a:t>
            </a:r>
          </a:p>
        </p:txBody>
      </p:sp>
      <p:sp>
        <p:nvSpPr>
          <p:cNvPr id="10" name="Textplatzhalter 9">
            <a:extLst>
              <a:ext uri="{FF2B5EF4-FFF2-40B4-BE49-F238E27FC236}">
                <a16:creationId xmlns:a16="http://schemas.microsoft.com/office/drawing/2014/main" id="{373C9FB8-3EC3-C232-DB2B-26746BAE98DC}"/>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9B8F3E77-ABF2-8915-415F-ACFB8DD54856}"/>
              </a:ext>
            </a:extLst>
          </p:cNvPr>
          <p:cNvSpPr>
            <a:spLocks noGrp="1"/>
          </p:cNvSpPr>
          <p:nvPr>
            <p:ph type="dt" sz="half" idx="10"/>
          </p:nvPr>
        </p:nvSpPr>
        <p:spPr/>
        <p:txBody>
          <a:bodyPr/>
          <a:lstStyle/>
          <a:p>
            <a:r>
              <a:rPr lang="de-DE" dirty="0"/>
              <a:t>17.11.2023</a:t>
            </a:r>
          </a:p>
        </p:txBody>
      </p:sp>
      <p:sp>
        <p:nvSpPr>
          <p:cNvPr id="2" name="Rechteck 1">
            <a:hlinkClick r:id="rId2" action="ppaction://hlinksldjump"/>
            <a:extLst>
              <a:ext uri="{FF2B5EF4-FFF2-40B4-BE49-F238E27FC236}">
                <a16:creationId xmlns:a16="http://schemas.microsoft.com/office/drawing/2014/main" id="{C2EB2F22-D66E-9185-D9A9-63F03D0D9DAD}"/>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3" name="Rechteck 2">
            <a:hlinkClick r:id="rId3" action="ppaction://hlinksldjump"/>
            <a:extLst>
              <a:ext uri="{FF2B5EF4-FFF2-40B4-BE49-F238E27FC236}">
                <a16:creationId xmlns:a16="http://schemas.microsoft.com/office/drawing/2014/main" id="{31E7AAB7-ED5D-B00F-9D6C-B39144438C10}"/>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4" name="Rechteck 3">
            <a:hlinkClick r:id="rId4" action="ppaction://hlinksldjump"/>
            <a:extLst>
              <a:ext uri="{FF2B5EF4-FFF2-40B4-BE49-F238E27FC236}">
                <a16:creationId xmlns:a16="http://schemas.microsoft.com/office/drawing/2014/main" id="{F8C6A2AD-109D-9D0E-0650-6DE2225A13BE}"/>
              </a:ext>
            </a:extLst>
          </p:cNvPr>
          <p:cNvSpPr/>
          <p:nvPr/>
        </p:nvSpPr>
        <p:spPr>
          <a:xfrm rot="16200000">
            <a:off x="-708129" y="4373651"/>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Starkregen / Hochwasser</a:t>
            </a:r>
          </a:p>
        </p:txBody>
      </p:sp>
      <p:sp>
        <p:nvSpPr>
          <p:cNvPr id="12" name="Rechteck 11">
            <a:hlinkClick r:id="rId5" action="ppaction://hlinksldjump"/>
            <a:extLst>
              <a:ext uri="{FF2B5EF4-FFF2-40B4-BE49-F238E27FC236}">
                <a16:creationId xmlns:a16="http://schemas.microsoft.com/office/drawing/2014/main" id="{06EE2950-02BA-FA92-8992-86889EA2F5D8}"/>
              </a:ext>
            </a:extLst>
          </p:cNvPr>
          <p:cNvSpPr/>
          <p:nvPr/>
        </p:nvSpPr>
        <p:spPr>
          <a:xfrm>
            <a:off x="503238" y="1528763"/>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Neuhäuser	</a:t>
            </a:r>
            <a:r>
              <a:rPr lang="de-DE" sz="2400" b="1" dirty="0">
                <a:solidFill>
                  <a:schemeClr val="tx1"/>
                </a:solidFill>
              </a:rPr>
              <a:t>Plan 710</a:t>
            </a:r>
          </a:p>
        </p:txBody>
      </p:sp>
    </p:spTree>
    <p:extLst>
      <p:ext uri="{BB962C8B-B14F-4D97-AF65-F5344CB8AC3E}">
        <p14:creationId xmlns:p14="http://schemas.microsoft.com/office/powerpoint/2010/main" val="2290725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9597F-3030-863B-1B67-2CD374228ADE}"/>
            </a:ext>
          </a:extLst>
        </p:cNvPr>
        <p:cNvGrpSpPr/>
        <p:nvPr/>
      </p:nvGrpSpPr>
      <p:grpSpPr>
        <a:xfrm>
          <a:off x="0" y="0"/>
          <a:ext cx="0" cy="0"/>
          <a:chOff x="0" y="0"/>
          <a:chExt cx="0" cy="0"/>
        </a:xfrm>
      </p:grpSpPr>
      <p:sp>
        <p:nvSpPr>
          <p:cNvPr id="6" name="Textplatzhalter 5">
            <a:extLst>
              <a:ext uri="{FF2B5EF4-FFF2-40B4-BE49-F238E27FC236}">
                <a16:creationId xmlns:a16="http://schemas.microsoft.com/office/drawing/2014/main" id="{516CC55E-8E44-FE46-2AC6-015918785A32}"/>
              </a:ext>
            </a:extLst>
          </p:cNvPr>
          <p:cNvSpPr>
            <a:spLocks noGrp="1"/>
          </p:cNvSpPr>
          <p:nvPr>
            <p:ph type="body" sz="quarter" idx="21"/>
          </p:nvPr>
        </p:nvSpPr>
        <p:spPr/>
        <p:txBody>
          <a:bodyPr/>
          <a:lstStyle/>
          <a:p>
            <a:r>
              <a:rPr lang="de-DE" dirty="0"/>
              <a:t>Neuhäuser</a:t>
            </a:r>
          </a:p>
        </p:txBody>
      </p:sp>
      <p:sp>
        <p:nvSpPr>
          <p:cNvPr id="7" name="Textplatzhalter 6">
            <a:extLst>
              <a:ext uri="{FF2B5EF4-FFF2-40B4-BE49-F238E27FC236}">
                <a16:creationId xmlns:a16="http://schemas.microsoft.com/office/drawing/2014/main" id="{3E37B08B-B5E6-6DFF-D264-9FF818616048}"/>
              </a:ext>
            </a:extLst>
          </p:cNvPr>
          <p:cNvSpPr>
            <a:spLocks noGrp="1"/>
          </p:cNvSpPr>
          <p:nvPr>
            <p:ph type="body" sz="quarter" idx="26"/>
          </p:nvPr>
        </p:nvSpPr>
        <p:spPr>
          <a:solidFill>
            <a:srgbClr val="FF0000"/>
          </a:solidFill>
        </p:spPr>
        <p:txBody>
          <a:bodyPr/>
          <a:lstStyle/>
          <a:p>
            <a:r>
              <a:rPr lang="de-DE" dirty="0">
                <a:solidFill>
                  <a:schemeClr val="bg1"/>
                </a:solidFill>
              </a:rPr>
              <a:t>Warnungen / Evakuierungen </a:t>
            </a:r>
          </a:p>
        </p:txBody>
      </p:sp>
      <p:sp>
        <p:nvSpPr>
          <p:cNvPr id="4" name="Titel 3">
            <a:extLst>
              <a:ext uri="{FF2B5EF4-FFF2-40B4-BE49-F238E27FC236}">
                <a16:creationId xmlns:a16="http://schemas.microsoft.com/office/drawing/2014/main" id="{E902B809-66D7-1568-7487-F0E25F8A8529}"/>
              </a:ext>
            </a:extLst>
          </p:cNvPr>
          <p:cNvSpPr>
            <a:spLocks noGrp="1"/>
          </p:cNvSpPr>
          <p:nvPr>
            <p:ph type="title"/>
          </p:nvPr>
        </p:nvSpPr>
        <p:spPr/>
        <p:txBody>
          <a:bodyPr/>
          <a:lstStyle/>
          <a:p>
            <a:r>
              <a:rPr lang="de-DE" dirty="0"/>
              <a:t>710</a:t>
            </a:r>
          </a:p>
        </p:txBody>
      </p:sp>
      <p:sp>
        <p:nvSpPr>
          <p:cNvPr id="21" name="Textplatzhalter 20">
            <a:extLst>
              <a:ext uri="{FF2B5EF4-FFF2-40B4-BE49-F238E27FC236}">
                <a16:creationId xmlns:a16="http://schemas.microsoft.com/office/drawing/2014/main" id="{24C52935-16BC-ADBD-83A0-FC083CEE31C2}"/>
              </a:ext>
            </a:extLst>
          </p:cNvPr>
          <p:cNvSpPr>
            <a:spLocks noGrp="1"/>
          </p:cNvSpPr>
          <p:nvPr>
            <p:ph type="body" sz="quarter" idx="32"/>
          </p:nvPr>
        </p:nvSpPr>
        <p:spPr>
          <a:prstGeom prst="rect">
            <a:avLst/>
          </a:prstGeom>
        </p:spPr>
        <p:txBody>
          <a:bodyPr/>
          <a:lstStyle/>
          <a:p>
            <a:r>
              <a:rPr lang="de-DE" dirty="0"/>
              <a:t>cb</a:t>
            </a:r>
          </a:p>
        </p:txBody>
      </p:sp>
      <p:sp>
        <p:nvSpPr>
          <p:cNvPr id="3" name="Datumsplatzhalter 2">
            <a:extLst>
              <a:ext uri="{FF2B5EF4-FFF2-40B4-BE49-F238E27FC236}">
                <a16:creationId xmlns:a16="http://schemas.microsoft.com/office/drawing/2014/main" id="{4A814362-66B4-68FF-7C9C-F905C47285D8}"/>
              </a:ext>
            </a:extLst>
          </p:cNvPr>
          <p:cNvSpPr>
            <a:spLocks noGrp="1"/>
          </p:cNvSpPr>
          <p:nvPr>
            <p:ph type="dt" sz="half" idx="10"/>
          </p:nvPr>
        </p:nvSpPr>
        <p:spPr/>
        <p:txBody>
          <a:bodyPr/>
          <a:lstStyle/>
          <a:p>
            <a:fld id="{D308385C-EFCA-46CB-9D9A-D74A6E223B6D}" type="datetime1">
              <a:rPr lang="de-DE" smtClean="0"/>
              <a:pPr/>
              <a:t>20.01.2026</a:t>
            </a:fld>
            <a:endParaRPr lang="en-US" dirty="0"/>
          </a:p>
        </p:txBody>
      </p:sp>
      <p:graphicFrame>
        <p:nvGraphicFramePr>
          <p:cNvPr id="2" name="Tabelle 1">
            <a:extLst>
              <a:ext uri="{FF2B5EF4-FFF2-40B4-BE49-F238E27FC236}">
                <a16:creationId xmlns:a16="http://schemas.microsoft.com/office/drawing/2014/main" id="{0A861512-8FBD-35CA-6C12-03C3A3794D0F}"/>
              </a:ext>
            </a:extLst>
          </p:cNvPr>
          <p:cNvGraphicFramePr>
            <a:graphicFrameLocks noGrp="1"/>
          </p:cNvGraphicFramePr>
          <p:nvPr>
            <p:extLst>
              <p:ext uri="{D42A27DB-BD31-4B8C-83A1-F6EECF244321}">
                <p14:modId xmlns:p14="http://schemas.microsoft.com/office/powerpoint/2010/main" val="3433486948"/>
              </p:ext>
            </p:extLst>
          </p:nvPr>
        </p:nvGraphicFramePr>
        <p:xfrm>
          <a:off x="503238" y="1528763"/>
          <a:ext cx="6870968" cy="2428240"/>
        </p:xfrm>
        <a:graphic>
          <a:graphicData uri="http://schemas.openxmlformats.org/drawingml/2006/table">
            <a:tbl>
              <a:tblPr firstRow="1" bandRow="1">
                <a:tableStyleId>{5940675A-B579-460E-94D1-54222C63F5DA}</a:tableStyleId>
              </a:tblPr>
              <a:tblGrid>
                <a:gridCol w="1757710">
                  <a:extLst>
                    <a:ext uri="{9D8B030D-6E8A-4147-A177-3AD203B41FA5}">
                      <a16:colId xmlns:a16="http://schemas.microsoft.com/office/drawing/2014/main" val="1657135842"/>
                    </a:ext>
                  </a:extLst>
                </a:gridCol>
                <a:gridCol w="3820438">
                  <a:extLst>
                    <a:ext uri="{9D8B030D-6E8A-4147-A177-3AD203B41FA5}">
                      <a16:colId xmlns:a16="http://schemas.microsoft.com/office/drawing/2014/main" val="1282900115"/>
                    </a:ext>
                  </a:extLst>
                </a:gridCol>
                <a:gridCol w="910147">
                  <a:extLst>
                    <a:ext uri="{9D8B030D-6E8A-4147-A177-3AD203B41FA5}">
                      <a16:colId xmlns:a16="http://schemas.microsoft.com/office/drawing/2014/main" val="2173456831"/>
                    </a:ext>
                  </a:extLst>
                </a:gridCol>
                <a:gridCol w="382673">
                  <a:extLst>
                    <a:ext uri="{9D8B030D-6E8A-4147-A177-3AD203B41FA5}">
                      <a16:colId xmlns:a16="http://schemas.microsoft.com/office/drawing/2014/main" val="2181586199"/>
                    </a:ext>
                  </a:extLst>
                </a:gridCol>
              </a:tblGrid>
              <a:tr h="370840">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Auslöser</a:t>
                      </a:r>
                    </a:p>
                  </a:txBody>
                  <a:tcPr>
                    <a:solidFill>
                      <a:srgbClr val="E7E6E6"/>
                    </a:solidFill>
                  </a:tcPr>
                </a:tc>
                <a:tc gridSpan="3">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Starkregen &gt; 100 mm in kurzer Zeit  </a:t>
                      </a:r>
                    </a:p>
                    <a:p>
                      <a:r>
                        <a:rPr lang="de-DE" sz="1600" b="1" i="0" dirty="0">
                          <a:latin typeface="Arial" panose="020B0604020202020204" pitchFamily="34" charset="0"/>
                          <a:ea typeface="Open Sans" panose="020B0606030504020204" pitchFamily="34" charset="0"/>
                          <a:cs typeface="Arial" panose="020B0604020202020204" pitchFamily="34" charset="0"/>
                        </a:rPr>
                        <a:t>Brugga &gt; HQ 50 </a:t>
                      </a:r>
                    </a:p>
                  </a:txBody>
                  <a:tcPr>
                    <a:solidFill>
                      <a:srgbClr val="E7E6E6"/>
                    </a:solidFill>
                  </a:tcPr>
                </a:tc>
                <a:tc hMerge="1">
                  <a:txBody>
                    <a:bodyPr/>
                    <a:lstStyle/>
                    <a:p>
                      <a:pPr algn="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solidFill>
                      <a:srgbClr val="E7E6E6"/>
                    </a:solidFill>
                  </a:tcPr>
                </a:tc>
                <a:tc h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extLst>
                  <a:ext uri="{0D108BD9-81ED-4DB2-BD59-A6C34878D82A}">
                    <a16:rowId xmlns:a16="http://schemas.microsoft.com/office/drawing/2014/main" val="1094948363"/>
                  </a:ext>
                </a:extLst>
              </a:tr>
              <a:tr h="0">
                <a:tc gridSpan="4">
                  <a:txBody>
                    <a:bodyPr/>
                    <a:lstStyle/>
                    <a:p>
                      <a:endParaRPr lang="de-DE" sz="900" b="1" i="0" dirty="0">
                        <a:latin typeface="Arial" panose="020B0604020202020204" pitchFamily="34" charset="0"/>
                        <a:ea typeface="Open Sans" panose="020B0606030504020204" pitchFamily="34" charset="0"/>
                        <a:cs typeface="Arial" panose="020B0604020202020204" pitchFamily="34" charset="0"/>
                      </a:endParaRPr>
                    </a:p>
                  </a:txBody>
                  <a:tcPr>
                    <a:noFill/>
                  </a:tcPr>
                </a:tc>
                <a:tc hMerge="1">
                  <a:txBody>
                    <a:bodyPr/>
                    <a:lstStyle/>
                    <a:p>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052337779"/>
                  </a:ext>
                </a:extLst>
              </a:tr>
              <a:tr h="370840">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Zuständig</a:t>
                      </a:r>
                    </a:p>
                  </a:txBody>
                  <a:tcPr>
                    <a:solidFill>
                      <a:srgbClr val="E7E6E6"/>
                    </a:solidFill>
                  </a:tcPr>
                </a:tc>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Maßnahmen </a:t>
                      </a:r>
                    </a:p>
                  </a:txBody>
                  <a:tcPr>
                    <a:solidFill>
                      <a:srgbClr val="E7E6E6"/>
                    </a:solidFill>
                  </a:tcPr>
                </a:tc>
                <a:tc>
                  <a:txBody>
                    <a:bodyPr/>
                    <a:lstStyle/>
                    <a:p>
                      <a:pPr algn="r"/>
                      <a:r>
                        <a:rPr lang="de-DE" sz="1400" b="1" i="0" dirty="0">
                          <a:latin typeface="Arial" panose="020B0604020202020204" pitchFamily="34" charset="0"/>
                          <a:ea typeface="Open Sans" panose="020B0606030504020204" pitchFamily="34" charset="0"/>
                          <a:cs typeface="Arial" panose="020B0604020202020204" pitchFamily="34" charset="0"/>
                        </a:rPr>
                        <a:t>Plan Nr.</a:t>
                      </a:r>
                    </a:p>
                  </a:txBody>
                  <a:tcPr marL="36000" marR="36000" anchor="ctr">
                    <a:solidFill>
                      <a:srgbClr val="E7E6E6"/>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600" b="1" i="0" dirty="0">
                          <a:latin typeface="Arial" panose="020B0604020202020204" pitchFamily="34" charset="0"/>
                          <a:ea typeface="Open Sans" panose="020B0606030504020204" pitchFamily="34" charset="0"/>
                          <a:cs typeface="Arial" panose="020B0604020202020204" pitchFamily="34" charset="0"/>
                          <a:sym typeface="Wingdings" panose="05000000000000000000" pitchFamily="2" charset="2"/>
                        </a:rPr>
                        <a:t></a:t>
                      </a: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extLst>
                  <a:ext uri="{0D108BD9-81ED-4DB2-BD59-A6C34878D82A}">
                    <a16:rowId xmlns:a16="http://schemas.microsoft.com/office/drawing/2014/main" val="691297166"/>
                  </a:ext>
                </a:extLst>
              </a:tr>
              <a:tr h="160359">
                <a:tc rowSpan="2">
                  <a:txBody>
                    <a:bodyPr/>
                    <a:lstStyle/>
                    <a:p>
                      <a:pPr marL="0" algn="l" defTabSz="755934" rtl="0" eaLnBrk="1" latinLnBrk="0" hangingPunct="1"/>
                      <a:endPar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pPr marL="0" indent="0">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Bei Vorlaufzeit von mindestens 18 Stunden:</a:t>
                      </a:r>
                    </a:p>
                    <a:p>
                      <a:pPr marL="285750" indent="-285750">
                        <a:buFont typeface="Symbol" panose="05050102010706020507" pitchFamily="18" charset="2"/>
                        <a:buChar char="-"/>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Evakuierung </a:t>
                      </a:r>
                    </a:p>
                  </a:txBody>
                  <a:tcPr marL="36000" marR="36000"/>
                </a:tc>
                <a:tc>
                  <a:txBody>
                    <a:bodyPr/>
                    <a:lstStyle/>
                    <a:p>
                      <a:pPr algn="r"/>
                      <a:r>
                        <a:rPr lang="de-DE" sz="1400" b="0" i="0" dirty="0">
                          <a:latin typeface="Arial" panose="020B0604020202020204" pitchFamily="34" charset="0"/>
                          <a:ea typeface="Open Sans" panose="020B0606030504020204" pitchFamily="34" charset="0"/>
                          <a:cs typeface="Arial" panose="020B0604020202020204" pitchFamily="34" charset="0"/>
                        </a:rPr>
                        <a:t>710 a</a:t>
                      </a: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514326665"/>
                  </a:ext>
                </a:extLst>
              </a:tr>
              <a:tr h="279599">
                <a:tc vMerge="1">
                  <a:txBody>
                    <a:bodyPr/>
                    <a:lstStyle/>
                    <a:p>
                      <a:pPr marL="0" algn="l" defTabSz="755934" rtl="0" eaLnBrk="1" latinLnBrk="0" hangingPunct="1"/>
                      <a:endPar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pPr marL="0" indent="0">
                        <a:buFont typeface="Symbol" panose="05050102010706020507" pitchFamily="18" charset="2"/>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Bei Kürzerer Vorlaufzeit </a:t>
                      </a:r>
                    </a:p>
                    <a:p>
                      <a:pPr marL="285750" indent="-285750">
                        <a:buFont typeface="Symbol" panose="05050102010706020507" pitchFamily="18" charset="2"/>
                        <a:buChar char="-"/>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keine Räumung „ins Wasser“</a:t>
                      </a:r>
                    </a:p>
                    <a:p>
                      <a:pPr marL="285750" indent="-285750">
                        <a:buFont typeface="Symbol" panose="05050102010706020507" pitchFamily="18" charset="2"/>
                        <a:buChar char="-"/>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„Flucht in obere Stockwerke!“ </a:t>
                      </a:r>
                    </a:p>
                  </a:txBody>
                  <a:tcPr marL="36000" marR="36000"/>
                </a:tc>
                <a:tc>
                  <a:txBody>
                    <a:bodyPr/>
                    <a:lstStyle/>
                    <a:p>
                      <a:pPr algn="r"/>
                      <a:r>
                        <a:rPr lang="de-DE" sz="1400" b="0" i="0" dirty="0">
                          <a:latin typeface="Arial" panose="020B0604020202020204" pitchFamily="34" charset="0"/>
                          <a:ea typeface="Open Sans" panose="020B0606030504020204" pitchFamily="34" charset="0"/>
                          <a:cs typeface="Arial" panose="020B0604020202020204" pitchFamily="34" charset="0"/>
                        </a:rPr>
                        <a:t>710 b </a:t>
                      </a: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212340769"/>
                  </a:ext>
                </a:extLst>
              </a:tr>
            </a:tbl>
          </a:graphicData>
        </a:graphic>
      </p:graphicFrame>
      <p:sp>
        <p:nvSpPr>
          <p:cNvPr id="8" name="Rechteck 7">
            <a:hlinkClick r:id="rId2" action="ppaction://hlinksldjump"/>
            <a:extLst>
              <a:ext uri="{FF2B5EF4-FFF2-40B4-BE49-F238E27FC236}">
                <a16:creationId xmlns:a16="http://schemas.microsoft.com/office/drawing/2014/main" id="{6FE926AF-2BF3-50BA-182D-81668C1A7442}"/>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9" name="Rechteck 8">
            <a:hlinkClick r:id="rId3" action="ppaction://hlinksldjump"/>
            <a:extLst>
              <a:ext uri="{FF2B5EF4-FFF2-40B4-BE49-F238E27FC236}">
                <a16:creationId xmlns:a16="http://schemas.microsoft.com/office/drawing/2014/main" id="{9A2C045B-D333-35CA-5EF9-057A15AE03C4}"/>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4" name="Rechteck 13">
            <a:hlinkClick r:id="rId4" action="ppaction://hlinksldjump"/>
            <a:extLst>
              <a:ext uri="{FF2B5EF4-FFF2-40B4-BE49-F238E27FC236}">
                <a16:creationId xmlns:a16="http://schemas.microsoft.com/office/drawing/2014/main" id="{89535097-EFFB-FD2B-B362-9E1C4B88094B}"/>
              </a:ext>
            </a:extLst>
          </p:cNvPr>
          <p:cNvSpPr/>
          <p:nvPr/>
        </p:nvSpPr>
        <p:spPr>
          <a:xfrm rot="16200000">
            <a:off x="-708129" y="4373651"/>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Starkregen / Hochwasser</a:t>
            </a:r>
          </a:p>
        </p:txBody>
      </p:sp>
      <p:pic>
        <p:nvPicPr>
          <p:cNvPr id="5" name="Grafik 4">
            <a:extLst>
              <a:ext uri="{FF2B5EF4-FFF2-40B4-BE49-F238E27FC236}">
                <a16:creationId xmlns:a16="http://schemas.microsoft.com/office/drawing/2014/main" id="{EE3498AB-46DD-4F1D-1D55-9AD33548CF15}"/>
              </a:ext>
            </a:extLst>
          </p:cNvPr>
          <p:cNvPicPr>
            <a:picLocks noChangeAspect="1"/>
          </p:cNvPicPr>
          <p:nvPr/>
        </p:nvPicPr>
        <p:blipFill>
          <a:blip r:embed="rId5"/>
          <a:stretch>
            <a:fillRect/>
          </a:stretch>
        </p:blipFill>
        <p:spPr>
          <a:xfrm>
            <a:off x="503238" y="4633689"/>
            <a:ext cx="5282271" cy="4966238"/>
          </a:xfrm>
          <a:prstGeom prst="rect">
            <a:avLst/>
          </a:prstGeom>
        </p:spPr>
      </p:pic>
      <p:sp>
        <p:nvSpPr>
          <p:cNvPr id="22" name="Rechteck 21">
            <a:hlinkClick r:id="rId6" action="ppaction://hlinksldjump"/>
            <a:extLst>
              <a:ext uri="{FF2B5EF4-FFF2-40B4-BE49-F238E27FC236}">
                <a16:creationId xmlns:a16="http://schemas.microsoft.com/office/drawing/2014/main" id="{FFA527EB-683F-F867-E7EF-90C9DB4427AD}"/>
              </a:ext>
            </a:extLst>
          </p:cNvPr>
          <p:cNvSpPr/>
          <p:nvPr/>
        </p:nvSpPr>
        <p:spPr>
          <a:xfrm rot="16200000">
            <a:off x="-708129" y="6457644"/>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Übersicht Warnungen</a:t>
            </a:r>
          </a:p>
        </p:txBody>
      </p:sp>
    </p:spTree>
    <p:extLst>
      <p:ext uri="{BB962C8B-B14F-4D97-AF65-F5344CB8AC3E}">
        <p14:creationId xmlns:p14="http://schemas.microsoft.com/office/powerpoint/2010/main" val="1047107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8F696-223E-BA46-42F8-9C7D5E23C20A}"/>
            </a:ext>
          </a:extLst>
        </p:cNvPr>
        <p:cNvGrpSpPr/>
        <p:nvPr/>
      </p:nvGrpSpPr>
      <p:grpSpPr>
        <a:xfrm>
          <a:off x="0" y="0"/>
          <a:ext cx="0" cy="0"/>
          <a:chOff x="0" y="0"/>
          <a:chExt cx="0" cy="0"/>
        </a:xfrm>
      </p:grpSpPr>
      <p:sp>
        <p:nvSpPr>
          <p:cNvPr id="44" name="Textfeld 43">
            <a:extLst>
              <a:ext uri="{FF2B5EF4-FFF2-40B4-BE49-F238E27FC236}">
                <a16:creationId xmlns:a16="http://schemas.microsoft.com/office/drawing/2014/main" id="{7E2F074D-CFD4-A1E9-AA38-9B688A0318D7}"/>
              </a:ext>
            </a:extLst>
          </p:cNvPr>
          <p:cNvSpPr txBox="1"/>
          <p:nvPr/>
        </p:nvSpPr>
        <p:spPr>
          <a:xfrm>
            <a:off x="503238" y="1538331"/>
            <a:ext cx="6944575" cy="2262158"/>
          </a:xfrm>
          <a:prstGeom prst="rect">
            <a:avLst/>
          </a:prstGeom>
          <a:noFill/>
        </p:spPr>
        <p:txBody>
          <a:bodyPr wrap="square" lIns="0" tIns="0">
            <a:spAutoFit/>
          </a:bodyPr>
          <a:lstStyle/>
          <a:p>
            <a:r>
              <a:rPr lang="de-DE" sz="1600" dirty="0">
                <a:solidFill>
                  <a:srgbClr val="000000"/>
                </a:solidFill>
              </a:rPr>
              <a:t>Indikatoren sind Meldungen und Ereignisse, die als </a:t>
            </a:r>
            <a:r>
              <a:rPr lang="de-DE" sz="1600" b="1" dirty="0">
                <a:solidFill>
                  <a:srgbClr val="000000"/>
                </a:solidFill>
              </a:rPr>
              <a:t>Auslöser</a:t>
            </a:r>
            <a:r>
              <a:rPr lang="de-DE" sz="1600" dirty="0">
                <a:solidFill>
                  <a:srgbClr val="000000"/>
                </a:solidFill>
              </a:rPr>
              <a:t> für einzelne Maßnahmen genutzt werden können. </a:t>
            </a:r>
          </a:p>
          <a:p>
            <a:endParaRPr lang="de-DE" sz="1600" dirty="0">
              <a:solidFill>
                <a:srgbClr val="000000"/>
              </a:solidFill>
            </a:endParaRPr>
          </a:p>
          <a:p>
            <a:r>
              <a:rPr lang="de-DE" sz="1600" dirty="0">
                <a:solidFill>
                  <a:srgbClr val="000000"/>
                </a:solidFill>
              </a:rPr>
              <a:t>Beispiel:. </a:t>
            </a:r>
          </a:p>
          <a:p>
            <a:endParaRPr lang="de-DE" sz="1600" dirty="0">
              <a:solidFill>
                <a:srgbClr val="000000"/>
              </a:solidFill>
            </a:endParaRPr>
          </a:p>
          <a:p>
            <a:endParaRPr lang="de-DE" sz="1600" dirty="0">
              <a:solidFill>
                <a:srgbClr val="000000"/>
              </a:solidFill>
            </a:endParaRPr>
          </a:p>
          <a:p>
            <a:endParaRPr lang="de-DE" sz="1600" dirty="0">
              <a:solidFill>
                <a:srgbClr val="000000"/>
              </a:solidFill>
            </a:endParaRPr>
          </a:p>
          <a:p>
            <a:endParaRPr lang="de-DE" sz="1600" dirty="0">
              <a:solidFill>
                <a:srgbClr val="000000"/>
              </a:solidFill>
            </a:endParaRPr>
          </a:p>
          <a:p>
            <a:endParaRPr lang="de-DE" sz="1600" dirty="0">
              <a:solidFill>
                <a:srgbClr val="000000"/>
              </a:solidFill>
            </a:endParaRPr>
          </a:p>
        </p:txBody>
      </p:sp>
      <p:sp>
        <p:nvSpPr>
          <p:cNvPr id="8" name="Textplatzhalter 7">
            <a:extLst>
              <a:ext uri="{FF2B5EF4-FFF2-40B4-BE49-F238E27FC236}">
                <a16:creationId xmlns:a16="http://schemas.microsoft.com/office/drawing/2014/main" id="{BC1E1DA2-4E66-68C5-6B41-A30EA9EDC615}"/>
              </a:ext>
            </a:extLst>
          </p:cNvPr>
          <p:cNvSpPr>
            <a:spLocks noGrp="1"/>
          </p:cNvSpPr>
          <p:nvPr>
            <p:ph type="body" sz="quarter" idx="21"/>
          </p:nvPr>
        </p:nvSpPr>
        <p:spPr/>
        <p:txBody>
          <a:bodyPr/>
          <a:lstStyle/>
          <a:p>
            <a:r>
              <a:rPr lang="de-DE" dirty="0"/>
              <a:t>Indikatoren definieren</a:t>
            </a:r>
          </a:p>
        </p:txBody>
      </p:sp>
      <p:sp>
        <p:nvSpPr>
          <p:cNvPr id="9" name="Textplatzhalter 8">
            <a:extLst>
              <a:ext uri="{FF2B5EF4-FFF2-40B4-BE49-F238E27FC236}">
                <a16:creationId xmlns:a16="http://schemas.microsoft.com/office/drawing/2014/main" id="{A9DB4EA6-9D1F-C04A-503E-78D182186EA3}"/>
              </a:ext>
            </a:extLst>
          </p:cNvPr>
          <p:cNvSpPr>
            <a:spLocks noGrp="1"/>
          </p:cNvSpPr>
          <p:nvPr>
            <p:ph type="body" sz="quarter" idx="26"/>
          </p:nvPr>
        </p:nvSpPr>
        <p:spPr/>
        <p:txBody>
          <a:bodyPr/>
          <a:lstStyle/>
          <a:p>
            <a:r>
              <a:rPr lang="de-DE" dirty="0"/>
              <a:t>Monitoring</a:t>
            </a:r>
          </a:p>
        </p:txBody>
      </p:sp>
      <p:sp>
        <p:nvSpPr>
          <p:cNvPr id="7" name="Titel 6">
            <a:extLst>
              <a:ext uri="{FF2B5EF4-FFF2-40B4-BE49-F238E27FC236}">
                <a16:creationId xmlns:a16="http://schemas.microsoft.com/office/drawing/2014/main" id="{531200A6-FB58-9439-D84C-E3975BB475F4}"/>
              </a:ext>
            </a:extLst>
          </p:cNvPr>
          <p:cNvSpPr>
            <a:spLocks noGrp="1"/>
          </p:cNvSpPr>
          <p:nvPr>
            <p:ph type="title"/>
          </p:nvPr>
        </p:nvSpPr>
        <p:spPr/>
        <p:txBody>
          <a:bodyPr/>
          <a:lstStyle/>
          <a:p>
            <a:r>
              <a:rPr lang="de-DE" dirty="0"/>
              <a:t>MO 2</a:t>
            </a:r>
          </a:p>
        </p:txBody>
      </p:sp>
      <p:sp>
        <p:nvSpPr>
          <p:cNvPr id="15" name="Textplatzhalter 14">
            <a:extLst>
              <a:ext uri="{FF2B5EF4-FFF2-40B4-BE49-F238E27FC236}">
                <a16:creationId xmlns:a16="http://schemas.microsoft.com/office/drawing/2014/main" id="{79474911-555A-F379-E350-3FB4F7A6FBF3}"/>
              </a:ext>
            </a:extLst>
          </p:cNvPr>
          <p:cNvSpPr>
            <a:spLocks noGrp="1"/>
          </p:cNvSpPr>
          <p:nvPr>
            <p:ph type="body" sz="quarter" idx="32"/>
          </p:nvPr>
        </p:nvSpPr>
        <p:spPr/>
        <p:txBody>
          <a:bodyPr/>
          <a:lstStyle/>
          <a:p>
            <a:endParaRPr lang="de-DE"/>
          </a:p>
        </p:txBody>
      </p:sp>
      <p:sp>
        <p:nvSpPr>
          <p:cNvPr id="18" name="Rechteck 17">
            <a:extLst>
              <a:ext uri="{FF2B5EF4-FFF2-40B4-BE49-F238E27FC236}">
                <a16:creationId xmlns:a16="http://schemas.microsoft.com/office/drawing/2014/main" id="{06B181B3-AF70-6FC9-943A-F5C1BC383112}"/>
              </a:ext>
            </a:extLst>
          </p:cNvPr>
          <p:cNvSpPr/>
          <p:nvPr/>
        </p:nvSpPr>
        <p:spPr bwMode="auto">
          <a:xfrm>
            <a:off x="503238" y="2697373"/>
            <a:ext cx="2930037" cy="792000"/>
          </a:xfrm>
          <a:prstGeom prst="rect">
            <a:avLst/>
          </a:prstGeom>
          <a:solidFill>
            <a:schemeClr val="bg1"/>
          </a:solidFill>
          <a:ln>
            <a:solidFill>
              <a:schemeClr val="tx1"/>
            </a:solidFill>
          </a:ln>
        </p:spPr>
        <p:txBody>
          <a:bodyPr wrap="square" lIns="0" rIns="0" rtlCol="0" anchor="ctr">
            <a:noAutofit/>
          </a:bodyPr>
          <a:lstStyle/>
          <a:p>
            <a:pPr algn="ctr"/>
            <a:r>
              <a:rPr lang="de-DE" sz="1600" b="1" dirty="0"/>
              <a:t>INDIKATOR</a:t>
            </a:r>
          </a:p>
          <a:p>
            <a:pPr algn="ctr"/>
            <a:r>
              <a:rPr lang="de-DE" sz="1600" dirty="0"/>
              <a:t>HMO-Meldung für </a:t>
            </a:r>
          </a:p>
          <a:p>
            <a:pPr algn="ctr"/>
            <a:r>
              <a:rPr lang="de-DE" sz="1600" dirty="0"/>
              <a:t>Dreisam-Pegel Ebnet  </a:t>
            </a:r>
          </a:p>
        </p:txBody>
      </p:sp>
      <p:sp>
        <p:nvSpPr>
          <p:cNvPr id="56" name="Rechteck 55">
            <a:hlinkClick r:id="rId2" action="ppaction://hlinksldjump"/>
            <a:extLst>
              <a:ext uri="{FF2B5EF4-FFF2-40B4-BE49-F238E27FC236}">
                <a16:creationId xmlns:a16="http://schemas.microsoft.com/office/drawing/2014/main" id="{0CFBB5E6-8E7D-77B8-C1B3-7227E36BB0C3}"/>
              </a:ext>
            </a:extLst>
          </p:cNvPr>
          <p:cNvSpPr/>
          <p:nvPr/>
        </p:nvSpPr>
        <p:spPr>
          <a:xfrm>
            <a:off x="503774" y="6406615"/>
            <a:ext cx="6839463" cy="853641"/>
          </a:xfrm>
          <a:prstGeom prst="rect">
            <a:avLst/>
          </a:prstGeom>
          <a:solidFill>
            <a:srgbClr val="00FF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1600" b="1" dirty="0">
                <a:solidFill>
                  <a:schemeClr val="tx1"/>
                </a:solidFill>
              </a:rPr>
              <a:t>Liste der Indikatoren anpassen Plan 50 </a:t>
            </a:r>
          </a:p>
        </p:txBody>
      </p:sp>
      <p:sp>
        <p:nvSpPr>
          <p:cNvPr id="2" name="Rechteck 1">
            <a:extLst>
              <a:ext uri="{FF2B5EF4-FFF2-40B4-BE49-F238E27FC236}">
                <a16:creationId xmlns:a16="http://schemas.microsoft.com/office/drawing/2014/main" id="{4FAEBCCC-29FE-58ED-DD78-621C3BAE53B6}"/>
              </a:ext>
            </a:extLst>
          </p:cNvPr>
          <p:cNvSpPr/>
          <p:nvPr/>
        </p:nvSpPr>
        <p:spPr bwMode="auto">
          <a:xfrm>
            <a:off x="4413201" y="2692338"/>
            <a:ext cx="2930037" cy="792000"/>
          </a:xfrm>
          <a:prstGeom prst="rect">
            <a:avLst/>
          </a:prstGeom>
          <a:solidFill>
            <a:schemeClr val="bg1"/>
          </a:solidFill>
          <a:ln>
            <a:solidFill>
              <a:schemeClr val="tx1"/>
            </a:solidFill>
          </a:ln>
        </p:spPr>
        <p:txBody>
          <a:bodyPr wrap="square" lIns="0" rIns="0" rtlCol="0" anchor="ctr">
            <a:noAutofit/>
          </a:bodyPr>
          <a:lstStyle/>
          <a:p>
            <a:pPr algn="ctr"/>
            <a:r>
              <a:rPr lang="de-DE" sz="1600" b="1" dirty="0"/>
              <a:t>MASSNAHME</a:t>
            </a:r>
          </a:p>
          <a:p>
            <a:pPr algn="ctr"/>
            <a:r>
              <a:rPr lang="de-DE" sz="1600" dirty="0"/>
              <a:t>Beginn der </a:t>
            </a:r>
          </a:p>
          <a:p>
            <a:pPr algn="ctr"/>
            <a:r>
              <a:rPr lang="de-DE" sz="1600" dirty="0"/>
              <a:t>Kontrollmaßnahmen </a:t>
            </a:r>
          </a:p>
        </p:txBody>
      </p:sp>
      <p:cxnSp>
        <p:nvCxnSpPr>
          <p:cNvPr id="4" name="Gerade Verbindung mit Pfeil 3">
            <a:extLst>
              <a:ext uri="{FF2B5EF4-FFF2-40B4-BE49-F238E27FC236}">
                <a16:creationId xmlns:a16="http://schemas.microsoft.com/office/drawing/2014/main" id="{B114358E-040C-F36B-FAA6-79D8AB4E5CA3}"/>
              </a:ext>
            </a:extLst>
          </p:cNvPr>
          <p:cNvCxnSpPr>
            <a:stCxn id="18" idx="3"/>
            <a:endCxn id="2" idx="1"/>
          </p:cNvCxnSpPr>
          <p:nvPr/>
        </p:nvCxnSpPr>
        <p:spPr>
          <a:xfrm flipV="1">
            <a:off x="3433275" y="3088338"/>
            <a:ext cx="979926" cy="50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10A1EAC4-5C13-F0AD-7040-E3E5E4E9BB12}"/>
              </a:ext>
            </a:extLst>
          </p:cNvPr>
          <p:cNvSpPr txBox="1"/>
          <p:nvPr/>
        </p:nvSpPr>
        <p:spPr>
          <a:xfrm>
            <a:off x="3396755" y="2742945"/>
            <a:ext cx="1052967" cy="612155"/>
          </a:xfrm>
          <a:prstGeom prst="rect">
            <a:avLst/>
          </a:prstGeom>
          <a:noFill/>
        </p:spPr>
        <p:txBody>
          <a:bodyPr wrap="square" anchor="ctr">
            <a:spAutoFit/>
          </a:bodyPr>
          <a:lstStyle/>
          <a:p>
            <a:pPr algn="ctr">
              <a:lnSpc>
                <a:spcPct val="150000"/>
              </a:lnSpc>
            </a:pPr>
            <a:r>
              <a:rPr lang="de-DE" sz="1200" dirty="0">
                <a:solidFill>
                  <a:srgbClr val="000000"/>
                </a:solidFill>
              </a:rPr>
              <a:t>löst laut </a:t>
            </a:r>
          </a:p>
          <a:p>
            <a:pPr algn="ctr">
              <a:lnSpc>
                <a:spcPct val="150000"/>
              </a:lnSpc>
            </a:pPr>
            <a:r>
              <a:rPr lang="de-DE" sz="1200" dirty="0">
                <a:solidFill>
                  <a:srgbClr val="000000"/>
                </a:solidFill>
              </a:rPr>
              <a:t>Planung aus</a:t>
            </a:r>
          </a:p>
        </p:txBody>
      </p:sp>
      <p:graphicFrame>
        <p:nvGraphicFramePr>
          <p:cNvPr id="13" name="Tabelle 12">
            <a:extLst>
              <a:ext uri="{FF2B5EF4-FFF2-40B4-BE49-F238E27FC236}">
                <a16:creationId xmlns:a16="http://schemas.microsoft.com/office/drawing/2014/main" id="{BA632A9F-CE96-1D6F-C27F-0B14B157DAAB}"/>
              </a:ext>
            </a:extLst>
          </p:cNvPr>
          <p:cNvGraphicFramePr>
            <a:graphicFrameLocks noGrp="1"/>
          </p:cNvGraphicFramePr>
          <p:nvPr>
            <p:extLst>
              <p:ext uri="{D42A27DB-BD31-4B8C-83A1-F6EECF244321}">
                <p14:modId xmlns:p14="http://schemas.microsoft.com/office/powerpoint/2010/main" val="42992194"/>
              </p:ext>
            </p:extLst>
          </p:nvPr>
        </p:nvGraphicFramePr>
        <p:xfrm>
          <a:off x="503238" y="3798840"/>
          <a:ext cx="6840540" cy="2072640"/>
        </p:xfrm>
        <a:graphic>
          <a:graphicData uri="http://schemas.openxmlformats.org/drawingml/2006/table">
            <a:tbl>
              <a:tblPr firstRow="1" bandRow="1">
                <a:tableStyleId>{5940675A-B579-460E-94D1-54222C63F5DA}</a:tableStyleId>
              </a:tblPr>
              <a:tblGrid>
                <a:gridCol w="3962292">
                  <a:extLst>
                    <a:ext uri="{9D8B030D-6E8A-4147-A177-3AD203B41FA5}">
                      <a16:colId xmlns:a16="http://schemas.microsoft.com/office/drawing/2014/main" val="20000"/>
                    </a:ext>
                  </a:extLst>
                </a:gridCol>
                <a:gridCol w="1490597">
                  <a:extLst>
                    <a:ext uri="{9D8B030D-6E8A-4147-A177-3AD203B41FA5}">
                      <a16:colId xmlns:a16="http://schemas.microsoft.com/office/drawing/2014/main" val="744933476"/>
                    </a:ext>
                  </a:extLst>
                </a:gridCol>
                <a:gridCol w="1387651">
                  <a:extLst>
                    <a:ext uri="{9D8B030D-6E8A-4147-A177-3AD203B41FA5}">
                      <a16:colId xmlns:a16="http://schemas.microsoft.com/office/drawing/2014/main" val="2167719706"/>
                    </a:ext>
                  </a:extLst>
                </a:gridCol>
              </a:tblGrid>
              <a:tr h="284172">
                <a:tc gridSpan="3">
                  <a:txBody>
                    <a:bodyPr/>
                    <a:lstStyle/>
                    <a:p>
                      <a:pPr marL="0" indent="0" algn="l" defTabSz="755934" rtl="0" eaLnBrk="1" latinLnBrk="0" hangingPunct="1">
                        <a:lnSpc>
                          <a:spcPct val="100000"/>
                        </a:lnSpc>
                        <a:spcBef>
                          <a:spcPts val="0"/>
                        </a:spcBef>
                        <a:spcAft>
                          <a:spcPts val="0"/>
                        </a:spcAft>
                        <a:buFont typeface="Symbol" panose="05050102010706020507" pitchFamily="18" charset="2"/>
                        <a:buNone/>
                      </a:pPr>
                      <a:r>
                        <a:rPr lang="de-DE" sz="1400" b="1" i="0" kern="1200" dirty="0">
                          <a:solidFill>
                            <a:schemeClr val="tx1"/>
                          </a:solidFill>
                          <a:effectLst/>
                          <a:latin typeface="Arial" panose="020B0604020202020204" pitchFamily="34" charset="0"/>
                          <a:ea typeface="Open Sans" panose="020B0606030504020204" pitchFamily="34" charset="0"/>
                          <a:cs typeface="Arial" panose="020B0604020202020204" pitchFamily="34" charset="0"/>
                        </a:rPr>
                        <a:t>Beispiele für Indikatoren </a:t>
                      </a:r>
                    </a:p>
                  </a:txBody>
                  <a:tcPr>
                    <a:solidFill>
                      <a:schemeClr val="bg1">
                        <a:lumMod val="85000"/>
                      </a:schemeClr>
                    </a:solidFill>
                  </a:tcPr>
                </a:tc>
                <a:tc hMerge="1">
                  <a:txBody>
                    <a:bodyPr/>
                    <a:lstStyle/>
                    <a:p>
                      <a:endParaRPr lang="de-DE"/>
                    </a:p>
                  </a:txBody>
                  <a:tcPr/>
                </a:tc>
                <a:tc hMerge="1">
                  <a:txBody>
                    <a:bodyPr/>
                    <a:lstStyle/>
                    <a:p>
                      <a:endParaRPr lang="de-CH"/>
                    </a:p>
                  </a:txBody>
                  <a:tcPr/>
                </a:tc>
                <a:extLst>
                  <a:ext uri="{0D108BD9-81ED-4DB2-BD59-A6C34878D82A}">
                    <a16:rowId xmlns:a16="http://schemas.microsoft.com/office/drawing/2014/main" val="4033210002"/>
                  </a:ext>
                </a:extLst>
              </a:tr>
              <a:tr h="284172">
                <a:tc>
                  <a:txBody>
                    <a:bodyPr/>
                    <a:lstStyle/>
                    <a:p>
                      <a:pPr>
                        <a:lnSpc>
                          <a:spcPts val="1600"/>
                        </a:lnSpc>
                        <a:spcBef>
                          <a:spcPts val="0"/>
                        </a:spcBef>
                        <a:spcAft>
                          <a:spcPts val="0"/>
                        </a:spcAft>
                      </a:pPr>
                      <a:r>
                        <a:rPr lang="de-DE" sz="1400" b="0" i="0" dirty="0">
                          <a:effectLst/>
                          <a:latin typeface="Arial" panose="020B0604020202020204" pitchFamily="34" charset="0"/>
                          <a:ea typeface="Open Sans" panose="020B0606030504020204" pitchFamily="34" charset="0"/>
                          <a:cs typeface="Arial" panose="020B0604020202020204" pitchFamily="34" charset="0"/>
                        </a:rPr>
                        <a:t>Hochwasser-Vorhersagen</a:t>
                      </a:r>
                      <a:endParaRPr lang="de-DE" sz="1400" dirty="0">
                        <a:solidFill>
                          <a:srgbClr val="000000"/>
                        </a:solidFill>
                      </a:endParaRPr>
                    </a:p>
                  </a:txBody>
                  <a:tcPr/>
                </a:tc>
                <a:tc>
                  <a:txBody>
                    <a:bodyPr/>
                    <a:lstStyle/>
                    <a:p>
                      <a:pPr marL="0" marR="0" lvl="0" indent="0" algn="l" defTabSz="755934" rtl="0" eaLnBrk="1" fontAlgn="auto" latinLnBrk="0" hangingPunct="1">
                        <a:lnSpc>
                          <a:spcPts val="1600"/>
                        </a:lnSpc>
                        <a:spcBef>
                          <a:spcPts val="0"/>
                        </a:spcBef>
                        <a:spcAft>
                          <a:spcPts val="0"/>
                        </a:spcAft>
                        <a:buClrTx/>
                        <a:buSzTx/>
                        <a:buFontTx/>
                        <a:buNone/>
                        <a:tabLst/>
                        <a:defRPr/>
                      </a:pPr>
                      <a:endParaRPr lang="de-DE" sz="1400" dirty="0">
                        <a:solidFill>
                          <a:srgbClr val="000000"/>
                        </a:solidFill>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004"/>
                  </a:ext>
                </a:extLst>
              </a:tr>
              <a:tr h="284172">
                <a:tc>
                  <a:txBody>
                    <a:bodyPr/>
                    <a:lstStyle/>
                    <a:p>
                      <a:pPr>
                        <a:lnSpc>
                          <a:spcPts val="1600"/>
                        </a:lnSpc>
                        <a:spcBef>
                          <a:spcPts val="0"/>
                        </a:spcBef>
                        <a:spcAft>
                          <a:spcPts val="0"/>
                        </a:spcAft>
                      </a:pPr>
                      <a:r>
                        <a:rPr lang="de-DE" sz="1400" dirty="0">
                          <a:solidFill>
                            <a:srgbClr val="000000"/>
                          </a:solidFill>
                        </a:rPr>
                        <a:t>Pegelstände </a:t>
                      </a:r>
                    </a:p>
                  </a:txBody>
                  <a:tcPr/>
                </a:tc>
                <a:tc>
                  <a:txBody>
                    <a:bodyPr/>
                    <a:lstStyle/>
                    <a:p>
                      <a:pPr marL="0" marR="0" lvl="0" indent="0" algn="l" defTabSz="755934" rtl="0" eaLnBrk="1" fontAlgn="auto" latinLnBrk="0" hangingPunct="1">
                        <a:lnSpc>
                          <a:spcPts val="1600"/>
                        </a:lnSpc>
                        <a:spcBef>
                          <a:spcPts val="0"/>
                        </a:spcBef>
                        <a:spcAft>
                          <a:spcPts val="0"/>
                        </a:spcAft>
                        <a:buClrTx/>
                        <a:buSzTx/>
                        <a:buFontTx/>
                        <a:buNone/>
                        <a:tabLst/>
                        <a:defRPr/>
                      </a:pPr>
                      <a:endParaRPr lang="de-DE" sz="1400" dirty="0">
                        <a:solidFill>
                          <a:srgbClr val="000000"/>
                        </a:solidFill>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576734204"/>
                  </a:ext>
                </a:extLst>
              </a:tr>
              <a:tr h="284172">
                <a:tc>
                  <a:txBody>
                    <a:bodyPr/>
                    <a:lstStyle/>
                    <a:p>
                      <a:pPr>
                        <a:lnSpc>
                          <a:spcPts val="1600"/>
                        </a:lnSpc>
                        <a:spcBef>
                          <a:spcPts val="0"/>
                        </a:spcBef>
                        <a:spcAft>
                          <a:spcPts val="0"/>
                        </a:spcAft>
                      </a:pPr>
                      <a:r>
                        <a:rPr lang="de-DE" sz="1400" dirty="0">
                          <a:solidFill>
                            <a:srgbClr val="000000"/>
                          </a:solidFill>
                        </a:rPr>
                        <a:t>Wetterwarnungen </a:t>
                      </a:r>
                    </a:p>
                  </a:txBody>
                  <a:tcPr/>
                </a:tc>
                <a:tc>
                  <a:txBody>
                    <a:bodyPr/>
                    <a:lstStyle/>
                    <a:p>
                      <a:pPr marL="0" marR="0" lvl="0" indent="0" algn="l" defTabSz="755934" rtl="0" eaLnBrk="1" fontAlgn="auto" latinLnBrk="0" hangingPunct="1">
                        <a:lnSpc>
                          <a:spcPts val="1600"/>
                        </a:lnSpc>
                        <a:spcBef>
                          <a:spcPts val="0"/>
                        </a:spcBef>
                        <a:spcAft>
                          <a:spcPts val="0"/>
                        </a:spcAft>
                        <a:buClrTx/>
                        <a:buSzTx/>
                        <a:buFontTx/>
                        <a:buNone/>
                        <a:tabLst/>
                        <a:defRPr/>
                      </a:pPr>
                      <a:endParaRPr lang="de-DE" sz="1400" dirty="0">
                        <a:solidFill>
                          <a:srgbClr val="000000"/>
                        </a:solidFill>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394492609"/>
                  </a:ext>
                </a:extLst>
              </a:tr>
              <a:tr h="284172">
                <a:tc>
                  <a:txBody>
                    <a:bodyPr/>
                    <a:lstStyle/>
                    <a:p>
                      <a:pPr>
                        <a:lnSpc>
                          <a:spcPts val="1600"/>
                        </a:lnSpc>
                        <a:spcBef>
                          <a:spcPts val="0"/>
                        </a:spcBef>
                        <a:spcAft>
                          <a:spcPts val="0"/>
                        </a:spcAft>
                      </a:pPr>
                      <a:r>
                        <a:rPr lang="de-DE" sz="1400" dirty="0">
                          <a:solidFill>
                            <a:srgbClr val="000000"/>
                          </a:solidFill>
                        </a:rPr>
                        <a:t>Einstauungen von Brücken </a:t>
                      </a:r>
                    </a:p>
                  </a:txBody>
                  <a:tcPr/>
                </a:tc>
                <a:tc>
                  <a:txBody>
                    <a:bodyPr/>
                    <a:lstStyle/>
                    <a:p>
                      <a:pPr marL="0" marR="0" lvl="0" indent="0" algn="l" defTabSz="755934" rtl="0" eaLnBrk="1" fontAlgn="auto" latinLnBrk="0" hangingPunct="1">
                        <a:lnSpc>
                          <a:spcPts val="1600"/>
                        </a:lnSpc>
                        <a:spcBef>
                          <a:spcPts val="0"/>
                        </a:spcBef>
                        <a:spcAft>
                          <a:spcPts val="0"/>
                        </a:spcAft>
                        <a:buClrTx/>
                        <a:buSzTx/>
                        <a:buFontTx/>
                        <a:buNone/>
                        <a:tabLst/>
                        <a:defRPr/>
                      </a:pPr>
                      <a:endParaRPr lang="de-DE" sz="1400" dirty="0">
                        <a:solidFill>
                          <a:srgbClr val="000000"/>
                        </a:solidFill>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065579874"/>
                  </a:ext>
                </a:extLst>
              </a:tr>
              <a:tr h="284172">
                <a:tc>
                  <a:txBody>
                    <a:bodyPr/>
                    <a:lstStyle/>
                    <a:p>
                      <a:pPr>
                        <a:lnSpc>
                          <a:spcPts val="1600"/>
                        </a:lnSpc>
                        <a:spcBef>
                          <a:spcPts val="0"/>
                        </a:spcBef>
                        <a:spcAft>
                          <a:spcPts val="0"/>
                        </a:spcAft>
                      </a:pPr>
                      <a:r>
                        <a:rPr lang="de-DE" sz="1400" dirty="0">
                          <a:solidFill>
                            <a:srgbClr val="000000"/>
                          </a:solidFill>
                        </a:rPr>
                        <a:t>Ausuferungen von Gewässern </a:t>
                      </a:r>
                    </a:p>
                  </a:txBody>
                  <a:tcPr/>
                </a:tc>
                <a:tc>
                  <a:txBody>
                    <a:bodyPr/>
                    <a:lstStyle/>
                    <a:p>
                      <a:pPr marL="0" marR="0" lvl="0" indent="0" algn="l" defTabSz="755934" rtl="0" eaLnBrk="1" fontAlgn="auto" latinLnBrk="0" hangingPunct="1">
                        <a:lnSpc>
                          <a:spcPts val="1600"/>
                        </a:lnSpc>
                        <a:spcBef>
                          <a:spcPts val="0"/>
                        </a:spcBef>
                        <a:spcAft>
                          <a:spcPts val="0"/>
                        </a:spcAft>
                        <a:buClrTx/>
                        <a:buSzTx/>
                        <a:buFontTx/>
                        <a:buNone/>
                        <a:tabLst/>
                        <a:defRPr/>
                      </a:pPr>
                      <a:endParaRPr lang="de-DE" sz="1400" dirty="0">
                        <a:solidFill>
                          <a:srgbClr val="000000"/>
                        </a:solidFill>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263350987"/>
                  </a:ext>
                </a:extLst>
              </a:tr>
              <a:tr h="284172">
                <a:tc>
                  <a:txBody>
                    <a:bodyPr/>
                    <a:lstStyle/>
                    <a:p>
                      <a:pPr>
                        <a:lnSpc>
                          <a:spcPts val="1600"/>
                        </a:lnSpc>
                        <a:spcBef>
                          <a:spcPts val="0"/>
                        </a:spcBef>
                        <a:spcAft>
                          <a:spcPts val="0"/>
                        </a:spcAft>
                      </a:pPr>
                      <a:endParaRPr lang="de-CH"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tc>
                  <a:txBody>
                    <a:bodyPr/>
                    <a:lstStyle/>
                    <a:p>
                      <a:pPr>
                        <a:lnSpc>
                          <a:spcPts val="1600"/>
                        </a:lnSpc>
                        <a:spcBef>
                          <a:spcPts val="0"/>
                        </a:spcBef>
                        <a:spcAft>
                          <a:spcPts val="0"/>
                        </a:spcAft>
                      </a:pPr>
                      <a:endParaRPr lang="de-DE" sz="1400" b="0" i="0" dirty="0">
                        <a:effectLst/>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382004627"/>
                  </a:ext>
                </a:extLst>
              </a:tr>
            </a:tbl>
          </a:graphicData>
        </a:graphic>
      </p:graphicFrame>
      <p:sp>
        <p:nvSpPr>
          <p:cNvPr id="14" name="Textfeld 13">
            <a:extLst>
              <a:ext uri="{FF2B5EF4-FFF2-40B4-BE49-F238E27FC236}">
                <a16:creationId xmlns:a16="http://schemas.microsoft.com/office/drawing/2014/main" id="{288D5CDA-4083-E4E7-F292-60716F6CD8DB}"/>
              </a:ext>
            </a:extLst>
          </p:cNvPr>
          <p:cNvSpPr txBox="1"/>
          <p:nvPr/>
        </p:nvSpPr>
        <p:spPr>
          <a:xfrm>
            <a:off x="503238" y="7778663"/>
            <a:ext cx="6839463" cy="738664"/>
          </a:xfrm>
          <a:prstGeom prst="rect">
            <a:avLst/>
          </a:prstGeom>
          <a:solidFill>
            <a:srgbClr val="00FFFF"/>
          </a:solidFill>
        </p:spPr>
        <p:txBody>
          <a:bodyPr wrap="square" rtlCol="0">
            <a:spAutoFit/>
          </a:bodyPr>
          <a:lstStyle/>
          <a:p>
            <a:r>
              <a:rPr lang="de-DE" sz="1400" dirty="0"/>
              <a:t>Beachte: Für die Auslösung mancher Maßnahmen kann es erforderlich sein, einen „passenden“ Indikator zu suchen, beispielsweise die Einstauung einer Brücke weit im Oberlauf des Gewässers. Dabei helfen die Erfahrungen der Ortskundigen. </a:t>
            </a:r>
          </a:p>
        </p:txBody>
      </p:sp>
      <p:sp>
        <p:nvSpPr>
          <p:cNvPr id="3" name="Rechteck 2">
            <a:hlinkClick r:id="rId3" action="ppaction://hlinksldjump"/>
            <a:extLst>
              <a:ext uri="{FF2B5EF4-FFF2-40B4-BE49-F238E27FC236}">
                <a16:creationId xmlns:a16="http://schemas.microsoft.com/office/drawing/2014/main" id="{244E58DE-9A10-36DE-F6C5-76DCB926DCB2}"/>
              </a:ext>
            </a:extLst>
          </p:cNvPr>
          <p:cNvSpPr/>
          <p:nvPr/>
        </p:nvSpPr>
        <p:spPr>
          <a:xfrm rot="16200000">
            <a:off x="-471736" y="9390269"/>
            <a:ext cx="1481139" cy="252000"/>
          </a:xfrm>
          <a:prstGeom prst="rect">
            <a:avLst/>
          </a:prstGeom>
          <a:solidFill>
            <a:srgbClr val="00FFFF"/>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 Anleitung</a:t>
            </a:r>
          </a:p>
        </p:txBody>
      </p:sp>
    </p:spTree>
    <p:extLst>
      <p:ext uri="{BB962C8B-B14F-4D97-AF65-F5344CB8AC3E}">
        <p14:creationId xmlns:p14="http://schemas.microsoft.com/office/powerpoint/2010/main" val="41569529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F2557-0E9C-FE4D-7FB9-901AC4658764}"/>
            </a:ext>
          </a:extLst>
        </p:cNvPr>
        <p:cNvGrpSpPr/>
        <p:nvPr/>
      </p:nvGrpSpPr>
      <p:grpSpPr>
        <a:xfrm>
          <a:off x="0" y="0"/>
          <a:ext cx="0" cy="0"/>
          <a:chOff x="0" y="0"/>
          <a:chExt cx="0" cy="0"/>
        </a:xfrm>
      </p:grpSpPr>
      <p:sp>
        <p:nvSpPr>
          <p:cNvPr id="6" name="Textplatzhalter 5">
            <a:extLst>
              <a:ext uri="{FF2B5EF4-FFF2-40B4-BE49-F238E27FC236}">
                <a16:creationId xmlns:a16="http://schemas.microsoft.com/office/drawing/2014/main" id="{A2A01BF4-215E-0F5A-CDB4-ECB4FE0AE99D}"/>
              </a:ext>
            </a:extLst>
          </p:cNvPr>
          <p:cNvSpPr>
            <a:spLocks noGrp="1"/>
          </p:cNvSpPr>
          <p:nvPr>
            <p:ph type="body" sz="quarter" idx="21"/>
          </p:nvPr>
        </p:nvSpPr>
        <p:spPr/>
        <p:txBody>
          <a:bodyPr/>
          <a:lstStyle/>
          <a:p>
            <a:r>
              <a:rPr lang="de-DE" dirty="0"/>
              <a:t>Neuhäuser Evakuierung</a:t>
            </a:r>
          </a:p>
        </p:txBody>
      </p:sp>
      <p:sp>
        <p:nvSpPr>
          <p:cNvPr id="7" name="Textplatzhalter 6">
            <a:extLst>
              <a:ext uri="{FF2B5EF4-FFF2-40B4-BE49-F238E27FC236}">
                <a16:creationId xmlns:a16="http://schemas.microsoft.com/office/drawing/2014/main" id="{AA5E7118-8AF7-94BB-E261-2C77B42289F0}"/>
              </a:ext>
            </a:extLst>
          </p:cNvPr>
          <p:cNvSpPr>
            <a:spLocks noGrp="1"/>
          </p:cNvSpPr>
          <p:nvPr>
            <p:ph type="body" sz="quarter" idx="26"/>
          </p:nvPr>
        </p:nvSpPr>
        <p:spPr>
          <a:solidFill>
            <a:srgbClr val="FF0000"/>
          </a:solidFill>
        </p:spPr>
        <p:txBody>
          <a:bodyPr/>
          <a:lstStyle/>
          <a:p>
            <a:r>
              <a:rPr lang="de-DE" dirty="0">
                <a:solidFill>
                  <a:schemeClr val="bg1"/>
                </a:solidFill>
              </a:rPr>
              <a:t>Warnungen / Evakuierungen </a:t>
            </a:r>
          </a:p>
        </p:txBody>
      </p:sp>
      <p:sp>
        <p:nvSpPr>
          <p:cNvPr id="4" name="Titel 3">
            <a:extLst>
              <a:ext uri="{FF2B5EF4-FFF2-40B4-BE49-F238E27FC236}">
                <a16:creationId xmlns:a16="http://schemas.microsoft.com/office/drawing/2014/main" id="{63C330E9-53F3-36F4-17C8-4029F18B62B1}"/>
              </a:ext>
            </a:extLst>
          </p:cNvPr>
          <p:cNvSpPr>
            <a:spLocks noGrp="1"/>
          </p:cNvSpPr>
          <p:nvPr>
            <p:ph type="title"/>
          </p:nvPr>
        </p:nvSpPr>
        <p:spPr/>
        <p:txBody>
          <a:bodyPr/>
          <a:lstStyle/>
          <a:p>
            <a:r>
              <a:rPr lang="de-DE" dirty="0"/>
              <a:t>710 a</a:t>
            </a:r>
          </a:p>
        </p:txBody>
      </p:sp>
      <p:sp>
        <p:nvSpPr>
          <p:cNvPr id="21" name="Textplatzhalter 20">
            <a:extLst>
              <a:ext uri="{FF2B5EF4-FFF2-40B4-BE49-F238E27FC236}">
                <a16:creationId xmlns:a16="http://schemas.microsoft.com/office/drawing/2014/main" id="{7B244173-7C31-57BA-3498-6BD5F5942577}"/>
              </a:ext>
            </a:extLst>
          </p:cNvPr>
          <p:cNvSpPr>
            <a:spLocks noGrp="1"/>
          </p:cNvSpPr>
          <p:nvPr>
            <p:ph type="body" sz="quarter" idx="32"/>
          </p:nvPr>
        </p:nvSpPr>
        <p:spPr>
          <a:prstGeom prst="rect">
            <a:avLst/>
          </a:prstGeom>
        </p:spPr>
        <p:txBody>
          <a:bodyPr/>
          <a:lstStyle/>
          <a:p>
            <a:r>
              <a:rPr lang="de-DE" dirty="0"/>
              <a:t>cb</a:t>
            </a:r>
          </a:p>
        </p:txBody>
      </p:sp>
      <p:sp>
        <p:nvSpPr>
          <p:cNvPr id="3" name="Datumsplatzhalter 2">
            <a:extLst>
              <a:ext uri="{FF2B5EF4-FFF2-40B4-BE49-F238E27FC236}">
                <a16:creationId xmlns:a16="http://schemas.microsoft.com/office/drawing/2014/main" id="{FECA8C35-3212-14B3-6D95-363C7A5E3677}"/>
              </a:ext>
            </a:extLst>
          </p:cNvPr>
          <p:cNvSpPr>
            <a:spLocks noGrp="1"/>
          </p:cNvSpPr>
          <p:nvPr>
            <p:ph type="dt" sz="half" idx="10"/>
          </p:nvPr>
        </p:nvSpPr>
        <p:spPr/>
        <p:txBody>
          <a:bodyPr/>
          <a:lstStyle/>
          <a:p>
            <a:fld id="{D308385C-EFCA-46CB-9D9A-D74A6E223B6D}" type="datetime1">
              <a:rPr lang="de-DE" smtClean="0"/>
              <a:pPr/>
              <a:t>20.01.2026</a:t>
            </a:fld>
            <a:endParaRPr lang="en-US" dirty="0"/>
          </a:p>
        </p:txBody>
      </p:sp>
      <p:graphicFrame>
        <p:nvGraphicFramePr>
          <p:cNvPr id="2" name="Tabelle 1">
            <a:extLst>
              <a:ext uri="{FF2B5EF4-FFF2-40B4-BE49-F238E27FC236}">
                <a16:creationId xmlns:a16="http://schemas.microsoft.com/office/drawing/2014/main" id="{DC72D410-9166-84F1-94D5-5900A88DD0C4}"/>
              </a:ext>
            </a:extLst>
          </p:cNvPr>
          <p:cNvGraphicFramePr>
            <a:graphicFrameLocks noGrp="1"/>
          </p:cNvGraphicFramePr>
          <p:nvPr>
            <p:extLst>
              <p:ext uri="{D42A27DB-BD31-4B8C-83A1-F6EECF244321}">
                <p14:modId xmlns:p14="http://schemas.microsoft.com/office/powerpoint/2010/main" val="976593997"/>
              </p:ext>
            </p:extLst>
          </p:nvPr>
        </p:nvGraphicFramePr>
        <p:xfrm>
          <a:off x="503238" y="1551180"/>
          <a:ext cx="6870968" cy="1498600"/>
        </p:xfrm>
        <a:graphic>
          <a:graphicData uri="http://schemas.openxmlformats.org/drawingml/2006/table">
            <a:tbl>
              <a:tblPr firstRow="1" bandRow="1">
                <a:tableStyleId>{5940675A-B579-460E-94D1-54222C63F5DA}</a:tableStyleId>
              </a:tblPr>
              <a:tblGrid>
                <a:gridCol w="1757710">
                  <a:extLst>
                    <a:ext uri="{9D8B030D-6E8A-4147-A177-3AD203B41FA5}">
                      <a16:colId xmlns:a16="http://schemas.microsoft.com/office/drawing/2014/main" val="1657135842"/>
                    </a:ext>
                  </a:extLst>
                </a:gridCol>
                <a:gridCol w="3820438">
                  <a:extLst>
                    <a:ext uri="{9D8B030D-6E8A-4147-A177-3AD203B41FA5}">
                      <a16:colId xmlns:a16="http://schemas.microsoft.com/office/drawing/2014/main" val="1282900115"/>
                    </a:ext>
                  </a:extLst>
                </a:gridCol>
                <a:gridCol w="910147">
                  <a:extLst>
                    <a:ext uri="{9D8B030D-6E8A-4147-A177-3AD203B41FA5}">
                      <a16:colId xmlns:a16="http://schemas.microsoft.com/office/drawing/2014/main" val="2173456831"/>
                    </a:ext>
                  </a:extLst>
                </a:gridCol>
                <a:gridCol w="382673">
                  <a:extLst>
                    <a:ext uri="{9D8B030D-6E8A-4147-A177-3AD203B41FA5}">
                      <a16:colId xmlns:a16="http://schemas.microsoft.com/office/drawing/2014/main" val="2181586199"/>
                    </a:ext>
                  </a:extLst>
                </a:gridCol>
              </a:tblGrid>
              <a:tr h="370840">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Zuständig</a:t>
                      </a:r>
                    </a:p>
                  </a:txBody>
                  <a:tcPr>
                    <a:solidFill>
                      <a:srgbClr val="E7E6E6"/>
                    </a:solidFill>
                  </a:tcPr>
                </a:tc>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Maßnahmen </a:t>
                      </a:r>
                    </a:p>
                  </a:txBody>
                  <a:tcPr>
                    <a:solidFill>
                      <a:srgbClr val="E7E6E6"/>
                    </a:solidFill>
                  </a:tcPr>
                </a:tc>
                <a:tc>
                  <a:txBody>
                    <a:bodyPr/>
                    <a:lstStyle/>
                    <a:p>
                      <a:pPr algn="r"/>
                      <a:r>
                        <a:rPr lang="de-DE" sz="1400" b="1" i="0" dirty="0">
                          <a:latin typeface="Arial" panose="020B0604020202020204" pitchFamily="34" charset="0"/>
                          <a:ea typeface="Open Sans" panose="020B0606030504020204" pitchFamily="34" charset="0"/>
                          <a:cs typeface="Arial" panose="020B0604020202020204" pitchFamily="34" charset="0"/>
                        </a:rPr>
                        <a:t>Plan Nr.</a:t>
                      </a:r>
                    </a:p>
                  </a:txBody>
                  <a:tcPr marL="36000" marR="36000" anchor="ctr">
                    <a:solidFill>
                      <a:srgbClr val="E7E6E6"/>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600" b="1" i="0" dirty="0">
                          <a:latin typeface="Arial" panose="020B0604020202020204" pitchFamily="34" charset="0"/>
                          <a:ea typeface="Open Sans" panose="020B0606030504020204" pitchFamily="34" charset="0"/>
                          <a:cs typeface="Arial" panose="020B0604020202020204" pitchFamily="34" charset="0"/>
                          <a:sym typeface="Wingdings" panose="05000000000000000000" pitchFamily="2" charset="2"/>
                        </a:rPr>
                        <a:t></a:t>
                      </a: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extLst>
                  <a:ext uri="{0D108BD9-81ED-4DB2-BD59-A6C34878D82A}">
                    <a16:rowId xmlns:a16="http://schemas.microsoft.com/office/drawing/2014/main" val="691297166"/>
                  </a:ext>
                </a:extLst>
              </a:tr>
              <a:tr h="160359">
                <a:tc>
                  <a:txBody>
                    <a:bodyPr/>
                    <a:lstStyle/>
                    <a:p>
                      <a:pPr marL="0" algn="l" defTabSz="755934" rtl="0" eaLnBrk="1" latinLnBrk="0" hangingPunct="1"/>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Feuerwehr  </a:t>
                      </a:r>
                    </a:p>
                  </a:txBody>
                  <a:tcPr marL="36000" marR="36000"/>
                </a:tc>
                <a:tc>
                  <a:txBody>
                    <a:bodyPr/>
                    <a:lstStyle/>
                    <a:p>
                      <a:pPr marL="0" indent="0">
                        <a:buFont typeface="Symbol" panose="05050102010706020507" pitchFamily="18" charset="2"/>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Evakuierungsaufforderung im markierten Bereich </a:t>
                      </a:r>
                    </a:p>
                  </a:txBody>
                  <a:tcPr marL="36000" marR="36000"/>
                </a:tc>
                <a:tc>
                  <a:txBody>
                    <a:bodyPr/>
                    <a:lstStyle/>
                    <a:p>
                      <a:pPr algn="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919402272"/>
                  </a:ext>
                </a:extLst>
              </a:tr>
              <a:tr h="279599">
                <a:tc rowSpan="2">
                  <a:txBody>
                    <a:bodyPr/>
                    <a:lstStyle/>
                    <a:p>
                      <a:pPr marL="0" algn="l" defTabSz="755934" rtl="0" eaLnBrk="1" latinLnBrk="0" hangingPunct="1"/>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Ortspolizeibehörde </a:t>
                      </a:r>
                    </a:p>
                  </a:txBody>
                  <a:tcPr marL="36000" marR="36000"/>
                </a:tc>
                <a:tc>
                  <a:txBody>
                    <a:bodyPr/>
                    <a:lstStyle/>
                    <a:p>
                      <a:pPr marL="0" indent="0">
                        <a:buFont typeface="Symbol" panose="05050102010706020507" pitchFamily="18" charset="2"/>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Betreuung im Schulzentrum organisieren </a:t>
                      </a:r>
                    </a:p>
                  </a:txBody>
                  <a:tcPr marL="36000" marR="36000"/>
                </a:tc>
                <a:tc>
                  <a:txBody>
                    <a:bodyPr/>
                    <a:lstStyle/>
                    <a:p>
                      <a:pPr algn="r"/>
                      <a:r>
                        <a:rPr lang="de-DE" sz="1400" b="0" i="0" dirty="0">
                          <a:highlight>
                            <a:srgbClr val="FFFF00"/>
                          </a:highlight>
                          <a:latin typeface="Arial" panose="020B0604020202020204" pitchFamily="34" charset="0"/>
                          <a:ea typeface="Open Sans" panose="020B0606030504020204" pitchFamily="34" charset="0"/>
                          <a:cs typeface="Arial" panose="020B0604020202020204" pitchFamily="34" charset="0"/>
                        </a:rPr>
                        <a:t>??</a:t>
                      </a: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212340769"/>
                  </a:ext>
                </a:extLst>
              </a:tr>
              <a:tr h="279599">
                <a:tc vMerge="1">
                  <a:txBody>
                    <a:bodyPr/>
                    <a:lstStyle/>
                    <a:p>
                      <a:pPr marL="0" algn="l" defTabSz="755934" rtl="0" eaLnBrk="1" latinLnBrk="0" hangingPunct="1"/>
                      <a:endPar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pPr marL="0" indent="0">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Warnung via NINA (über ILS / Landespolizei)</a:t>
                      </a:r>
                    </a:p>
                  </a:txBody>
                  <a:tcPr marL="36000" marR="36000"/>
                </a:tc>
                <a:tc>
                  <a:txBody>
                    <a:bodyPr/>
                    <a:lstStyle/>
                    <a:p>
                      <a:pPr algn="r"/>
                      <a:r>
                        <a:rPr lang="de-DE" sz="1400" b="0" i="0" dirty="0">
                          <a:highlight>
                            <a:srgbClr val="FFFF00"/>
                          </a:highlight>
                          <a:latin typeface="Arial" panose="020B0604020202020204" pitchFamily="34" charset="0"/>
                          <a:ea typeface="Open Sans" panose="020B0606030504020204" pitchFamily="34" charset="0"/>
                          <a:cs typeface="Arial" panose="020B0604020202020204" pitchFamily="34" charset="0"/>
                        </a:rPr>
                        <a:t>??</a:t>
                      </a: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242781012"/>
                  </a:ext>
                </a:extLst>
              </a:tr>
            </a:tbl>
          </a:graphicData>
        </a:graphic>
      </p:graphicFrame>
      <p:sp>
        <p:nvSpPr>
          <p:cNvPr id="8" name="Rechteck 7">
            <a:hlinkClick r:id="rId2" action="ppaction://hlinksldjump"/>
            <a:extLst>
              <a:ext uri="{FF2B5EF4-FFF2-40B4-BE49-F238E27FC236}">
                <a16:creationId xmlns:a16="http://schemas.microsoft.com/office/drawing/2014/main" id="{95BC195D-374F-DB9D-4FB3-CDD95376EDC4}"/>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9" name="Rechteck 8">
            <a:hlinkClick r:id="rId3" action="ppaction://hlinksldjump"/>
            <a:extLst>
              <a:ext uri="{FF2B5EF4-FFF2-40B4-BE49-F238E27FC236}">
                <a16:creationId xmlns:a16="http://schemas.microsoft.com/office/drawing/2014/main" id="{C12B8A38-471D-67F7-C4A4-3452F9BC6551}"/>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4" name="Rechteck 13">
            <a:hlinkClick r:id="rId4" action="ppaction://hlinksldjump"/>
            <a:extLst>
              <a:ext uri="{FF2B5EF4-FFF2-40B4-BE49-F238E27FC236}">
                <a16:creationId xmlns:a16="http://schemas.microsoft.com/office/drawing/2014/main" id="{68194F83-6E9D-EF72-57CB-55924F1DE3C1}"/>
              </a:ext>
            </a:extLst>
          </p:cNvPr>
          <p:cNvSpPr/>
          <p:nvPr/>
        </p:nvSpPr>
        <p:spPr>
          <a:xfrm rot="16200000">
            <a:off x="-708129" y="4373651"/>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Starkregen / Hochwasser</a:t>
            </a:r>
          </a:p>
        </p:txBody>
      </p:sp>
      <p:grpSp>
        <p:nvGrpSpPr>
          <p:cNvPr id="22" name="Gruppieren 21">
            <a:extLst>
              <a:ext uri="{FF2B5EF4-FFF2-40B4-BE49-F238E27FC236}">
                <a16:creationId xmlns:a16="http://schemas.microsoft.com/office/drawing/2014/main" id="{EAB9B2B9-12F1-B74B-1BD5-941706FB7EFD}"/>
              </a:ext>
            </a:extLst>
          </p:cNvPr>
          <p:cNvGrpSpPr/>
          <p:nvPr/>
        </p:nvGrpSpPr>
        <p:grpSpPr>
          <a:xfrm>
            <a:off x="503238" y="3100193"/>
            <a:ext cx="4166938" cy="3924310"/>
            <a:chOff x="503238" y="4841027"/>
            <a:chExt cx="5734050" cy="5400173"/>
          </a:xfrm>
        </p:grpSpPr>
        <p:pic>
          <p:nvPicPr>
            <p:cNvPr id="23" name="Grafik 22">
              <a:extLst>
                <a:ext uri="{FF2B5EF4-FFF2-40B4-BE49-F238E27FC236}">
                  <a16:creationId xmlns:a16="http://schemas.microsoft.com/office/drawing/2014/main" id="{8428386A-A729-41B4-60B4-0257D92672B4}"/>
                </a:ext>
              </a:extLst>
            </p:cNvPr>
            <p:cNvPicPr>
              <a:picLocks noChangeAspect="1"/>
            </p:cNvPicPr>
            <p:nvPr/>
          </p:nvPicPr>
          <p:blipFill rotWithShape="1">
            <a:blip r:embed="rId5"/>
            <a:srcRect t="4064"/>
            <a:stretch>
              <a:fillRect/>
            </a:stretch>
          </p:blipFill>
          <p:spPr>
            <a:xfrm>
              <a:off x="503238" y="4841027"/>
              <a:ext cx="5734050" cy="5400173"/>
            </a:xfrm>
            <a:prstGeom prst="rect">
              <a:avLst/>
            </a:prstGeom>
          </p:spPr>
        </p:pic>
        <p:cxnSp>
          <p:nvCxnSpPr>
            <p:cNvPr id="24" name="Gerader Verbinder 23">
              <a:extLst>
                <a:ext uri="{FF2B5EF4-FFF2-40B4-BE49-F238E27FC236}">
                  <a16:creationId xmlns:a16="http://schemas.microsoft.com/office/drawing/2014/main" id="{080D8A42-33EB-464F-8579-36EAAFFDBC30}"/>
                </a:ext>
              </a:extLst>
            </p:cNvPr>
            <p:cNvCxnSpPr>
              <a:cxnSpLocks/>
            </p:cNvCxnSpPr>
            <p:nvPr/>
          </p:nvCxnSpPr>
          <p:spPr>
            <a:xfrm flipV="1">
              <a:off x="577850" y="4959488"/>
              <a:ext cx="195804" cy="5407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D87AAECF-159C-4E11-E1FD-23122E691877}"/>
                </a:ext>
              </a:extLst>
            </p:cNvPr>
            <p:cNvCxnSpPr>
              <a:cxnSpLocks/>
            </p:cNvCxnSpPr>
            <p:nvPr/>
          </p:nvCxnSpPr>
          <p:spPr>
            <a:xfrm flipH="1" flipV="1">
              <a:off x="577850" y="5443873"/>
              <a:ext cx="5037292" cy="4578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239EFE4A-358C-3CC9-D21F-7C0178540F0F}"/>
                </a:ext>
              </a:extLst>
            </p:cNvPr>
            <p:cNvCxnSpPr>
              <a:cxnSpLocks/>
            </p:cNvCxnSpPr>
            <p:nvPr/>
          </p:nvCxnSpPr>
          <p:spPr>
            <a:xfrm flipH="1" flipV="1">
              <a:off x="779804" y="4968498"/>
              <a:ext cx="2166916" cy="7801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11E05E37-A70F-DC10-12B5-B9855BC3AE09}"/>
                </a:ext>
              </a:extLst>
            </p:cNvPr>
            <p:cNvCxnSpPr>
              <a:cxnSpLocks/>
            </p:cNvCxnSpPr>
            <p:nvPr/>
          </p:nvCxnSpPr>
          <p:spPr>
            <a:xfrm flipH="1" flipV="1">
              <a:off x="2946720" y="5748673"/>
              <a:ext cx="976786" cy="1066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1D69C220-2C5F-C01C-86EC-55A4026158D7}"/>
                </a:ext>
              </a:extLst>
            </p:cNvPr>
            <p:cNvCxnSpPr>
              <a:cxnSpLocks/>
            </p:cNvCxnSpPr>
            <p:nvPr/>
          </p:nvCxnSpPr>
          <p:spPr>
            <a:xfrm flipH="1" flipV="1">
              <a:off x="3923506" y="6815473"/>
              <a:ext cx="419894" cy="260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3BA8D6BE-7503-6B76-46CC-08C468C03A9F}"/>
                </a:ext>
              </a:extLst>
            </p:cNvPr>
            <p:cNvCxnSpPr>
              <a:cxnSpLocks/>
            </p:cNvCxnSpPr>
            <p:nvPr/>
          </p:nvCxnSpPr>
          <p:spPr>
            <a:xfrm flipV="1">
              <a:off x="4201121" y="7075823"/>
              <a:ext cx="142279" cy="9517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5C454E8A-3C40-2031-5DCF-59BD4D47C142}"/>
                </a:ext>
              </a:extLst>
            </p:cNvPr>
            <p:cNvCxnSpPr>
              <a:cxnSpLocks/>
            </p:cNvCxnSpPr>
            <p:nvPr/>
          </p:nvCxnSpPr>
          <p:spPr>
            <a:xfrm flipH="1" flipV="1">
              <a:off x="4201121" y="8027597"/>
              <a:ext cx="1602779" cy="9517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7ECF078B-B55C-BDF7-9F22-DCB801208B06}"/>
                </a:ext>
              </a:extLst>
            </p:cNvPr>
            <p:cNvCxnSpPr>
              <a:cxnSpLocks/>
            </p:cNvCxnSpPr>
            <p:nvPr/>
          </p:nvCxnSpPr>
          <p:spPr>
            <a:xfrm flipV="1">
              <a:off x="5615142" y="8979371"/>
              <a:ext cx="188758" cy="10799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4" name="Textplatzhalter 10">
            <a:extLst>
              <a:ext uri="{FF2B5EF4-FFF2-40B4-BE49-F238E27FC236}">
                <a16:creationId xmlns:a16="http://schemas.microsoft.com/office/drawing/2014/main" id="{2B672E79-9A5E-0B3D-6EBD-DC2EE4AC2CDD}"/>
              </a:ext>
            </a:extLst>
          </p:cNvPr>
          <p:cNvSpPr txBox="1">
            <a:spLocks/>
          </p:cNvSpPr>
          <p:nvPr/>
        </p:nvSpPr>
        <p:spPr>
          <a:xfrm>
            <a:off x="503238" y="7057832"/>
            <a:ext cx="6588125" cy="3179921"/>
          </a:xfrm>
          <a:prstGeom prst="rect">
            <a:avLst/>
          </a:prstGeom>
          <a:solidFill>
            <a:schemeClr val="accent4">
              <a:lumMod val="20000"/>
              <a:lumOff val="80000"/>
            </a:schemeClr>
          </a:solidFill>
          <a:ln>
            <a:solidFill>
              <a:srgbClr val="FF0000"/>
            </a:solidFill>
          </a:ln>
        </p:spPr>
        <p:txBody>
          <a:bodyPr lIns="72000" tIns="72000" rIns="0" bIns="0"/>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spcBef>
                <a:spcPts val="0"/>
              </a:spcBef>
              <a:spcAft>
                <a:spcPts val="600"/>
              </a:spcAft>
              <a:buNone/>
            </a:pPr>
            <a:r>
              <a:rPr lang="de-DE" sz="1200" b="1" dirty="0"/>
              <a:t>ANSAGETEXT EVAKUIERUNG</a:t>
            </a:r>
          </a:p>
          <a:p>
            <a:pPr marL="0" indent="0">
              <a:spcBef>
                <a:spcPts val="0"/>
              </a:spcBef>
              <a:spcAft>
                <a:spcPts val="600"/>
              </a:spcAft>
              <a:buNone/>
            </a:pPr>
            <a:r>
              <a:rPr lang="de-DE" sz="1200" b="1" dirty="0"/>
              <a:t>Achtung, Achtung: Hier spricht Ihre Feuerwehr </a:t>
            </a:r>
          </a:p>
          <a:p>
            <a:pPr>
              <a:spcBef>
                <a:spcPts val="0"/>
              </a:spcBef>
              <a:spcAft>
                <a:spcPts val="600"/>
              </a:spcAft>
            </a:pPr>
            <a:r>
              <a:rPr lang="de-DE" sz="1200" b="1" dirty="0"/>
              <a:t>Wegen eines drohenden Hochwassers muss der Bereich Neuhäuser evakuiert werden. </a:t>
            </a:r>
          </a:p>
          <a:p>
            <a:pPr>
              <a:spcBef>
                <a:spcPts val="0"/>
              </a:spcBef>
              <a:spcAft>
                <a:spcPts val="600"/>
              </a:spcAft>
            </a:pPr>
            <a:r>
              <a:rPr lang="de-DE" sz="1200" b="1" dirty="0"/>
              <a:t>Begeben Sie sich zu Verwandten oder Bekannten in höher gelegenen Gebieten. </a:t>
            </a:r>
          </a:p>
          <a:p>
            <a:pPr>
              <a:spcBef>
                <a:spcPts val="0"/>
              </a:spcBef>
              <a:spcAft>
                <a:spcPts val="600"/>
              </a:spcAft>
            </a:pPr>
            <a:r>
              <a:rPr lang="de-DE" sz="1200" b="1" dirty="0"/>
              <a:t>Oder begeben Sie sich ins Schulzentrum. </a:t>
            </a:r>
          </a:p>
          <a:p>
            <a:pPr>
              <a:spcBef>
                <a:spcPts val="0"/>
              </a:spcBef>
              <a:spcAft>
                <a:spcPts val="600"/>
              </a:spcAft>
            </a:pPr>
            <a:r>
              <a:rPr lang="de-DE" sz="1200" b="1" dirty="0"/>
              <a:t>Nehmen Sie nur das Nötigste mit. </a:t>
            </a:r>
          </a:p>
          <a:p>
            <a:pPr>
              <a:spcBef>
                <a:spcPts val="0"/>
              </a:spcBef>
              <a:spcAft>
                <a:spcPts val="600"/>
              </a:spcAft>
            </a:pPr>
            <a:r>
              <a:rPr lang="de-DE" sz="1200" b="1" dirty="0"/>
              <a:t>Beginnen Sie mit der Evakuierung sofort.</a:t>
            </a:r>
          </a:p>
          <a:p>
            <a:pPr>
              <a:spcBef>
                <a:spcPts val="0"/>
              </a:spcBef>
              <a:spcAft>
                <a:spcPts val="600"/>
              </a:spcAft>
            </a:pPr>
            <a:r>
              <a:rPr lang="de-DE" sz="1200" b="1" dirty="0"/>
              <a:t>Die Evakuierung muss bis …………………….. abgeschlossen sein.</a:t>
            </a:r>
          </a:p>
          <a:p>
            <a:pPr>
              <a:spcBef>
                <a:spcPts val="0"/>
              </a:spcBef>
              <a:spcAft>
                <a:spcPts val="600"/>
              </a:spcAft>
            </a:pPr>
            <a:r>
              <a:rPr lang="de-DE" sz="1200" b="1" dirty="0"/>
              <a:t>Nutzen Sie den Notruf 112 nur, wenn Sie Hilfe brauchen. </a:t>
            </a:r>
          </a:p>
          <a:p>
            <a:pPr>
              <a:spcBef>
                <a:spcPts val="0"/>
              </a:spcBef>
              <a:spcAft>
                <a:spcPts val="600"/>
              </a:spcAft>
            </a:pPr>
            <a:r>
              <a:rPr lang="de-DE" sz="1200" b="1" dirty="0"/>
              <a:t>Unterstützen Sie hilfebedürftige Personen!</a:t>
            </a:r>
          </a:p>
          <a:p>
            <a:pPr>
              <a:spcBef>
                <a:spcPts val="0"/>
              </a:spcBef>
              <a:spcAft>
                <a:spcPts val="600"/>
              </a:spcAft>
            </a:pPr>
            <a:r>
              <a:rPr lang="de-DE" sz="1200" b="1" dirty="0"/>
              <a:t>Befolgen Sie Anweisungen der Einsatzkräfte!</a:t>
            </a:r>
            <a:endParaRPr lang="de-DE" sz="1200" b="1" dirty="0">
              <a:latin typeface="Arial" panose="020B0604020202020204" pitchFamily="34" charset="0"/>
              <a:ea typeface="Open Sans" panose="020B0606030504020204" pitchFamily="34" charset="0"/>
              <a:cs typeface="Arial" panose="020B0604020202020204" pitchFamily="34" charset="0"/>
            </a:endParaRPr>
          </a:p>
          <a:p>
            <a:pPr>
              <a:spcBef>
                <a:spcPts val="0"/>
              </a:spcBef>
              <a:spcAft>
                <a:spcPts val="600"/>
              </a:spcAft>
            </a:pPr>
            <a:r>
              <a:rPr lang="de-DE" sz="1200" b="1" dirty="0"/>
              <a:t>Schalten Sie vor Verlassen Ihres Gebäudes elektrische Geräte und Anlagen aus. </a:t>
            </a:r>
          </a:p>
          <a:p>
            <a:pPr>
              <a:spcBef>
                <a:spcPts val="0"/>
              </a:spcBef>
              <a:spcAft>
                <a:spcPts val="600"/>
              </a:spcAft>
            </a:pPr>
            <a:endParaRPr lang="de-DE" sz="1200" b="1" dirty="0"/>
          </a:p>
          <a:p>
            <a:pPr>
              <a:spcBef>
                <a:spcPts val="0"/>
              </a:spcBef>
              <a:spcAft>
                <a:spcPts val="600"/>
              </a:spcAft>
            </a:pPr>
            <a:endParaRPr lang="de-DE" sz="1200" b="1" dirty="0"/>
          </a:p>
          <a:p>
            <a:pPr>
              <a:spcBef>
                <a:spcPts val="0"/>
              </a:spcBef>
              <a:spcAft>
                <a:spcPts val="600"/>
              </a:spcAft>
            </a:pPr>
            <a:endParaRPr lang="de-DE" sz="1200" b="1" dirty="0"/>
          </a:p>
        </p:txBody>
      </p:sp>
      <p:sp>
        <p:nvSpPr>
          <p:cNvPr id="35" name="Rechteck 34">
            <a:hlinkClick r:id="rId6" action="ppaction://hlinksldjump"/>
            <a:extLst>
              <a:ext uri="{FF2B5EF4-FFF2-40B4-BE49-F238E27FC236}">
                <a16:creationId xmlns:a16="http://schemas.microsoft.com/office/drawing/2014/main" id="{094DD359-B966-240B-9A5C-80606ECC1A49}"/>
              </a:ext>
            </a:extLst>
          </p:cNvPr>
          <p:cNvSpPr/>
          <p:nvPr/>
        </p:nvSpPr>
        <p:spPr>
          <a:xfrm rot="16200000">
            <a:off x="-708129" y="6457644"/>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Übersicht Warnungen</a:t>
            </a:r>
          </a:p>
        </p:txBody>
      </p:sp>
    </p:spTree>
    <p:extLst>
      <p:ext uri="{BB962C8B-B14F-4D97-AF65-F5344CB8AC3E}">
        <p14:creationId xmlns:p14="http://schemas.microsoft.com/office/powerpoint/2010/main" val="37749946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BED84-E2A3-E2EF-ED3F-7AA84A4A018D}"/>
            </a:ext>
          </a:extLst>
        </p:cNvPr>
        <p:cNvGrpSpPr/>
        <p:nvPr/>
      </p:nvGrpSpPr>
      <p:grpSpPr>
        <a:xfrm>
          <a:off x="0" y="0"/>
          <a:ext cx="0" cy="0"/>
          <a:chOff x="0" y="0"/>
          <a:chExt cx="0" cy="0"/>
        </a:xfrm>
      </p:grpSpPr>
      <p:sp>
        <p:nvSpPr>
          <p:cNvPr id="6" name="Textplatzhalter 5">
            <a:extLst>
              <a:ext uri="{FF2B5EF4-FFF2-40B4-BE49-F238E27FC236}">
                <a16:creationId xmlns:a16="http://schemas.microsoft.com/office/drawing/2014/main" id="{4D7AB97D-8E4B-7074-4F46-9461D491AF25}"/>
              </a:ext>
            </a:extLst>
          </p:cNvPr>
          <p:cNvSpPr>
            <a:spLocks noGrp="1"/>
          </p:cNvSpPr>
          <p:nvPr>
            <p:ph type="body" sz="quarter" idx="21"/>
          </p:nvPr>
        </p:nvSpPr>
        <p:spPr/>
        <p:txBody>
          <a:bodyPr/>
          <a:lstStyle/>
          <a:p>
            <a:r>
              <a:rPr lang="de-DE" dirty="0"/>
              <a:t>Neuhäuser Warnung</a:t>
            </a:r>
          </a:p>
        </p:txBody>
      </p:sp>
      <p:sp>
        <p:nvSpPr>
          <p:cNvPr id="7" name="Textplatzhalter 6">
            <a:extLst>
              <a:ext uri="{FF2B5EF4-FFF2-40B4-BE49-F238E27FC236}">
                <a16:creationId xmlns:a16="http://schemas.microsoft.com/office/drawing/2014/main" id="{62F38F7C-1EFF-2425-D601-373D4B1330BA}"/>
              </a:ext>
            </a:extLst>
          </p:cNvPr>
          <p:cNvSpPr>
            <a:spLocks noGrp="1"/>
          </p:cNvSpPr>
          <p:nvPr>
            <p:ph type="body" sz="quarter" idx="26"/>
          </p:nvPr>
        </p:nvSpPr>
        <p:spPr>
          <a:solidFill>
            <a:srgbClr val="FF0000"/>
          </a:solidFill>
        </p:spPr>
        <p:txBody>
          <a:bodyPr/>
          <a:lstStyle/>
          <a:p>
            <a:r>
              <a:rPr lang="de-DE" dirty="0">
                <a:solidFill>
                  <a:schemeClr val="bg1"/>
                </a:solidFill>
              </a:rPr>
              <a:t>Warnungen / Evakuierungen </a:t>
            </a:r>
          </a:p>
        </p:txBody>
      </p:sp>
      <p:sp>
        <p:nvSpPr>
          <p:cNvPr id="4" name="Titel 3">
            <a:extLst>
              <a:ext uri="{FF2B5EF4-FFF2-40B4-BE49-F238E27FC236}">
                <a16:creationId xmlns:a16="http://schemas.microsoft.com/office/drawing/2014/main" id="{1594AC8F-2E90-290A-65E1-C2F0359C0CB4}"/>
              </a:ext>
            </a:extLst>
          </p:cNvPr>
          <p:cNvSpPr>
            <a:spLocks noGrp="1"/>
          </p:cNvSpPr>
          <p:nvPr>
            <p:ph type="title"/>
          </p:nvPr>
        </p:nvSpPr>
        <p:spPr/>
        <p:txBody>
          <a:bodyPr/>
          <a:lstStyle/>
          <a:p>
            <a:r>
              <a:rPr lang="de-DE" dirty="0"/>
              <a:t>710 b</a:t>
            </a:r>
          </a:p>
        </p:txBody>
      </p:sp>
      <p:sp>
        <p:nvSpPr>
          <p:cNvPr id="21" name="Textplatzhalter 20">
            <a:extLst>
              <a:ext uri="{FF2B5EF4-FFF2-40B4-BE49-F238E27FC236}">
                <a16:creationId xmlns:a16="http://schemas.microsoft.com/office/drawing/2014/main" id="{C35131D4-537D-E883-6C5C-206FCF2CA64E}"/>
              </a:ext>
            </a:extLst>
          </p:cNvPr>
          <p:cNvSpPr>
            <a:spLocks noGrp="1"/>
          </p:cNvSpPr>
          <p:nvPr>
            <p:ph type="body" sz="quarter" idx="32"/>
          </p:nvPr>
        </p:nvSpPr>
        <p:spPr>
          <a:prstGeom prst="rect">
            <a:avLst/>
          </a:prstGeom>
        </p:spPr>
        <p:txBody>
          <a:bodyPr/>
          <a:lstStyle/>
          <a:p>
            <a:r>
              <a:rPr lang="de-DE" dirty="0"/>
              <a:t>cb</a:t>
            </a:r>
          </a:p>
        </p:txBody>
      </p:sp>
      <p:sp>
        <p:nvSpPr>
          <p:cNvPr id="3" name="Datumsplatzhalter 2">
            <a:extLst>
              <a:ext uri="{FF2B5EF4-FFF2-40B4-BE49-F238E27FC236}">
                <a16:creationId xmlns:a16="http://schemas.microsoft.com/office/drawing/2014/main" id="{FDD2BB1D-1A93-230B-18D0-C83E7F11637E}"/>
              </a:ext>
            </a:extLst>
          </p:cNvPr>
          <p:cNvSpPr>
            <a:spLocks noGrp="1"/>
          </p:cNvSpPr>
          <p:nvPr>
            <p:ph type="dt" sz="half" idx="10"/>
          </p:nvPr>
        </p:nvSpPr>
        <p:spPr/>
        <p:txBody>
          <a:bodyPr/>
          <a:lstStyle/>
          <a:p>
            <a:fld id="{D308385C-EFCA-46CB-9D9A-D74A6E223B6D}" type="datetime1">
              <a:rPr lang="de-DE" smtClean="0"/>
              <a:pPr/>
              <a:t>20.01.2026</a:t>
            </a:fld>
            <a:endParaRPr lang="en-US" dirty="0"/>
          </a:p>
        </p:txBody>
      </p:sp>
      <p:graphicFrame>
        <p:nvGraphicFramePr>
          <p:cNvPr id="2" name="Tabelle 1">
            <a:extLst>
              <a:ext uri="{FF2B5EF4-FFF2-40B4-BE49-F238E27FC236}">
                <a16:creationId xmlns:a16="http://schemas.microsoft.com/office/drawing/2014/main" id="{4209C1B7-66AD-4975-4207-3BECFD7EB7C9}"/>
              </a:ext>
            </a:extLst>
          </p:cNvPr>
          <p:cNvGraphicFramePr>
            <a:graphicFrameLocks noGrp="1"/>
          </p:cNvGraphicFramePr>
          <p:nvPr>
            <p:extLst>
              <p:ext uri="{D42A27DB-BD31-4B8C-83A1-F6EECF244321}">
                <p14:modId xmlns:p14="http://schemas.microsoft.com/office/powerpoint/2010/main" val="2744412039"/>
              </p:ext>
            </p:extLst>
          </p:nvPr>
        </p:nvGraphicFramePr>
        <p:xfrm>
          <a:off x="503238" y="1551180"/>
          <a:ext cx="6870968" cy="1285240"/>
        </p:xfrm>
        <a:graphic>
          <a:graphicData uri="http://schemas.openxmlformats.org/drawingml/2006/table">
            <a:tbl>
              <a:tblPr firstRow="1" bandRow="1">
                <a:tableStyleId>{5940675A-B579-460E-94D1-54222C63F5DA}</a:tableStyleId>
              </a:tblPr>
              <a:tblGrid>
                <a:gridCol w="1757710">
                  <a:extLst>
                    <a:ext uri="{9D8B030D-6E8A-4147-A177-3AD203B41FA5}">
                      <a16:colId xmlns:a16="http://schemas.microsoft.com/office/drawing/2014/main" val="1657135842"/>
                    </a:ext>
                  </a:extLst>
                </a:gridCol>
                <a:gridCol w="3820438">
                  <a:extLst>
                    <a:ext uri="{9D8B030D-6E8A-4147-A177-3AD203B41FA5}">
                      <a16:colId xmlns:a16="http://schemas.microsoft.com/office/drawing/2014/main" val="1282900115"/>
                    </a:ext>
                  </a:extLst>
                </a:gridCol>
                <a:gridCol w="910147">
                  <a:extLst>
                    <a:ext uri="{9D8B030D-6E8A-4147-A177-3AD203B41FA5}">
                      <a16:colId xmlns:a16="http://schemas.microsoft.com/office/drawing/2014/main" val="2173456831"/>
                    </a:ext>
                  </a:extLst>
                </a:gridCol>
                <a:gridCol w="382673">
                  <a:extLst>
                    <a:ext uri="{9D8B030D-6E8A-4147-A177-3AD203B41FA5}">
                      <a16:colId xmlns:a16="http://schemas.microsoft.com/office/drawing/2014/main" val="2181586199"/>
                    </a:ext>
                  </a:extLst>
                </a:gridCol>
              </a:tblGrid>
              <a:tr h="370840">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Zuständig</a:t>
                      </a:r>
                    </a:p>
                  </a:txBody>
                  <a:tcPr>
                    <a:solidFill>
                      <a:srgbClr val="E7E6E6"/>
                    </a:solidFill>
                  </a:tcPr>
                </a:tc>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Maßnahmen </a:t>
                      </a:r>
                    </a:p>
                  </a:txBody>
                  <a:tcPr>
                    <a:solidFill>
                      <a:srgbClr val="E7E6E6"/>
                    </a:solidFill>
                  </a:tcPr>
                </a:tc>
                <a:tc>
                  <a:txBody>
                    <a:bodyPr/>
                    <a:lstStyle/>
                    <a:p>
                      <a:pPr algn="r"/>
                      <a:r>
                        <a:rPr lang="de-DE" sz="1400" b="1" i="0" dirty="0">
                          <a:latin typeface="Arial" panose="020B0604020202020204" pitchFamily="34" charset="0"/>
                          <a:ea typeface="Open Sans" panose="020B0606030504020204" pitchFamily="34" charset="0"/>
                          <a:cs typeface="Arial" panose="020B0604020202020204" pitchFamily="34" charset="0"/>
                        </a:rPr>
                        <a:t>Plan Nr.</a:t>
                      </a:r>
                    </a:p>
                  </a:txBody>
                  <a:tcPr marL="36000" marR="36000" anchor="ctr">
                    <a:solidFill>
                      <a:srgbClr val="E7E6E6"/>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600" b="1" i="0" dirty="0">
                          <a:latin typeface="Arial" panose="020B0604020202020204" pitchFamily="34" charset="0"/>
                          <a:ea typeface="Open Sans" panose="020B0606030504020204" pitchFamily="34" charset="0"/>
                          <a:cs typeface="Arial" panose="020B0604020202020204" pitchFamily="34" charset="0"/>
                          <a:sym typeface="Wingdings" panose="05000000000000000000" pitchFamily="2" charset="2"/>
                        </a:rPr>
                        <a:t></a:t>
                      </a: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extLst>
                  <a:ext uri="{0D108BD9-81ED-4DB2-BD59-A6C34878D82A}">
                    <a16:rowId xmlns:a16="http://schemas.microsoft.com/office/drawing/2014/main" val="691297166"/>
                  </a:ext>
                </a:extLst>
              </a:tr>
              <a:tr h="160359">
                <a:tc>
                  <a:txBody>
                    <a:bodyPr/>
                    <a:lstStyle/>
                    <a:p>
                      <a:pPr marL="0" algn="l" defTabSz="755934" rtl="0" eaLnBrk="1" latinLnBrk="0" hangingPunct="1"/>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Feuerwehr  </a:t>
                      </a:r>
                    </a:p>
                  </a:txBody>
                  <a:tcPr marL="36000" marR="36000"/>
                </a:tc>
                <a:tc>
                  <a:txBody>
                    <a:bodyPr/>
                    <a:lstStyle/>
                    <a:p>
                      <a:pPr marL="0" indent="0">
                        <a:buFont typeface="Symbol" panose="05050102010706020507" pitchFamily="18" charset="2"/>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Beschallung: im markierten Bereich </a:t>
                      </a:r>
                    </a:p>
                  </a:txBody>
                  <a:tcPr marL="36000" marR="36000"/>
                </a:tc>
                <a:tc>
                  <a:txBody>
                    <a:bodyPr/>
                    <a:lstStyle/>
                    <a:p>
                      <a:pPr algn="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919402272"/>
                  </a:ext>
                </a:extLst>
              </a:tr>
              <a:tr h="279599">
                <a:tc rowSpan="2">
                  <a:txBody>
                    <a:bodyPr/>
                    <a:lstStyle/>
                    <a:p>
                      <a:pPr marL="0" algn="l" defTabSz="755934" rtl="0" eaLnBrk="1" latinLnBrk="0" hangingPunct="1"/>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Ortspolizeibehörde </a:t>
                      </a:r>
                    </a:p>
                  </a:txBody>
                  <a:tcPr marL="36000" marR="36000"/>
                </a:tc>
                <a:tc>
                  <a:txBody>
                    <a:bodyPr/>
                    <a:lstStyle/>
                    <a:p>
                      <a:pPr marL="0" marR="0" lvl="0" indent="0" algn="l" defTabSz="755934" rtl="0" eaLnBrk="1" fontAlgn="auto" latinLnBrk="0" hangingPunct="1">
                        <a:lnSpc>
                          <a:spcPct val="100000"/>
                        </a:lnSpc>
                        <a:spcBef>
                          <a:spcPts val="0"/>
                        </a:spcBef>
                        <a:spcAft>
                          <a:spcPts val="0"/>
                        </a:spcAft>
                        <a:buClrTx/>
                        <a:buSzTx/>
                        <a:buFont typeface="Symbol" panose="05050102010706020507" pitchFamily="18" charset="2"/>
                        <a:buNone/>
                        <a:tabLst/>
                        <a:defRPr/>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Warnung via NINA (über ILS / Landespolizei)</a:t>
                      </a:r>
                    </a:p>
                  </a:txBody>
                  <a:tcPr marL="36000" marR="36000"/>
                </a:tc>
                <a:tc>
                  <a:txBody>
                    <a:bodyPr/>
                    <a:lstStyle/>
                    <a:p>
                      <a:pPr algn="r"/>
                      <a:r>
                        <a:rPr lang="de-DE" sz="1400" b="0" i="0" dirty="0">
                          <a:highlight>
                            <a:srgbClr val="FFFF00"/>
                          </a:highlight>
                          <a:latin typeface="Arial" panose="020B0604020202020204" pitchFamily="34" charset="0"/>
                          <a:ea typeface="Open Sans" panose="020B0606030504020204" pitchFamily="34" charset="0"/>
                          <a:cs typeface="Arial" panose="020B0604020202020204" pitchFamily="34" charset="0"/>
                        </a:rPr>
                        <a:t>??</a:t>
                      </a: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212340769"/>
                  </a:ext>
                </a:extLst>
              </a:tr>
              <a:tr h="279599">
                <a:tc vMerge="1">
                  <a:txBody>
                    <a:bodyPr/>
                    <a:lstStyle/>
                    <a:p>
                      <a:pPr marL="0" algn="l" defTabSz="755934" rtl="0" eaLnBrk="1" latinLnBrk="0" hangingPunct="1"/>
                      <a:endPar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pPr marL="0" indent="0">
                        <a:buNone/>
                      </a:pPr>
                      <a:endPar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pPr algn="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242781012"/>
                  </a:ext>
                </a:extLst>
              </a:tr>
            </a:tbl>
          </a:graphicData>
        </a:graphic>
      </p:graphicFrame>
      <p:sp>
        <p:nvSpPr>
          <p:cNvPr id="8" name="Rechteck 7">
            <a:hlinkClick r:id="rId2" action="ppaction://hlinksldjump"/>
            <a:extLst>
              <a:ext uri="{FF2B5EF4-FFF2-40B4-BE49-F238E27FC236}">
                <a16:creationId xmlns:a16="http://schemas.microsoft.com/office/drawing/2014/main" id="{48043ED9-805C-F51D-BE3E-661D684C3D14}"/>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9" name="Rechteck 8">
            <a:hlinkClick r:id="rId3" action="ppaction://hlinksldjump"/>
            <a:extLst>
              <a:ext uri="{FF2B5EF4-FFF2-40B4-BE49-F238E27FC236}">
                <a16:creationId xmlns:a16="http://schemas.microsoft.com/office/drawing/2014/main" id="{51AAB262-92AA-6EBF-51CD-64DBB9AF3391}"/>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4" name="Rechteck 13">
            <a:hlinkClick r:id="rId4" action="ppaction://hlinksldjump"/>
            <a:extLst>
              <a:ext uri="{FF2B5EF4-FFF2-40B4-BE49-F238E27FC236}">
                <a16:creationId xmlns:a16="http://schemas.microsoft.com/office/drawing/2014/main" id="{2F0CE67A-E0F9-88DD-5C0B-BDC7E2AAD750}"/>
              </a:ext>
            </a:extLst>
          </p:cNvPr>
          <p:cNvSpPr/>
          <p:nvPr/>
        </p:nvSpPr>
        <p:spPr>
          <a:xfrm rot="16200000">
            <a:off x="-708129" y="4373651"/>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Starkregen / Hochwasser</a:t>
            </a:r>
          </a:p>
        </p:txBody>
      </p:sp>
      <p:grpSp>
        <p:nvGrpSpPr>
          <p:cNvPr id="22" name="Gruppieren 21">
            <a:extLst>
              <a:ext uri="{FF2B5EF4-FFF2-40B4-BE49-F238E27FC236}">
                <a16:creationId xmlns:a16="http://schemas.microsoft.com/office/drawing/2014/main" id="{7A7A0B4F-EBE8-8E8E-3E97-CC15590F2662}"/>
              </a:ext>
            </a:extLst>
          </p:cNvPr>
          <p:cNvGrpSpPr/>
          <p:nvPr/>
        </p:nvGrpSpPr>
        <p:grpSpPr>
          <a:xfrm>
            <a:off x="503238" y="3100193"/>
            <a:ext cx="4166938" cy="3924310"/>
            <a:chOff x="503238" y="4841027"/>
            <a:chExt cx="5734050" cy="5400173"/>
          </a:xfrm>
        </p:grpSpPr>
        <p:pic>
          <p:nvPicPr>
            <p:cNvPr id="23" name="Grafik 22">
              <a:extLst>
                <a:ext uri="{FF2B5EF4-FFF2-40B4-BE49-F238E27FC236}">
                  <a16:creationId xmlns:a16="http://schemas.microsoft.com/office/drawing/2014/main" id="{B28FCEAA-87E9-D96D-4773-56132041A7DF}"/>
                </a:ext>
              </a:extLst>
            </p:cNvPr>
            <p:cNvPicPr>
              <a:picLocks noChangeAspect="1"/>
            </p:cNvPicPr>
            <p:nvPr/>
          </p:nvPicPr>
          <p:blipFill rotWithShape="1">
            <a:blip r:embed="rId5"/>
            <a:srcRect t="4064"/>
            <a:stretch>
              <a:fillRect/>
            </a:stretch>
          </p:blipFill>
          <p:spPr>
            <a:xfrm>
              <a:off x="503238" y="4841027"/>
              <a:ext cx="5734050" cy="5400173"/>
            </a:xfrm>
            <a:prstGeom prst="rect">
              <a:avLst/>
            </a:prstGeom>
          </p:spPr>
        </p:pic>
        <p:cxnSp>
          <p:nvCxnSpPr>
            <p:cNvPr id="24" name="Gerader Verbinder 23">
              <a:extLst>
                <a:ext uri="{FF2B5EF4-FFF2-40B4-BE49-F238E27FC236}">
                  <a16:creationId xmlns:a16="http://schemas.microsoft.com/office/drawing/2014/main" id="{2B5034FD-2D37-5174-64A1-5A7A6A06D92F}"/>
                </a:ext>
              </a:extLst>
            </p:cNvPr>
            <p:cNvCxnSpPr>
              <a:cxnSpLocks/>
            </p:cNvCxnSpPr>
            <p:nvPr/>
          </p:nvCxnSpPr>
          <p:spPr>
            <a:xfrm flipV="1">
              <a:off x="577850" y="4959488"/>
              <a:ext cx="195804" cy="5407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F1302E0E-5627-B23F-5B6F-D4D3B6DD0B1E}"/>
                </a:ext>
              </a:extLst>
            </p:cNvPr>
            <p:cNvCxnSpPr>
              <a:cxnSpLocks/>
            </p:cNvCxnSpPr>
            <p:nvPr/>
          </p:nvCxnSpPr>
          <p:spPr>
            <a:xfrm flipH="1" flipV="1">
              <a:off x="577850" y="5443873"/>
              <a:ext cx="5037292" cy="4578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446E5D2B-9307-D500-6C7D-F239A859A984}"/>
                </a:ext>
              </a:extLst>
            </p:cNvPr>
            <p:cNvCxnSpPr>
              <a:cxnSpLocks/>
            </p:cNvCxnSpPr>
            <p:nvPr/>
          </p:nvCxnSpPr>
          <p:spPr>
            <a:xfrm flipH="1" flipV="1">
              <a:off x="779804" y="4968498"/>
              <a:ext cx="2166916" cy="7801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17A80678-10C4-CB9E-74FD-BEE4E9368B68}"/>
                </a:ext>
              </a:extLst>
            </p:cNvPr>
            <p:cNvCxnSpPr>
              <a:cxnSpLocks/>
            </p:cNvCxnSpPr>
            <p:nvPr/>
          </p:nvCxnSpPr>
          <p:spPr>
            <a:xfrm flipH="1" flipV="1">
              <a:off x="2946720" y="5748673"/>
              <a:ext cx="976786" cy="1066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AC1341AF-8B76-397F-17BE-A9E4A54E866A}"/>
                </a:ext>
              </a:extLst>
            </p:cNvPr>
            <p:cNvCxnSpPr>
              <a:cxnSpLocks/>
            </p:cNvCxnSpPr>
            <p:nvPr/>
          </p:nvCxnSpPr>
          <p:spPr>
            <a:xfrm flipH="1" flipV="1">
              <a:off x="3923506" y="6815473"/>
              <a:ext cx="419894" cy="260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0F40FAF6-C0A0-5A49-364C-0821BD2EB572}"/>
                </a:ext>
              </a:extLst>
            </p:cNvPr>
            <p:cNvCxnSpPr>
              <a:cxnSpLocks/>
            </p:cNvCxnSpPr>
            <p:nvPr/>
          </p:nvCxnSpPr>
          <p:spPr>
            <a:xfrm flipV="1">
              <a:off x="4201121" y="7075823"/>
              <a:ext cx="142279" cy="9517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4BA25776-F771-B29F-4EDE-919EC341CE59}"/>
                </a:ext>
              </a:extLst>
            </p:cNvPr>
            <p:cNvCxnSpPr>
              <a:cxnSpLocks/>
            </p:cNvCxnSpPr>
            <p:nvPr/>
          </p:nvCxnSpPr>
          <p:spPr>
            <a:xfrm flipH="1" flipV="1">
              <a:off x="4201121" y="8027597"/>
              <a:ext cx="1602779" cy="9517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D635C294-5C3E-44EC-5D19-017A5C8699B0}"/>
                </a:ext>
              </a:extLst>
            </p:cNvPr>
            <p:cNvCxnSpPr>
              <a:cxnSpLocks/>
            </p:cNvCxnSpPr>
            <p:nvPr/>
          </p:nvCxnSpPr>
          <p:spPr>
            <a:xfrm flipV="1">
              <a:off x="5615142" y="8979371"/>
              <a:ext cx="188758" cy="10799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3" name="Textplatzhalter 10">
            <a:extLst>
              <a:ext uri="{FF2B5EF4-FFF2-40B4-BE49-F238E27FC236}">
                <a16:creationId xmlns:a16="http://schemas.microsoft.com/office/drawing/2014/main" id="{EC90E9A5-36AD-69EA-1E9B-D18C81BD9E51}"/>
              </a:ext>
            </a:extLst>
          </p:cNvPr>
          <p:cNvSpPr txBox="1">
            <a:spLocks/>
          </p:cNvSpPr>
          <p:nvPr/>
        </p:nvSpPr>
        <p:spPr>
          <a:xfrm>
            <a:off x="503238" y="7077611"/>
            <a:ext cx="6588125" cy="3179921"/>
          </a:xfrm>
          <a:prstGeom prst="rect">
            <a:avLst/>
          </a:prstGeom>
          <a:solidFill>
            <a:schemeClr val="accent4">
              <a:lumMod val="20000"/>
              <a:lumOff val="80000"/>
            </a:schemeClr>
          </a:solidFill>
          <a:ln>
            <a:solidFill>
              <a:srgbClr val="FF0000"/>
            </a:solidFill>
          </a:ln>
        </p:spPr>
        <p:txBody>
          <a:bodyPr lIns="72000" tIns="72000" rIns="0" bIns="0"/>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spcBef>
                <a:spcPts val="0"/>
              </a:spcBef>
              <a:spcAft>
                <a:spcPts val="600"/>
              </a:spcAft>
              <a:buNone/>
            </a:pPr>
            <a:r>
              <a:rPr lang="de-DE" sz="1200" b="1" dirty="0"/>
              <a:t>ANSAGETEXT Warnung </a:t>
            </a:r>
          </a:p>
          <a:p>
            <a:pPr marL="0" indent="0">
              <a:spcBef>
                <a:spcPts val="0"/>
              </a:spcBef>
              <a:spcAft>
                <a:spcPts val="600"/>
              </a:spcAft>
              <a:buNone/>
            </a:pPr>
            <a:r>
              <a:rPr lang="de-DE" sz="1200" b="1" dirty="0"/>
              <a:t>Achtung, Achtung: Hier spricht Ihre Feuerwehr </a:t>
            </a:r>
          </a:p>
          <a:p>
            <a:pPr>
              <a:spcBef>
                <a:spcPts val="0"/>
              </a:spcBef>
              <a:spcAft>
                <a:spcPts val="600"/>
              </a:spcAft>
            </a:pPr>
            <a:r>
              <a:rPr lang="de-DE" sz="1200" b="1" dirty="0"/>
              <a:t>Es droht ein Hochwasser der Brugga. </a:t>
            </a:r>
          </a:p>
          <a:p>
            <a:pPr>
              <a:spcBef>
                <a:spcPts val="0"/>
              </a:spcBef>
              <a:spcAft>
                <a:spcPts val="600"/>
              </a:spcAft>
            </a:pPr>
            <a:r>
              <a:rPr lang="de-DE" sz="1200" b="1" dirty="0"/>
              <a:t>Gehen Sie nicht in Kellerräume oder Untergeschosse. </a:t>
            </a:r>
          </a:p>
          <a:p>
            <a:pPr>
              <a:spcBef>
                <a:spcPts val="0"/>
              </a:spcBef>
              <a:spcAft>
                <a:spcPts val="600"/>
              </a:spcAft>
            </a:pPr>
            <a:r>
              <a:rPr lang="de-DE" sz="1200" b="1" dirty="0"/>
              <a:t>Beobachten Sie Lage. </a:t>
            </a:r>
          </a:p>
          <a:p>
            <a:pPr>
              <a:spcBef>
                <a:spcPts val="0"/>
              </a:spcBef>
              <a:spcAft>
                <a:spcPts val="600"/>
              </a:spcAft>
            </a:pPr>
            <a:r>
              <a:rPr lang="de-DE" sz="1200" b="1" dirty="0"/>
              <a:t>Begeben Sie sich gegebenenfalls in höhere Stockwerke. </a:t>
            </a:r>
          </a:p>
          <a:p>
            <a:pPr>
              <a:spcBef>
                <a:spcPts val="0"/>
              </a:spcBef>
              <a:spcAft>
                <a:spcPts val="600"/>
              </a:spcAft>
            </a:pPr>
            <a:r>
              <a:rPr lang="de-DE" sz="1200" b="1" dirty="0"/>
              <a:t>Schalten Sie elektrische Geräte und Anlagen aus. </a:t>
            </a:r>
          </a:p>
          <a:p>
            <a:pPr>
              <a:spcBef>
                <a:spcPts val="0"/>
              </a:spcBef>
              <a:spcAft>
                <a:spcPts val="600"/>
              </a:spcAft>
            </a:pPr>
            <a:r>
              <a:rPr lang="de-DE" sz="1200" b="1" dirty="0"/>
              <a:t>Informieren Sie Ihre Nachbarn. </a:t>
            </a:r>
          </a:p>
          <a:p>
            <a:pPr>
              <a:spcBef>
                <a:spcPts val="0"/>
              </a:spcBef>
              <a:spcAft>
                <a:spcPts val="600"/>
              </a:spcAft>
            </a:pPr>
            <a:r>
              <a:rPr lang="de-DE" sz="1200" b="1" dirty="0"/>
              <a:t>Nutzen Sie den Notruf 112 nur, wenn Sie Hilfe brauchen. </a:t>
            </a:r>
          </a:p>
          <a:p>
            <a:pPr>
              <a:spcBef>
                <a:spcPts val="0"/>
              </a:spcBef>
              <a:spcAft>
                <a:spcPts val="600"/>
              </a:spcAft>
            </a:pPr>
            <a:r>
              <a:rPr lang="de-DE" sz="1200" b="1" dirty="0"/>
              <a:t>Unterstützen Sie hilfebedürftige Personen!</a:t>
            </a:r>
          </a:p>
          <a:p>
            <a:pPr>
              <a:spcBef>
                <a:spcPts val="0"/>
              </a:spcBef>
              <a:spcAft>
                <a:spcPts val="600"/>
              </a:spcAft>
            </a:pPr>
            <a:r>
              <a:rPr lang="de-DE" sz="1200" b="1" dirty="0"/>
              <a:t>Befolgen Sie die Anweisungen der Einsatzkräfte!</a:t>
            </a:r>
            <a:endParaRPr lang="de-DE" sz="1200" b="1" dirty="0">
              <a:latin typeface="Arial" panose="020B0604020202020204" pitchFamily="34" charset="0"/>
              <a:ea typeface="Open Sans" panose="020B0606030504020204" pitchFamily="34" charset="0"/>
              <a:cs typeface="Arial" panose="020B0604020202020204" pitchFamily="34" charset="0"/>
            </a:endParaRPr>
          </a:p>
          <a:p>
            <a:pPr>
              <a:spcBef>
                <a:spcPts val="0"/>
              </a:spcBef>
              <a:spcAft>
                <a:spcPts val="600"/>
              </a:spcAft>
            </a:pPr>
            <a:r>
              <a:rPr lang="de-DE" sz="1200" b="1" dirty="0"/>
              <a:t>Wir informieren Sie, wenn die Gefahr vorüber ist. . </a:t>
            </a:r>
          </a:p>
          <a:p>
            <a:pPr>
              <a:spcBef>
                <a:spcPts val="0"/>
              </a:spcBef>
              <a:spcAft>
                <a:spcPts val="600"/>
              </a:spcAft>
            </a:pPr>
            <a:endParaRPr lang="de-DE" sz="1200" b="1" dirty="0"/>
          </a:p>
          <a:p>
            <a:pPr>
              <a:spcBef>
                <a:spcPts val="0"/>
              </a:spcBef>
              <a:spcAft>
                <a:spcPts val="600"/>
              </a:spcAft>
            </a:pPr>
            <a:endParaRPr lang="de-DE" sz="1200" b="1" dirty="0"/>
          </a:p>
          <a:p>
            <a:pPr>
              <a:spcBef>
                <a:spcPts val="0"/>
              </a:spcBef>
              <a:spcAft>
                <a:spcPts val="600"/>
              </a:spcAft>
            </a:pPr>
            <a:endParaRPr lang="de-DE" sz="1200" b="1" dirty="0"/>
          </a:p>
        </p:txBody>
      </p:sp>
      <p:sp>
        <p:nvSpPr>
          <p:cNvPr id="5" name="Rechteck 4">
            <a:hlinkClick r:id="rId6" action="ppaction://hlinksldjump"/>
            <a:extLst>
              <a:ext uri="{FF2B5EF4-FFF2-40B4-BE49-F238E27FC236}">
                <a16:creationId xmlns:a16="http://schemas.microsoft.com/office/drawing/2014/main" id="{183A43A0-1961-4E4F-5D46-8CA7292E74AF}"/>
              </a:ext>
            </a:extLst>
          </p:cNvPr>
          <p:cNvSpPr/>
          <p:nvPr/>
        </p:nvSpPr>
        <p:spPr>
          <a:xfrm rot="16200000">
            <a:off x="-708129" y="6457644"/>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Übersicht Warnungen</a:t>
            </a:r>
          </a:p>
        </p:txBody>
      </p:sp>
    </p:spTree>
    <p:extLst>
      <p:ext uri="{BB962C8B-B14F-4D97-AF65-F5344CB8AC3E}">
        <p14:creationId xmlns:p14="http://schemas.microsoft.com/office/powerpoint/2010/main" val="24741122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01A77-2AF5-7793-7979-B385402C6325}"/>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9C295304-9AE5-9619-0D17-E98BE28473EA}"/>
              </a:ext>
            </a:extLst>
          </p:cNvPr>
          <p:cNvSpPr>
            <a:spLocks noGrp="1"/>
          </p:cNvSpPr>
          <p:nvPr>
            <p:ph type="body" sz="quarter" idx="21"/>
          </p:nvPr>
        </p:nvSpPr>
        <p:spPr/>
        <p:txBody>
          <a:bodyPr/>
          <a:lstStyle/>
          <a:p>
            <a:r>
              <a:rPr lang="de-DE" dirty="0"/>
              <a:t>Übersicht</a:t>
            </a:r>
          </a:p>
        </p:txBody>
      </p:sp>
      <p:sp>
        <p:nvSpPr>
          <p:cNvPr id="9" name="Textplatzhalter 8">
            <a:extLst>
              <a:ext uri="{FF2B5EF4-FFF2-40B4-BE49-F238E27FC236}">
                <a16:creationId xmlns:a16="http://schemas.microsoft.com/office/drawing/2014/main" id="{909F81EC-057B-CD45-E5D5-25B05B42D633}"/>
              </a:ext>
            </a:extLst>
          </p:cNvPr>
          <p:cNvSpPr>
            <a:spLocks noGrp="1"/>
          </p:cNvSpPr>
          <p:nvPr>
            <p:ph type="body" sz="quarter" idx="26"/>
          </p:nvPr>
        </p:nvSpPr>
        <p:spPr>
          <a:solidFill>
            <a:srgbClr val="FF0000"/>
          </a:solidFill>
        </p:spPr>
        <p:txBody>
          <a:bodyPr/>
          <a:lstStyle/>
          <a:p>
            <a:r>
              <a:rPr lang="de-DE" dirty="0">
                <a:solidFill>
                  <a:schemeClr val="bg1"/>
                </a:solidFill>
              </a:rPr>
              <a:t>Sofortmaßnahmen nach Starkregen</a:t>
            </a:r>
          </a:p>
        </p:txBody>
      </p:sp>
      <p:sp>
        <p:nvSpPr>
          <p:cNvPr id="7" name="Titel 6">
            <a:extLst>
              <a:ext uri="{FF2B5EF4-FFF2-40B4-BE49-F238E27FC236}">
                <a16:creationId xmlns:a16="http://schemas.microsoft.com/office/drawing/2014/main" id="{A5F6CFEC-28DB-A327-83E1-CF57298887A2}"/>
              </a:ext>
            </a:extLst>
          </p:cNvPr>
          <p:cNvSpPr>
            <a:spLocks noGrp="1"/>
          </p:cNvSpPr>
          <p:nvPr>
            <p:ph type="title"/>
          </p:nvPr>
        </p:nvSpPr>
        <p:spPr/>
        <p:txBody>
          <a:bodyPr/>
          <a:lstStyle/>
          <a:p>
            <a:r>
              <a:rPr lang="de-DE" dirty="0"/>
              <a:t>790</a:t>
            </a:r>
          </a:p>
        </p:txBody>
      </p:sp>
      <p:sp>
        <p:nvSpPr>
          <p:cNvPr id="10" name="Textplatzhalter 9">
            <a:extLst>
              <a:ext uri="{FF2B5EF4-FFF2-40B4-BE49-F238E27FC236}">
                <a16:creationId xmlns:a16="http://schemas.microsoft.com/office/drawing/2014/main" id="{CC52E2B1-FF15-429B-2EBF-DB99151F337E}"/>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5504BE3E-4DE0-CC03-4D18-1E790D9CC9E1}"/>
              </a:ext>
            </a:extLst>
          </p:cNvPr>
          <p:cNvSpPr>
            <a:spLocks noGrp="1"/>
          </p:cNvSpPr>
          <p:nvPr>
            <p:ph type="dt" sz="half" idx="10"/>
          </p:nvPr>
        </p:nvSpPr>
        <p:spPr/>
        <p:txBody>
          <a:bodyPr/>
          <a:lstStyle/>
          <a:p>
            <a:r>
              <a:rPr lang="de-DE" dirty="0"/>
              <a:t>17.11.2023</a:t>
            </a:r>
          </a:p>
        </p:txBody>
      </p:sp>
      <p:sp>
        <p:nvSpPr>
          <p:cNvPr id="2" name="Rechteck 1">
            <a:hlinkClick r:id="rId2" action="ppaction://hlinksldjump"/>
            <a:extLst>
              <a:ext uri="{FF2B5EF4-FFF2-40B4-BE49-F238E27FC236}">
                <a16:creationId xmlns:a16="http://schemas.microsoft.com/office/drawing/2014/main" id="{08B98F64-6D61-9993-D1B8-32CB04CB73BE}"/>
              </a:ext>
            </a:extLst>
          </p:cNvPr>
          <p:cNvSpPr/>
          <p:nvPr/>
        </p:nvSpPr>
        <p:spPr>
          <a:xfrm>
            <a:off x="503238" y="1528763"/>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Gebäudekontrolle	</a:t>
            </a:r>
            <a:r>
              <a:rPr lang="de-DE" sz="2400" b="1" dirty="0">
                <a:solidFill>
                  <a:schemeClr val="tx1"/>
                </a:solidFill>
              </a:rPr>
              <a:t>Plan 791</a:t>
            </a:r>
          </a:p>
        </p:txBody>
      </p:sp>
      <p:sp>
        <p:nvSpPr>
          <p:cNvPr id="3" name="Rechteck 2">
            <a:hlinkClick r:id="rId3" action="ppaction://hlinksldjump"/>
            <a:extLst>
              <a:ext uri="{FF2B5EF4-FFF2-40B4-BE49-F238E27FC236}">
                <a16:creationId xmlns:a16="http://schemas.microsoft.com/office/drawing/2014/main" id="{0457AB8E-0E52-E416-F5A6-112D3112A9AA}"/>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4" name="Rechteck 3">
            <a:hlinkClick r:id="rId4" action="ppaction://hlinksldjump"/>
            <a:extLst>
              <a:ext uri="{FF2B5EF4-FFF2-40B4-BE49-F238E27FC236}">
                <a16:creationId xmlns:a16="http://schemas.microsoft.com/office/drawing/2014/main" id="{EC8F9167-F4C0-832C-91C1-C9BB966ECA3C}"/>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5" name="Rechteck 4">
            <a:hlinkClick r:id="rId5" action="ppaction://hlinksldjump"/>
            <a:extLst>
              <a:ext uri="{FF2B5EF4-FFF2-40B4-BE49-F238E27FC236}">
                <a16:creationId xmlns:a16="http://schemas.microsoft.com/office/drawing/2014/main" id="{2286FF65-0F07-C9CB-D62F-0D5C1244B1FD}"/>
              </a:ext>
            </a:extLst>
          </p:cNvPr>
          <p:cNvSpPr/>
          <p:nvPr/>
        </p:nvSpPr>
        <p:spPr>
          <a:xfrm rot="16200000">
            <a:off x="-708129" y="4373651"/>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Starkregen / Hochwasser</a:t>
            </a:r>
          </a:p>
        </p:txBody>
      </p:sp>
    </p:spTree>
    <p:extLst>
      <p:ext uri="{BB962C8B-B14F-4D97-AF65-F5344CB8AC3E}">
        <p14:creationId xmlns:p14="http://schemas.microsoft.com/office/powerpoint/2010/main" val="6974882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6009B-59F3-932D-A46C-D14248909D78}"/>
            </a:ext>
          </a:extLst>
        </p:cNvPr>
        <p:cNvGrpSpPr/>
        <p:nvPr/>
      </p:nvGrpSpPr>
      <p:grpSpPr>
        <a:xfrm>
          <a:off x="0" y="0"/>
          <a:ext cx="0" cy="0"/>
          <a:chOff x="0" y="0"/>
          <a:chExt cx="0" cy="0"/>
        </a:xfrm>
      </p:grpSpPr>
      <p:sp>
        <p:nvSpPr>
          <p:cNvPr id="6" name="Textplatzhalter 5">
            <a:extLst>
              <a:ext uri="{FF2B5EF4-FFF2-40B4-BE49-F238E27FC236}">
                <a16:creationId xmlns:a16="http://schemas.microsoft.com/office/drawing/2014/main" id="{3BB3EEFF-CD12-D4F2-014B-F2D6D12A24CD}"/>
              </a:ext>
            </a:extLst>
          </p:cNvPr>
          <p:cNvSpPr>
            <a:spLocks noGrp="1"/>
          </p:cNvSpPr>
          <p:nvPr>
            <p:ph type="body" sz="quarter" idx="21"/>
          </p:nvPr>
        </p:nvSpPr>
        <p:spPr/>
        <p:txBody>
          <a:bodyPr/>
          <a:lstStyle/>
          <a:p>
            <a:r>
              <a:rPr lang="de-DE" dirty="0"/>
              <a:t>Gebäudekontrolle</a:t>
            </a:r>
          </a:p>
        </p:txBody>
      </p:sp>
      <p:sp>
        <p:nvSpPr>
          <p:cNvPr id="7" name="Textplatzhalter 6">
            <a:extLst>
              <a:ext uri="{FF2B5EF4-FFF2-40B4-BE49-F238E27FC236}">
                <a16:creationId xmlns:a16="http://schemas.microsoft.com/office/drawing/2014/main" id="{92F8C0A0-046D-AC83-BF19-520601090216}"/>
              </a:ext>
            </a:extLst>
          </p:cNvPr>
          <p:cNvSpPr>
            <a:spLocks noGrp="1"/>
          </p:cNvSpPr>
          <p:nvPr>
            <p:ph type="body" sz="quarter" idx="26"/>
          </p:nvPr>
        </p:nvSpPr>
        <p:spPr>
          <a:solidFill>
            <a:srgbClr val="FF0000"/>
          </a:solidFill>
        </p:spPr>
        <p:txBody>
          <a:bodyPr/>
          <a:lstStyle/>
          <a:p>
            <a:r>
              <a:rPr lang="de-DE" dirty="0">
                <a:solidFill>
                  <a:schemeClr val="bg1"/>
                </a:solidFill>
              </a:rPr>
              <a:t>Retten </a:t>
            </a:r>
          </a:p>
        </p:txBody>
      </p:sp>
      <p:sp>
        <p:nvSpPr>
          <p:cNvPr id="4" name="Titel 3">
            <a:extLst>
              <a:ext uri="{FF2B5EF4-FFF2-40B4-BE49-F238E27FC236}">
                <a16:creationId xmlns:a16="http://schemas.microsoft.com/office/drawing/2014/main" id="{1719D7C5-EBE6-3A2B-9228-826B76088DCA}"/>
              </a:ext>
            </a:extLst>
          </p:cNvPr>
          <p:cNvSpPr>
            <a:spLocks noGrp="1"/>
          </p:cNvSpPr>
          <p:nvPr>
            <p:ph type="title"/>
          </p:nvPr>
        </p:nvSpPr>
        <p:spPr/>
        <p:txBody>
          <a:bodyPr/>
          <a:lstStyle/>
          <a:p>
            <a:r>
              <a:rPr lang="de-DE" dirty="0"/>
              <a:t>791</a:t>
            </a:r>
          </a:p>
        </p:txBody>
      </p:sp>
      <p:sp>
        <p:nvSpPr>
          <p:cNvPr id="21" name="Textplatzhalter 20">
            <a:extLst>
              <a:ext uri="{FF2B5EF4-FFF2-40B4-BE49-F238E27FC236}">
                <a16:creationId xmlns:a16="http://schemas.microsoft.com/office/drawing/2014/main" id="{D2B73731-DACF-8590-38E6-9DF0B0222B21}"/>
              </a:ext>
            </a:extLst>
          </p:cNvPr>
          <p:cNvSpPr>
            <a:spLocks noGrp="1"/>
          </p:cNvSpPr>
          <p:nvPr>
            <p:ph type="body" sz="quarter" idx="32"/>
          </p:nvPr>
        </p:nvSpPr>
        <p:spPr>
          <a:prstGeom prst="rect">
            <a:avLst/>
          </a:prstGeom>
        </p:spPr>
        <p:txBody>
          <a:bodyPr/>
          <a:lstStyle/>
          <a:p>
            <a:r>
              <a:rPr lang="de-DE" dirty="0"/>
              <a:t>cb</a:t>
            </a:r>
          </a:p>
        </p:txBody>
      </p:sp>
      <p:sp>
        <p:nvSpPr>
          <p:cNvPr id="3" name="Datumsplatzhalter 2">
            <a:extLst>
              <a:ext uri="{FF2B5EF4-FFF2-40B4-BE49-F238E27FC236}">
                <a16:creationId xmlns:a16="http://schemas.microsoft.com/office/drawing/2014/main" id="{BA5448C7-30E7-5EED-BE49-632DDCE5269D}"/>
              </a:ext>
            </a:extLst>
          </p:cNvPr>
          <p:cNvSpPr>
            <a:spLocks noGrp="1"/>
          </p:cNvSpPr>
          <p:nvPr>
            <p:ph type="dt" sz="half" idx="10"/>
          </p:nvPr>
        </p:nvSpPr>
        <p:spPr/>
        <p:txBody>
          <a:bodyPr/>
          <a:lstStyle/>
          <a:p>
            <a:fld id="{D308385C-EFCA-46CB-9D9A-D74A6E223B6D}" type="datetime1">
              <a:rPr lang="de-DE" smtClean="0"/>
              <a:pPr/>
              <a:t>20.01.2026</a:t>
            </a:fld>
            <a:endParaRPr lang="en-US" dirty="0"/>
          </a:p>
        </p:txBody>
      </p:sp>
      <p:graphicFrame>
        <p:nvGraphicFramePr>
          <p:cNvPr id="2" name="Tabelle 1">
            <a:extLst>
              <a:ext uri="{FF2B5EF4-FFF2-40B4-BE49-F238E27FC236}">
                <a16:creationId xmlns:a16="http://schemas.microsoft.com/office/drawing/2014/main" id="{FB9EF9F5-CB97-1F46-3201-77A8E6D81129}"/>
              </a:ext>
            </a:extLst>
          </p:cNvPr>
          <p:cNvGraphicFramePr>
            <a:graphicFrameLocks noGrp="1"/>
          </p:cNvGraphicFramePr>
          <p:nvPr>
            <p:extLst>
              <p:ext uri="{D42A27DB-BD31-4B8C-83A1-F6EECF244321}">
                <p14:modId xmlns:p14="http://schemas.microsoft.com/office/powerpoint/2010/main" val="2653826894"/>
              </p:ext>
            </p:extLst>
          </p:nvPr>
        </p:nvGraphicFramePr>
        <p:xfrm>
          <a:off x="503238" y="1528763"/>
          <a:ext cx="6870968" cy="2402840"/>
        </p:xfrm>
        <a:graphic>
          <a:graphicData uri="http://schemas.openxmlformats.org/drawingml/2006/table">
            <a:tbl>
              <a:tblPr firstRow="1" bandRow="1">
                <a:tableStyleId>{5940675A-B579-460E-94D1-54222C63F5DA}</a:tableStyleId>
              </a:tblPr>
              <a:tblGrid>
                <a:gridCol w="1757710">
                  <a:extLst>
                    <a:ext uri="{9D8B030D-6E8A-4147-A177-3AD203B41FA5}">
                      <a16:colId xmlns:a16="http://schemas.microsoft.com/office/drawing/2014/main" val="1657135842"/>
                    </a:ext>
                  </a:extLst>
                </a:gridCol>
                <a:gridCol w="3820438">
                  <a:extLst>
                    <a:ext uri="{9D8B030D-6E8A-4147-A177-3AD203B41FA5}">
                      <a16:colId xmlns:a16="http://schemas.microsoft.com/office/drawing/2014/main" val="1282900115"/>
                    </a:ext>
                  </a:extLst>
                </a:gridCol>
                <a:gridCol w="910147">
                  <a:extLst>
                    <a:ext uri="{9D8B030D-6E8A-4147-A177-3AD203B41FA5}">
                      <a16:colId xmlns:a16="http://schemas.microsoft.com/office/drawing/2014/main" val="2173456831"/>
                    </a:ext>
                  </a:extLst>
                </a:gridCol>
                <a:gridCol w="382673">
                  <a:extLst>
                    <a:ext uri="{9D8B030D-6E8A-4147-A177-3AD203B41FA5}">
                      <a16:colId xmlns:a16="http://schemas.microsoft.com/office/drawing/2014/main" val="2181586199"/>
                    </a:ext>
                  </a:extLst>
                </a:gridCol>
              </a:tblGrid>
              <a:tr h="370840">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Auslöser</a:t>
                      </a:r>
                    </a:p>
                  </a:txBody>
                  <a:tcPr>
                    <a:solidFill>
                      <a:srgbClr val="E7E6E6"/>
                    </a:solidFill>
                  </a:tcPr>
                </a:tc>
                <a:tc gridSpan="3">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nach Starkregen</a:t>
                      </a:r>
                    </a:p>
                  </a:txBody>
                  <a:tcPr>
                    <a:solidFill>
                      <a:srgbClr val="E7E6E6"/>
                    </a:solidFill>
                  </a:tcPr>
                </a:tc>
                <a:tc hMerge="1">
                  <a:txBody>
                    <a:bodyPr/>
                    <a:lstStyle/>
                    <a:p>
                      <a:pPr algn="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solidFill>
                      <a:srgbClr val="E7E6E6"/>
                    </a:solidFill>
                  </a:tcPr>
                </a:tc>
                <a:tc h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extLst>
                  <a:ext uri="{0D108BD9-81ED-4DB2-BD59-A6C34878D82A}">
                    <a16:rowId xmlns:a16="http://schemas.microsoft.com/office/drawing/2014/main" val="1094948363"/>
                  </a:ext>
                </a:extLst>
              </a:tr>
              <a:tr h="152481">
                <a:tc gridSpan="4">
                  <a:txBody>
                    <a:bodyPr/>
                    <a:lstStyle/>
                    <a:p>
                      <a:endParaRPr lang="de-DE" sz="900" b="1" i="0" dirty="0">
                        <a:latin typeface="Arial" panose="020B0604020202020204" pitchFamily="34" charset="0"/>
                        <a:ea typeface="Open Sans" panose="020B0606030504020204" pitchFamily="34" charset="0"/>
                        <a:cs typeface="Arial" panose="020B0604020202020204" pitchFamily="34" charset="0"/>
                      </a:endParaRPr>
                    </a:p>
                  </a:txBody>
                  <a:tcPr>
                    <a:noFill/>
                  </a:tcPr>
                </a:tc>
                <a:tc hMerge="1">
                  <a:txBody>
                    <a:bodyPr/>
                    <a:lstStyle/>
                    <a:p>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052337779"/>
                  </a:ext>
                </a:extLst>
              </a:tr>
              <a:tr h="370840">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Zuständig</a:t>
                      </a:r>
                    </a:p>
                  </a:txBody>
                  <a:tcPr>
                    <a:solidFill>
                      <a:srgbClr val="E7E6E6"/>
                    </a:solidFill>
                  </a:tcPr>
                </a:tc>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Maßnahmen </a:t>
                      </a:r>
                    </a:p>
                  </a:txBody>
                  <a:tcPr>
                    <a:solidFill>
                      <a:srgbClr val="E7E6E6"/>
                    </a:solidFill>
                  </a:tcPr>
                </a:tc>
                <a:tc>
                  <a:txBody>
                    <a:bodyPr/>
                    <a:lstStyle/>
                    <a:p>
                      <a:pPr algn="r"/>
                      <a:r>
                        <a:rPr lang="de-DE" sz="1400" b="1" i="0" dirty="0">
                          <a:latin typeface="Arial" panose="020B0604020202020204" pitchFamily="34" charset="0"/>
                          <a:ea typeface="Open Sans" panose="020B0606030504020204" pitchFamily="34" charset="0"/>
                          <a:cs typeface="Arial" panose="020B0604020202020204" pitchFamily="34" charset="0"/>
                        </a:rPr>
                        <a:t>Plan Nr.</a:t>
                      </a:r>
                    </a:p>
                  </a:txBody>
                  <a:tcPr marL="36000" marR="36000" anchor="ctr">
                    <a:solidFill>
                      <a:srgbClr val="E7E6E6"/>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600" b="1" i="0" dirty="0">
                          <a:latin typeface="Arial" panose="020B0604020202020204" pitchFamily="34" charset="0"/>
                          <a:ea typeface="Open Sans" panose="020B0606030504020204" pitchFamily="34" charset="0"/>
                          <a:cs typeface="Arial" panose="020B0604020202020204" pitchFamily="34" charset="0"/>
                          <a:sym typeface="Wingdings" panose="05000000000000000000" pitchFamily="2" charset="2"/>
                        </a:rPr>
                        <a:t></a:t>
                      </a: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extLst>
                  <a:ext uri="{0D108BD9-81ED-4DB2-BD59-A6C34878D82A}">
                    <a16:rowId xmlns:a16="http://schemas.microsoft.com/office/drawing/2014/main" val="691297166"/>
                  </a:ext>
                </a:extLst>
              </a:tr>
              <a:tr h="160359">
                <a:tc rowSpan="4">
                  <a:txBody>
                    <a:bodyPr/>
                    <a:lstStyle/>
                    <a:p>
                      <a:pPr marL="0" algn="l" defTabSz="755934" rtl="0" eaLnBrk="1" latinLnBrk="0" hangingPunct="1"/>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Feuerwehr  </a:t>
                      </a:r>
                    </a:p>
                  </a:txBody>
                  <a:tcPr marL="36000" marR="36000"/>
                </a:tc>
                <a:tc>
                  <a:txBody>
                    <a:bodyPr/>
                    <a:lstStyle/>
                    <a:p>
                      <a:pPr marL="0" indent="0">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Vorsorglich folgende Gebäude / Einrichtungen kontrollieren, ob Personen gefährdet</a:t>
                      </a:r>
                    </a:p>
                  </a:txBody>
                  <a:tcPr marL="36000" marR="36000"/>
                </a:tc>
                <a:tc>
                  <a:txBody>
                    <a:bodyPr/>
                    <a:lstStyle/>
                    <a:p>
                      <a:pPr algn="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919402272"/>
                  </a:ext>
                </a:extLst>
              </a:tr>
              <a:tr h="160359">
                <a:tc vMerge="1">
                  <a:txBody>
                    <a:bodyPr/>
                    <a:lstStyle/>
                    <a:p>
                      <a:pPr marL="0" algn="l" defTabSz="755934" rtl="0" eaLnBrk="1" latinLnBrk="0" hangingPunct="1"/>
                      <a:endPar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pPr marL="0" indent="0">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Tarodunum Schule </a:t>
                      </a:r>
                    </a:p>
                  </a:txBody>
                  <a:tcPr marL="36000" marR="36000"/>
                </a:tc>
                <a:tc>
                  <a:txBody>
                    <a:bodyPr/>
                    <a:lstStyle/>
                    <a:p>
                      <a:pPr algn="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884604704"/>
                  </a:ext>
                </a:extLst>
              </a:tr>
              <a:tr h="160359">
                <a:tc vMerge="1">
                  <a:txBody>
                    <a:bodyPr/>
                    <a:lstStyle/>
                    <a:p>
                      <a:pPr marL="0" algn="l" defTabSz="755934" rtl="0" eaLnBrk="1" latinLnBrk="0" hangingPunct="1"/>
                      <a:endPar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pPr marL="0" indent="0">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Waldorfschule</a:t>
                      </a:r>
                    </a:p>
                  </a:txBody>
                  <a:tcPr marL="36000" marR="36000"/>
                </a:tc>
                <a:tc>
                  <a:txBody>
                    <a:bodyPr/>
                    <a:lstStyle/>
                    <a:p>
                      <a:pPr algn="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926403889"/>
                  </a:ext>
                </a:extLst>
              </a:tr>
              <a:tr h="160359">
                <a:tc vMerge="1">
                  <a:txBody>
                    <a:bodyPr/>
                    <a:lstStyle/>
                    <a:p>
                      <a:pPr marL="0" algn="l" defTabSz="755934" rtl="0" eaLnBrk="1" latinLnBrk="0" hangingPunct="1"/>
                      <a:endPar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pPr marL="0" indent="0">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Grundschule</a:t>
                      </a:r>
                    </a:p>
                  </a:txBody>
                  <a:tcPr marL="36000" marR="36000"/>
                </a:tc>
                <a:tc>
                  <a:txBody>
                    <a:bodyPr/>
                    <a:lstStyle/>
                    <a:p>
                      <a:pPr algn="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448398985"/>
                  </a:ext>
                </a:extLst>
              </a:tr>
            </a:tbl>
          </a:graphicData>
        </a:graphic>
      </p:graphicFrame>
      <p:sp>
        <p:nvSpPr>
          <p:cNvPr id="8" name="Rechteck 7">
            <a:hlinkClick r:id="rId2" action="ppaction://hlinksldjump"/>
            <a:extLst>
              <a:ext uri="{FF2B5EF4-FFF2-40B4-BE49-F238E27FC236}">
                <a16:creationId xmlns:a16="http://schemas.microsoft.com/office/drawing/2014/main" id="{EC5CC927-377C-3C08-D2C2-E31F78CAB24D}"/>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9" name="Rechteck 8">
            <a:hlinkClick r:id="rId3" action="ppaction://hlinksldjump"/>
            <a:extLst>
              <a:ext uri="{FF2B5EF4-FFF2-40B4-BE49-F238E27FC236}">
                <a16:creationId xmlns:a16="http://schemas.microsoft.com/office/drawing/2014/main" id="{646C7FAD-1928-65F8-ABD9-B72D9BF45791}"/>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14" name="Rechteck 13">
            <a:hlinkClick r:id="rId4" action="ppaction://hlinksldjump"/>
            <a:extLst>
              <a:ext uri="{FF2B5EF4-FFF2-40B4-BE49-F238E27FC236}">
                <a16:creationId xmlns:a16="http://schemas.microsoft.com/office/drawing/2014/main" id="{A6DDA2F6-630C-EF66-8339-A4B7135FF0CE}"/>
              </a:ext>
            </a:extLst>
          </p:cNvPr>
          <p:cNvSpPr/>
          <p:nvPr/>
        </p:nvSpPr>
        <p:spPr>
          <a:xfrm rot="16200000">
            <a:off x="-708129" y="4373651"/>
            <a:ext cx="1953924"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Starkregen / Hochwasser</a:t>
            </a:r>
          </a:p>
        </p:txBody>
      </p:sp>
    </p:spTree>
    <p:extLst>
      <p:ext uri="{BB962C8B-B14F-4D97-AF65-F5344CB8AC3E}">
        <p14:creationId xmlns:p14="http://schemas.microsoft.com/office/powerpoint/2010/main" val="12805013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8494F-1000-0869-722A-5B48AA445034}"/>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0C6D01C0-29D4-8110-9FC7-FEA579C841A1}"/>
              </a:ext>
            </a:extLst>
          </p:cNvPr>
          <p:cNvSpPr>
            <a:spLocks noGrp="1"/>
          </p:cNvSpPr>
          <p:nvPr>
            <p:ph type="body" sz="quarter" idx="21"/>
          </p:nvPr>
        </p:nvSpPr>
        <p:spPr/>
        <p:txBody>
          <a:bodyPr/>
          <a:lstStyle/>
          <a:p>
            <a:r>
              <a:rPr lang="de-DE" dirty="0"/>
              <a:t>Maßnahmen bei Sturm-/</a:t>
            </a:r>
          </a:p>
          <a:p>
            <a:r>
              <a:rPr lang="de-DE" dirty="0"/>
              <a:t>Orkanwarnung</a:t>
            </a:r>
          </a:p>
        </p:txBody>
      </p:sp>
      <p:sp>
        <p:nvSpPr>
          <p:cNvPr id="9" name="Textplatzhalter 8">
            <a:extLst>
              <a:ext uri="{FF2B5EF4-FFF2-40B4-BE49-F238E27FC236}">
                <a16:creationId xmlns:a16="http://schemas.microsoft.com/office/drawing/2014/main" id="{4032D256-3585-8C99-3F15-9493A7D71851}"/>
              </a:ext>
            </a:extLst>
          </p:cNvPr>
          <p:cNvSpPr>
            <a:spLocks noGrp="1"/>
          </p:cNvSpPr>
          <p:nvPr>
            <p:ph type="body" sz="quarter" idx="26"/>
          </p:nvPr>
        </p:nvSpPr>
        <p:spPr/>
        <p:txBody>
          <a:bodyPr/>
          <a:lstStyle/>
          <a:p>
            <a:r>
              <a:rPr lang="de-DE" dirty="0"/>
              <a:t>Übersicht</a:t>
            </a:r>
          </a:p>
        </p:txBody>
      </p:sp>
      <p:sp>
        <p:nvSpPr>
          <p:cNvPr id="7" name="Titel 6">
            <a:extLst>
              <a:ext uri="{FF2B5EF4-FFF2-40B4-BE49-F238E27FC236}">
                <a16:creationId xmlns:a16="http://schemas.microsoft.com/office/drawing/2014/main" id="{65B836A4-5746-B493-1E0D-E006FCC4EF93}"/>
              </a:ext>
            </a:extLst>
          </p:cNvPr>
          <p:cNvSpPr>
            <a:spLocks noGrp="1"/>
          </p:cNvSpPr>
          <p:nvPr>
            <p:ph type="title"/>
          </p:nvPr>
        </p:nvSpPr>
        <p:spPr/>
        <p:txBody>
          <a:bodyPr/>
          <a:lstStyle/>
          <a:p>
            <a:r>
              <a:rPr lang="de-DE" dirty="0"/>
              <a:t>800</a:t>
            </a:r>
          </a:p>
        </p:txBody>
      </p:sp>
      <p:sp>
        <p:nvSpPr>
          <p:cNvPr id="10" name="Textplatzhalter 9">
            <a:extLst>
              <a:ext uri="{FF2B5EF4-FFF2-40B4-BE49-F238E27FC236}">
                <a16:creationId xmlns:a16="http://schemas.microsoft.com/office/drawing/2014/main" id="{FE93EC87-7312-6B2F-6C24-EC0AD12D29E0}"/>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43D02FF9-8934-575E-1AA1-1F1042EB158F}"/>
              </a:ext>
            </a:extLst>
          </p:cNvPr>
          <p:cNvSpPr>
            <a:spLocks noGrp="1"/>
          </p:cNvSpPr>
          <p:nvPr>
            <p:ph type="dt" sz="half" idx="10"/>
          </p:nvPr>
        </p:nvSpPr>
        <p:spPr/>
        <p:txBody>
          <a:bodyPr/>
          <a:lstStyle/>
          <a:p>
            <a:r>
              <a:rPr lang="de-DE" dirty="0"/>
              <a:t>17.11.2023</a:t>
            </a:r>
          </a:p>
        </p:txBody>
      </p:sp>
      <p:sp>
        <p:nvSpPr>
          <p:cNvPr id="2" name="Rechteck 1">
            <a:hlinkClick r:id="rId2" action="ppaction://hlinksldjump"/>
            <a:extLst>
              <a:ext uri="{FF2B5EF4-FFF2-40B4-BE49-F238E27FC236}">
                <a16:creationId xmlns:a16="http://schemas.microsoft.com/office/drawing/2014/main" id="{954B7E88-7826-32BD-A101-7326E4DD3126}"/>
              </a:ext>
            </a:extLst>
          </p:cNvPr>
          <p:cNvSpPr/>
          <p:nvPr/>
        </p:nvSpPr>
        <p:spPr>
          <a:xfrm>
            <a:off x="503238" y="1528763"/>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Veranstaltungssicherheit	</a:t>
            </a:r>
            <a:r>
              <a:rPr lang="de-DE" sz="2400" b="1" dirty="0">
                <a:solidFill>
                  <a:schemeClr val="tx1"/>
                </a:solidFill>
              </a:rPr>
              <a:t>Plan 805</a:t>
            </a:r>
          </a:p>
        </p:txBody>
      </p:sp>
      <p:sp>
        <p:nvSpPr>
          <p:cNvPr id="3" name="Rechteck 2">
            <a:hlinkClick r:id="rId3" action="ppaction://hlinksldjump"/>
            <a:extLst>
              <a:ext uri="{FF2B5EF4-FFF2-40B4-BE49-F238E27FC236}">
                <a16:creationId xmlns:a16="http://schemas.microsoft.com/office/drawing/2014/main" id="{AD484F02-33A4-2BAD-6A7A-432F54FF01A1}"/>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5" name="Rechteck 4">
            <a:hlinkClick r:id="rId4" action="ppaction://hlinksldjump"/>
            <a:extLst>
              <a:ext uri="{FF2B5EF4-FFF2-40B4-BE49-F238E27FC236}">
                <a16:creationId xmlns:a16="http://schemas.microsoft.com/office/drawing/2014/main" id="{F55F3EBD-4102-0B3C-7B0A-6BB022A8A8ED}"/>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Tree>
    <p:extLst>
      <p:ext uri="{BB962C8B-B14F-4D97-AF65-F5344CB8AC3E}">
        <p14:creationId xmlns:p14="http://schemas.microsoft.com/office/powerpoint/2010/main" val="6536383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807F4-E5A8-388E-4820-4E5340EDA626}"/>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970F85A6-7D27-9895-0737-B333CFF40E74}"/>
              </a:ext>
            </a:extLst>
          </p:cNvPr>
          <p:cNvSpPr>
            <a:spLocks noGrp="1"/>
          </p:cNvSpPr>
          <p:nvPr>
            <p:ph type="body" sz="quarter" idx="21"/>
          </p:nvPr>
        </p:nvSpPr>
        <p:spPr/>
        <p:txBody>
          <a:bodyPr/>
          <a:lstStyle/>
          <a:p>
            <a:r>
              <a:rPr lang="de-DE" dirty="0"/>
              <a:t>bei DWD ROT </a:t>
            </a:r>
          </a:p>
        </p:txBody>
      </p:sp>
      <p:sp>
        <p:nvSpPr>
          <p:cNvPr id="3" name="Textplatzhalter 2">
            <a:extLst>
              <a:ext uri="{FF2B5EF4-FFF2-40B4-BE49-F238E27FC236}">
                <a16:creationId xmlns:a16="http://schemas.microsoft.com/office/drawing/2014/main" id="{FF26E1EA-C236-7B26-29F8-DFDBCA3F6017}"/>
              </a:ext>
            </a:extLst>
          </p:cNvPr>
          <p:cNvSpPr>
            <a:spLocks noGrp="1"/>
          </p:cNvSpPr>
          <p:nvPr>
            <p:ph type="body" sz="quarter" idx="26"/>
          </p:nvPr>
        </p:nvSpPr>
        <p:spPr>
          <a:solidFill>
            <a:srgbClr val="FFC000"/>
          </a:solidFill>
        </p:spPr>
        <p:txBody>
          <a:bodyPr/>
          <a:lstStyle/>
          <a:p>
            <a:r>
              <a:rPr lang="de-DE" dirty="0"/>
              <a:t>Schutzmaßnahmen Sturm/Orkan </a:t>
            </a:r>
          </a:p>
        </p:txBody>
      </p:sp>
      <p:sp>
        <p:nvSpPr>
          <p:cNvPr id="4" name="Titel 3">
            <a:extLst>
              <a:ext uri="{FF2B5EF4-FFF2-40B4-BE49-F238E27FC236}">
                <a16:creationId xmlns:a16="http://schemas.microsoft.com/office/drawing/2014/main" id="{880AA11D-AD84-0EA3-E889-28D46A2836BC}"/>
              </a:ext>
            </a:extLst>
          </p:cNvPr>
          <p:cNvSpPr>
            <a:spLocks noGrp="1"/>
          </p:cNvSpPr>
          <p:nvPr>
            <p:ph type="title"/>
          </p:nvPr>
        </p:nvSpPr>
        <p:spPr/>
        <p:txBody>
          <a:bodyPr/>
          <a:lstStyle/>
          <a:p>
            <a:r>
              <a:rPr lang="de-DE" dirty="0"/>
              <a:t>805</a:t>
            </a:r>
          </a:p>
        </p:txBody>
      </p:sp>
      <p:sp>
        <p:nvSpPr>
          <p:cNvPr id="7" name="Textplatzhalter 6">
            <a:extLst>
              <a:ext uri="{FF2B5EF4-FFF2-40B4-BE49-F238E27FC236}">
                <a16:creationId xmlns:a16="http://schemas.microsoft.com/office/drawing/2014/main" id="{E3951E7A-970A-4CB2-F2DF-48940D384B39}"/>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37745482-C44C-562D-C461-7DCDDA1194C0}"/>
              </a:ext>
            </a:extLst>
          </p:cNvPr>
          <p:cNvSpPr>
            <a:spLocks noGrp="1"/>
          </p:cNvSpPr>
          <p:nvPr>
            <p:ph type="dt" sz="half" idx="10"/>
          </p:nvPr>
        </p:nvSpPr>
        <p:spPr/>
        <p:txBody>
          <a:bodyPr/>
          <a:lstStyle/>
          <a:p>
            <a:r>
              <a:rPr lang="de-DE" dirty="0"/>
              <a:t>17.11.2023</a:t>
            </a:r>
          </a:p>
        </p:txBody>
      </p:sp>
      <p:sp>
        <p:nvSpPr>
          <p:cNvPr id="13" name="Rechteck 12">
            <a:hlinkClick r:id="rId2" action="ppaction://hlinksldjump"/>
            <a:extLst>
              <a:ext uri="{FF2B5EF4-FFF2-40B4-BE49-F238E27FC236}">
                <a16:creationId xmlns:a16="http://schemas.microsoft.com/office/drawing/2014/main" id="{2C4A8F19-9F6A-BC33-DE2D-452B04F7705B}"/>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8" name="Rechteck 17">
            <a:hlinkClick r:id="rId3" action="ppaction://hlinksldjump"/>
            <a:extLst>
              <a:ext uri="{FF2B5EF4-FFF2-40B4-BE49-F238E27FC236}">
                <a16:creationId xmlns:a16="http://schemas.microsoft.com/office/drawing/2014/main" id="{6958D621-D6C5-7A1B-AC4A-5EF4317CAF95}"/>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graphicFrame>
        <p:nvGraphicFramePr>
          <p:cNvPr id="9" name="Tabelle 8">
            <a:extLst>
              <a:ext uri="{FF2B5EF4-FFF2-40B4-BE49-F238E27FC236}">
                <a16:creationId xmlns:a16="http://schemas.microsoft.com/office/drawing/2014/main" id="{01B5A396-7FA8-5CDE-8E27-74AB06337A00}"/>
              </a:ext>
            </a:extLst>
          </p:cNvPr>
          <p:cNvGraphicFramePr>
            <a:graphicFrameLocks noGrp="1"/>
          </p:cNvGraphicFramePr>
          <p:nvPr>
            <p:extLst>
              <p:ext uri="{D42A27DB-BD31-4B8C-83A1-F6EECF244321}">
                <p14:modId xmlns:p14="http://schemas.microsoft.com/office/powerpoint/2010/main" val="655006595"/>
              </p:ext>
            </p:extLst>
          </p:nvPr>
        </p:nvGraphicFramePr>
        <p:xfrm>
          <a:off x="503238" y="1528763"/>
          <a:ext cx="6870968" cy="1488440"/>
        </p:xfrm>
        <a:graphic>
          <a:graphicData uri="http://schemas.openxmlformats.org/drawingml/2006/table">
            <a:tbl>
              <a:tblPr firstRow="1" bandRow="1">
                <a:tableStyleId>{5940675A-B579-460E-94D1-54222C63F5DA}</a:tableStyleId>
              </a:tblPr>
              <a:tblGrid>
                <a:gridCol w="1757710">
                  <a:extLst>
                    <a:ext uri="{9D8B030D-6E8A-4147-A177-3AD203B41FA5}">
                      <a16:colId xmlns:a16="http://schemas.microsoft.com/office/drawing/2014/main" val="1657135842"/>
                    </a:ext>
                  </a:extLst>
                </a:gridCol>
                <a:gridCol w="3820438">
                  <a:extLst>
                    <a:ext uri="{9D8B030D-6E8A-4147-A177-3AD203B41FA5}">
                      <a16:colId xmlns:a16="http://schemas.microsoft.com/office/drawing/2014/main" val="1282900115"/>
                    </a:ext>
                  </a:extLst>
                </a:gridCol>
                <a:gridCol w="910147">
                  <a:extLst>
                    <a:ext uri="{9D8B030D-6E8A-4147-A177-3AD203B41FA5}">
                      <a16:colId xmlns:a16="http://schemas.microsoft.com/office/drawing/2014/main" val="2173456831"/>
                    </a:ext>
                  </a:extLst>
                </a:gridCol>
                <a:gridCol w="382673">
                  <a:extLst>
                    <a:ext uri="{9D8B030D-6E8A-4147-A177-3AD203B41FA5}">
                      <a16:colId xmlns:a16="http://schemas.microsoft.com/office/drawing/2014/main" val="2181586199"/>
                    </a:ext>
                  </a:extLst>
                </a:gridCol>
              </a:tblGrid>
              <a:tr h="370840">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Auslöser</a:t>
                      </a:r>
                    </a:p>
                  </a:txBody>
                  <a:tcPr>
                    <a:solidFill>
                      <a:srgbClr val="E7E6E6"/>
                    </a:solidFill>
                  </a:tcPr>
                </a:tc>
                <a:tc gridSpan="3">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DWD Rot</a:t>
                      </a:r>
                    </a:p>
                  </a:txBody>
                  <a:tcPr>
                    <a:solidFill>
                      <a:srgbClr val="E7E6E6"/>
                    </a:solidFill>
                  </a:tcPr>
                </a:tc>
                <a:tc hMerge="1">
                  <a:txBody>
                    <a:bodyPr/>
                    <a:lstStyle/>
                    <a:p>
                      <a:pPr algn="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solidFill>
                      <a:srgbClr val="E7E6E6"/>
                    </a:solidFill>
                  </a:tcPr>
                </a:tc>
                <a:tc h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extLst>
                  <a:ext uri="{0D108BD9-81ED-4DB2-BD59-A6C34878D82A}">
                    <a16:rowId xmlns:a16="http://schemas.microsoft.com/office/drawing/2014/main" val="1094948363"/>
                  </a:ext>
                </a:extLst>
              </a:tr>
              <a:tr h="152481">
                <a:tc gridSpan="4">
                  <a:txBody>
                    <a:bodyPr/>
                    <a:lstStyle/>
                    <a:p>
                      <a:endParaRPr lang="de-DE" sz="900" b="1" i="0" dirty="0">
                        <a:latin typeface="Arial" panose="020B0604020202020204" pitchFamily="34" charset="0"/>
                        <a:ea typeface="Open Sans" panose="020B0606030504020204" pitchFamily="34" charset="0"/>
                        <a:cs typeface="Arial" panose="020B0604020202020204" pitchFamily="34" charset="0"/>
                      </a:endParaRPr>
                    </a:p>
                  </a:txBody>
                  <a:tcPr>
                    <a:noFill/>
                  </a:tcPr>
                </a:tc>
                <a:tc hMerge="1">
                  <a:txBody>
                    <a:bodyPr/>
                    <a:lstStyle/>
                    <a:p>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052337779"/>
                  </a:ext>
                </a:extLst>
              </a:tr>
              <a:tr h="370840">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Zuständig</a:t>
                      </a:r>
                    </a:p>
                  </a:txBody>
                  <a:tcPr>
                    <a:solidFill>
                      <a:srgbClr val="E7E6E6"/>
                    </a:solidFill>
                  </a:tcPr>
                </a:tc>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Maßnahmen </a:t>
                      </a:r>
                    </a:p>
                  </a:txBody>
                  <a:tcPr>
                    <a:solidFill>
                      <a:srgbClr val="E7E6E6"/>
                    </a:solidFill>
                  </a:tcPr>
                </a:tc>
                <a:tc>
                  <a:txBody>
                    <a:bodyPr/>
                    <a:lstStyle/>
                    <a:p>
                      <a:pPr algn="r"/>
                      <a:r>
                        <a:rPr lang="de-DE" sz="1400" b="1" i="0" dirty="0">
                          <a:latin typeface="Arial" panose="020B0604020202020204" pitchFamily="34" charset="0"/>
                          <a:ea typeface="Open Sans" panose="020B0606030504020204" pitchFamily="34" charset="0"/>
                          <a:cs typeface="Arial" panose="020B0604020202020204" pitchFamily="34" charset="0"/>
                        </a:rPr>
                        <a:t>Plan Nr.</a:t>
                      </a:r>
                    </a:p>
                  </a:txBody>
                  <a:tcPr marL="36000" marR="36000" anchor="ctr">
                    <a:solidFill>
                      <a:srgbClr val="E7E6E6"/>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600" b="1" i="0" dirty="0">
                          <a:latin typeface="Arial" panose="020B0604020202020204" pitchFamily="34" charset="0"/>
                          <a:ea typeface="Open Sans" panose="020B0606030504020204" pitchFamily="34" charset="0"/>
                          <a:cs typeface="Arial" panose="020B0604020202020204" pitchFamily="34" charset="0"/>
                          <a:sym typeface="Wingdings" panose="05000000000000000000" pitchFamily="2" charset="2"/>
                        </a:rPr>
                        <a:t></a:t>
                      </a: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extLst>
                  <a:ext uri="{0D108BD9-81ED-4DB2-BD59-A6C34878D82A}">
                    <a16:rowId xmlns:a16="http://schemas.microsoft.com/office/drawing/2014/main" val="691297166"/>
                  </a:ext>
                </a:extLst>
              </a:tr>
              <a:tr h="160359">
                <a:tc>
                  <a:txBody>
                    <a:bodyPr/>
                    <a:lstStyle/>
                    <a:p>
                      <a:pPr marL="0" algn="l" defTabSz="755934" rtl="0" eaLnBrk="1" latinLnBrk="0" hangingPunct="1"/>
                      <a:r>
                        <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rPr>
                        <a:t>Ortspolizeibehörde </a:t>
                      </a:r>
                    </a:p>
                  </a:txBody>
                  <a:tcPr marL="36000" marR="36000"/>
                </a:tc>
                <a:tc>
                  <a:txBody>
                    <a:bodyPr/>
                    <a:lstStyle/>
                    <a:p>
                      <a:pPr marL="0" indent="0">
                        <a:buNone/>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Prüfen, ob Veranstaltungen abgesagt/abgebrochen werden sollten.</a:t>
                      </a:r>
                    </a:p>
                  </a:txBody>
                  <a:tcPr marL="36000" marR="36000"/>
                </a:tc>
                <a:tc>
                  <a:txBody>
                    <a:bodyPr/>
                    <a:lstStyle/>
                    <a:p>
                      <a:pPr algn="r"/>
                      <a:r>
                        <a:rPr lang="de-DE" sz="1400" b="0" i="0" dirty="0">
                          <a:latin typeface="Arial" panose="020B0604020202020204" pitchFamily="34" charset="0"/>
                          <a:ea typeface="Open Sans" panose="020B0606030504020204" pitchFamily="34" charset="0"/>
                          <a:cs typeface="Arial" panose="020B0604020202020204" pitchFamily="34" charset="0"/>
                        </a:rPr>
                        <a:t>807</a:t>
                      </a: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919402272"/>
                  </a:ext>
                </a:extLst>
              </a:tr>
            </a:tbl>
          </a:graphicData>
        </a:graphic>
      </p:graphicFrame>
      <p:sp>
        <p:nvSpPr>
          <p:cNvPr id="5" name="Rechteck 4">
            <a:hlinkClick r:id="rId4" action="ppaction://hlinksldjump"/>
            <a:extLst>
              <a:ext uri="{FF2B5EF4-FFF2-40B4-BE49-F238E27FC236}">
                <a16:creationId xmlns:a16="http://schemas.microsoft.com/office/drawing/2014/main" id="{D70AE6C3-A8B9-E74E-0446-A18EAFDDE999}"/>
              </a:ext>
            </a:extLst>
          </p:cNvPr>
          <p:cNvSpPr/>
          <p:nvPr/>
        </p:nvSpPr>
        <p:spPr>
          <a:xfrm rot="16200000">
            <a:off x="-619077" y="4237829"/>
            <a:ext cx="1775823"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Erste Lage </a:t>
            </a:r>
          </a:p>
        </p:txBody>
      </p:sp>
    </p:spTree>
    <p:extLst>
      <p:ext uri="{BB962C8B-B14F-4D97-AF65-F5344CB8AC3E}">
        <p14:creationId xmlns:p14="http://schemas.microsoft.com/office/powerpoint/2010/main" val="5678853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D5746-A3D2-2DD4-BEFD-1038E196E735}"/>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6C8AFB33-8059-044C-74C9-0099742EAD5C}"/>
              </a:ext>
            </a:extLst>
          </p:cNvPr>
          <p:cNvSpPr>
            <a:spLocks noGrp="1"/>
          </p:cNvSpPr>
          <p:nvPr>
            <p:ph type="body" sz="quarter" idx="21"/>
          </p:nvPr>
        </p:nvSpPr>
        <p:spPr/>
        <p:txBody>
          <a:bodyPr/>
          <a:lstStyle/>
          <a:p>
            <a:r>
              <a:rPr lang="de-DE" dirty="0"/>
              <a:t>Übersicht</a:t>
            </a:r>
          </a:p>
        </p:txBody>
      </p:sp>
      <p:sp>
        <p:nvSpPr>
          <p:cNvPr id="9" name="Textplatzhalter 8">
            <a:extLst>
              <a:ext uri="{FF2B5EF4-FFF2-40B4-BE49-F238E27FC236}">
                <a16:creationId xmlns:a16="http://schemas.microsoft.com/office/drawing/2014/main" id="{3D7F1D2F-4AA3-1E2A-0337-69C6D41B214D}"/>
              </a:ext>
            </a:extLst>
          </p:cNvPr>
          <p:cNvSpPr>
            <a:spLocks noGrp="1"/>
          </p:cNvSpPr>
          <p:nvPr>
            <p:ph type="body" sz="quarter" idx="26"/>
          </p:nvPr>
        </p:nvSpPr>
        <p:spPr/>
        <p:txBody>
          <a:bodyPr/>
          <a:lstStyle/>
          <a:p>
            <a:r>
              <a:rPr lang="de-DE" dirty="0"/>
              <a:t>Sonstige Maßnahmen </a:t>
            </a:r>
          </a:p>
        </p:txBody>
      </p:sp>
      <p:sp>
        <p:nvSpPr>
          <p:cNvPr id="7" name="Titel 6">
            <a:extLst>
              <a:ext uri="{FF2B5EF4-FFF2-40B4-BE49-F238E27FC236}">
                <a16:creationId xmlns:a16="http://schemas.microsoft.com/office/drawing/2014/main" id="{4182EF0A-0ADE-E177-6A76-4FE62DB47FF0}"/>
              </a:ext>
            </a:extLst>
          </p:cNvPr>
          <p:cNvSpPr>
            <a:spLocks noGrp="1"/>
          </p:cNvSpPr>
          <p:nvPr>
            <p:ph type="title"/>
          </p:nvPr>
        </p:nvSpPr>
        <p:spPr/>
        <p:txBody>
          <a:bodyPr/>
          <a:lstStyle/>
          <a:p>
            <a:r>
              <a:rPr lang="de-DE" dirty="0"/>
              <a:t>900</a:t>
            </a:r>
          </a:p>
        </p:txBody>
      </p:sp>
      <p:sp>
        <p:nvSpPr>
          <p:cNvPr id="10" name="Textplatzhalter 9">
            <a:extLst>
              <a:ext uri="{FF2B5EF4-FFF2-40B4-BE49-F238E27FC236}">
                <a16:creationId xmlns:a16="http://schemas.microsoft.com/office/drawing/2014/main" id="{E370B83C-6E39-DB7C-2F23-A4F6E95C6C55}"/>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8711942D-0C14-5B22-A657-582DA28B54A4}"/>
              </a:ext>
            </a:extLst>
          </p:cNvPr>
          <p:cNvSpPr>
            <a:spLocks noGrp="1"/>
          </p:cNvSpPr>
          <p:nvPr>
            <p:ph type="dt" sz="half" idx="10"/>
          </p:nvPr>
        </p:nvSpPr>
        <p:spPr/>
        <p:txBody>
          <a:bodyPr/>
          <a:lstStyle/>
          <a:p>
            <a:r>
              <a:rPr lang="de-DE" dirty="0"/>
              <a:t>17.11.2023</a:t>
            </a:r>
          </a:p>
        </p:txBody>
      </p:sp>
      <p:sp>
        <p:nvSpPr>
          <p:cNvPr id="2" name="Rechteck 1">
            <a:hlinkClick r:id="rId2" action="ppaction://hlinksldjump"/>
            <a:extLst>
              <a:ext uri="{FF2B5EF4-FFF2-40B4-BE49-F238E27FC236}">
                <a16:creationId xmlns:a16="http://schemas.microsoft.com/office/drawing/2014/main" id="{5D402AD3-4931-AC93-8614-DCEBD276A867}"/>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3" name="Rechteck 2">
            <a:hlinkClick r:id="rId3" action="ppaction://hlinksldjump"/>
            <a:extLst>
              <a:ext uri="{FF2B5EF4-FFF2-40B4-BE49-F238E27FC236}">
                <a16:creationId xmlns:a16="http://schemas.microsoft.com/office/drawing/2014/main" id="{9C5E6226-7DF3-F6A7-D3AA-B85AF5734622}"/>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4" name="Rechteck 3">
            <a:hlinkClick r:id="rId4" action="ppaction://hlinksldjump"/>
            <a:extLst>
              <a:ext uri="{FF2B5EF4-FFF2-40B4-BE49-F238E27FC236}">
                <a16:creationId xmlns:a16="http://schemas.microsoft.com/office/drawing/2014/main" id="{2CF76631-CD61-F255-23FD-5B4FA3F25B2F}"/>
              </a:ext>
            </a:extLst>
          </p:cNvPr>
          <p:cNvSpPr/>
          <p:nvPr/>
        </p:nvSpPr>
        <p:spPr>
          <a:xfrm>
            <a:off x="503238" y="1528763"/>
            <a:ext cx="6840000" cy="720000"/>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8856" rIns="38856" rtlCol="0" anchor="ctr"/>
          <a:lstStyle/>
          <a:p>
            <a:pPr>
              <a:tabLst>
                <a:tab pos="6480000" algn="r"/>
              </a:tabLst>
            </a:pPr>
            <a:r>
              <a:rPr lang="de-DE" sz="2400" dirty="0">
                <a:solidFill>
                  <a:schemeClr val="tx1"/>
                </a:solidFill>
              </a:rPr>
              <a:t>Notrufannahmestellen	</a:t>
            </a:r>
            <a:r>
              <a:rPr lang="de-DE" sz="2400" b="1" dirty="0">
                <a:solidFill>
                  <a:schemeClr val="tx1"/>
                </a:solidFill>
              </a:rPr>
              <a:t>Plan 950</a:t>
            </a:r>
          </a:p>
        </p:txBody>
      </p:sp>
    </p:spTree>
    <p:extLst>
      <p:ext uri="{BB962C8B-B14F-4D97-AF65-F5344CB8AC3E}">
        <p14:creationId xmlns:p14="http://schemas.microsoft.com/office/powerpoint/2010/main" val="1870288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4DDB64A3-5688-2919-CD10-19DF8753147E}"/>
              </a:ext>
            </a:extLst>
          </p:cNvPr>
          <p:cNvSpPr>
            <a:spLocks noGrp="1"/>
          </p:cNvSpPr>
          <p:nvPr>
            <p:ph type="body" sz="quarter" idx="21"/>
          </p:nvPr>
        </p:nvSpPr>
        <p:spPr/>
        <p:txBody>
          <a:bodyPr/>
          <a:lstStyle/>
          <a:p>
            <a:r>
              <a:rPr lang="de-DE" dirty="0"/>
              <a:t>Notrufannahmestellen einrichten</a:t>
            </a:r>
          </a:p>
          <a:p>
            <a:r>
              <a:rPr lang="de-DE" dirty="0"/>
              <a:t>und betreiben </a:t>
            </a:r>
          </a:p>
        </p:txBody>
      </p:sp>
      <p:sp>
        <p:nvSpPr>
          <p:cNvPr id="9" name="Textplatzhalter 8">
            <a:extLst>
              <a:ext uri="{FF2B5EF4-FFF2-40B4-BE49-F238E27FC236}">
                <a16:creationId xmlns:a16="http://schemas.microsoft.com/office/drawing/2014/main" id="{5EB589A6-BC88-F2D3-3210-3811F734FFB7}"/>
              </a:ext>
            </a:extLst>
          </p:cNvPr>
          <p:cNvSpPr>
            <a:spLocks noGrp="1"/>
          </p:cNvSpPr>
          <p:nvPr>
            <p:ph type="body" sz="quarter" idx="26"/>
          </p:nvPr>
        </p:nvSpPr>
        <p:spPr/>
        <p:txBody>
          <a:bodyPr/>
          <a:lstStyle/>
          <a:p>
            <a:r>
              <a:rPr lang="de-DE" dirty="0"/>
              <a:t>Kommunikationsausfall</a:t>
            </a:r>
          </a:p>
        </p:txBody>
      </p:sp>
      <p:sp>
        <p:nvSpPr>
          <p:cNvPr id="7" name="Titel 6">
            <a:extLst>
              <a:ext uri="{FF2B5EF4-FFF2-40B4-BE49-F238E27FC236}">
                <a16:creationId xmlns:a16="http://schemas.microsoft.com/office/drawing/2014/main" id="{A824A30D-6BD3-84C0-1329-19597822ABF9}"/>
              </a:ext>
            </a:extLst>
          </p:cNvPr>
          <p:cNvSpPr>
            <a:spLocks noGrp="1"/>
          </p:cNvSpPr>
          <p:nvPr>
            <p:ph type="title"/>
          </p:nvPr>
        </p:nvSpPr>
        <p:spPr/>
        <p:txBody>
          <a:bodyPr/>
          <a:lstStyle/>
          <a:p>
            <a:r>
              <a:rPr lang="de-DE" dirty="0"/>
              <a:t>950</a:t>
            </a:r>
          </a:p>
        </p:txBody>
      </p:sp>
      <p:sp>
        <p:nvSpPr>
          <p:cNvPr id="10" name="Textplatzhalter 9">
            <a:extLst>
              <a:ext uri="{FF2B5EF4-FFF2-40B4-BE49-F238E27FC236}">
                <a16:creationId xmlns:a16="http://schemas.microsoft.com/office/drawing/2014/main" id="{9283CF44-B784-EC2E-1A6F-AEC6576D17E6}"/>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63AA6959-8794-ED4F-7082-3BF094F4E033}"/>
              </a:ext>
            </a:extLst>
          </p:cNvPr>
          <p:cNvSpPr>
            <a:spLocks noGrp="1"/>
          </p:cNvSpPr>
          <p:nvPr>
            <p:ph type="dt" sz="half" idx="10"/>
          </p:nvPr>
        </p:nvSpPr>
        <p:spPr/>
        <p:txBody>
          <a:bodyPr/>
          <a:lstStyle/>
          <a:p>
            <a:r>
              <a:rPr lang="de-DE" dirty="0"/>
              <a:t>17.11.2023</a:t>
            </a:r>
          </a:p>
        </p:txBody>
      </p:sp>
      <p:graphicFrame>
        <p:nvGraphicFramePr>
          <p:cNvPr id="12" name="Tabelle 11">
            <a:extLst>
              <a:ext uri="{FF2B5EF4-FFF2-40B4-BE49-F238E27FC236}">
                <a16:creationId xmlns:a16="http://schemas.microsoft.com/office/drawing/2014/main" id="{C327E01E-DEAF-845A-81F3-53E3E980ADCD}"/>
              </a:ext>
            </a:extLst>
          </p:cNvPr>
          <p:cNvGraphicFramePr>
            <a:graphicFrameLocks noGrp="1"/>
          </p:cNvGraphicFramePr>
          <p:nvPr>
            <p:extLst>
              <p:ext uri="{D42A27DB-BD31-4B8C-83A1-F6EECF244321}">
                <p14:modId xmlns:p14="http://schemas.microsoft.com/office/powerpoint/2010/main" val="2079935507"/>
              </p:ext>
            </p:extLst>
          </p:nvPr>
        </p:nvGraphicFramePr>
        <p:xfrm>
          <a:off x="503238" y="1528763"/>
          <a:ext cx="6840537" cy="2297001"/>
        </p:xfrm>
        <a:graphic>
          <a:graphicData uri="http://schemas.openxmlformats.org/drawingml/2006/table">
            <a:tbl>
              <a:tblPr firstRow="1" bandRow="1">
                <a:tableStyleId>{5940675A-B579-460E-94D1-54222C63F5DA}</a:tableStyleId>
              </a:tblPr>
              <a:tblGrid>
                <a:gridCol w="1287984">
                  <a:extLst>
                    <a:ext uri="{9D8B030D-6E8A-4147-A177-3AD203B41FA5}">
                      <a16:colId xmlns:a16="http://schemas.microsoft.com/office/drawing/2014/main" val="1657135842"/>
                    </a:ext>
                  </a:extLst>
                </a:gridCol>
                <a:gridCol w="4459384">
                  <a:extLst>
                    <a:ext uri="{9D8B030D-6E8A-4147-A177-3AD203B41FA5}">
                      <a16:colId xmlns:a16="http://schemas.microsoft.com/office/drawing/2014/main" val="1282900115"/>
                    </a:ext>
                  </a:extLst>
                </a:gridCol>
                <a:gridCol w="712191">
                  <a:extLst>
                    <a:ext uri="{9D8B030D-6E8A-4147-A177-3AD203B41FA5}">
                      <a16:colId xmlns:a16="http://schemas.microsoft.com/office/drawing/2014/main" val="2173456831"/>
                    </a:ext>
                  </a:extLst>
                </a:gridCol>
                <a:gridCol w="380978">
                  <a:extLst>
                    <a:ext uri="{9D8B030D-6E8A-4147-A177-3AD203B41FA5}">
                      <a16:colId xmlns:a16="http://schemas.microsoft.com/office/drawing/2014/main" val="2181586199"/>
                    </a:ext>
                  </a:extLst>
                </a:gridCol>
              </a:tblGrid>
              <a:tr h="370800">
                <a:tc>
                  <a:txBody>
                    <a:bodyPr/>
                    <a:lstStyle/>
                    <a:p>
                      <a:r>
                        <a:rPr lang="de-DE" sz="1400" b="1" i="0" dirty="0">
                          <a:latin typeface="Arial" panose="020B0604020202020204" pitchFamily="34" charset="0"/>
                          <a:ea typeface="Open Sans" panose="020B0606030504020204" pitchFamily="34" charset="0"/>
                          <a:cs typeface="Arial" panose="020B0604020202020204" pitchFamily="34" charset="0"/>
                        </a:rPr>
                        <a:t>Zuständig</a:t>
                      </a:r>
                    </a:p>
                  </a:txBody>
                  <a:tcPr marL="72000" marR="36000">
                    <a:solidFill>
                      <a:srgbClr val="D9D9D9"/>
                    </a:solidFill>
                  </a:tcPr>
                </a:tc>
                <a:tc>
                  <a:txBody>
                    <a:bodyPr/>
                    <a:lstStyle/>
                    <a:p>
                      <a:r>
                        <a:rPr lang="de-DE" sz="1400" b="1" i="0" dirty="0">
                          <a:latin typeface="Arial" panose="020B0604020202020204" pitchFamily="34" charset="0"/>
                          <a:ea typeface="Open Sans" panose="020B0606030504020204" pitchFamily="34" charset="0"/>
                          <a:cs typeface="Arial" panose="020B0604020202020204" pitchFamily="34" charset="0"/>
                        </a:rPr>
                        <a:t>Maßnahmen </a:t>
                      </a:r>
                    </a:p>
                  </a:txBody>
                  <a:tcPr marL="72000" marR="36000">
                    <a:solidFill>
                      <a:srgbClr val="D9D9D9"/>
                    </a:solidFill>
                  </a:tcPr>
                </a:tc>
                <a:tc>
                  <a:txBody>
                    <a:bodyPr/>
                    <a:lstStyle/>
                    <a:p>
                      <a:pPr algn="r"/>
                      <a:r>
                        <a:rPr lang="de-DE" sz="1100" b="1" i="0" dirty="0">
                          <a:latin typeface="Arial" panose="020B0604020202020204" pitchFamily="34" charset="0"/>
                          <a:ea typeface="Open Sans" panose="020B0606030504020204" pitchFamily="34" charset="0"/>
                          <a:cs typeface="Arial" panose="020B0604020202020204" pitchFamily="34" charset="0"/>
                        </a:rPr>
                        <a:t>Plan Nr.</a:t>
                      </a:r>
                    </a:p>
                  </a:txBody>
                  <a:tcPr anchor="ctr">
                    <a:solidFill>
                      <a:srgbClr val="D9D9D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800" b="1" i="0" dirty="0">
                          <a:latin typeface="Arial" panose="020B0604020202020204" pitchFamily="34" charset="0"/>
                          <a:ea typeface="Open Sans" panose="020B0606030504020204" pitchFamily="34" charset="0"/>
                          <a:cs typeface="Arial" panose="020B0604020202020204" pitchFamily="34" charset="0"/>
                          <a:sym typeface="Wingdings" panose="05000000000000000000" pitchFamily="2" charset="2"/>
                        </a:rPr>
                        <a:t></a:t>
                      </a:r>
                      <a:endParaRPr lang="de-DE" sz="1800" b="1" i="0" dirty="0">
                        <a:latin typeface="Arial" panose="020B0604020202020204" pitchFamily="34" charset="0"/>
                        <a:ea typeface="Open Sans" panose="020B0606030504020204" pitchFamily="34" charset="0"/>
                        <a:cs typeface="Arial" panose="020B0604020202020204" pitchFamily="34" charset="0"/>
                      </a:endParaRPr>
                    </a:p>
                  </a:txBody>
                  <a:tcPr>
                    <a:solidFill>
                      <a:srgbClr val="D9D9D9"/>
                    </a:solidFill>
                  </a:tcPr>
                </a:tc>
                <a:extLst>
                  <a:ext uri="{0D108BD9-81ED-4DB2-BD59-A6C34878D82A}">
                    <a16:rowId xmlns:a16="http://schemas.microsoft.com/office/drawing/2014/main" val="691297166"/>
                  </a:ext>
                </a:extLst>
              </a:tr>
              <a:tr h="449027">
                <a:tc rowSpan="4">
                  <a:txBody>
                    <a:bodyPr/>
                    <a:lstStyle/>
                    <a:p>
                      <a:pPr marL="0" algn="l" defTabSz="755934" rtl="0" eaLnBrk="1" latinLnBrk="0" hangingPunct="1"/>
                      <a:r>
                        <a:rPr lang="de-DE" sz="1400" b="0" i="0" kern="1200" dirty="0">
                          <a:solidFill>
                            <a:schemeClr val="tx1"/>
                          </a:solidFill>
                          <a:latin typeface="+mn-lt"/>
                          <a:ea typeface="Open Sans" panose="020B0606030504020204" pitchFamily="34" charset="0"/>
                          <a:cs typeface="Arial" panose="020B0604020202020204" pitchFamily="34" charset="0"/>
                        </a:rPr>
                        <a:t>Feuerwehr </a:t>
                      </a:r>
                    </a:p>
                  </a:txBody>
                  <a:tcPr marL="72000" marR="360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Arial" panose="020B0604020202020204"/>
                          <a:ea typeface="+mn-ea"/>
                          <a:cs typeface="+mn-cs"/>
                        </a:rPr>
                        <a:t>Musterhausen: Grundschule (Feuerwehrhaus) </a:t>
                      </a:r>
                    </a:p>
                  </a:txBody>
                  <a:tcPr marL="72000" marR="36000"/>
                </a:tc>
                <a:tc>
                  <a:txBody>
                    <a:bodyPr/>
                    <a:lstStyle/>
                    <a:p>
                      <a:pPr algn="r"/>
                      <a:r>
                        <a:rPr lang="de-DE" sz="1400" b="0" i="0" dirty="0">
                          <a:latin typeface="+mn-lt"/>
                          <a:ea typeface="Open Sans" panose="020B0606030504020204" pitchFamily="34" charset="0"/>
                          <a:cs typeface="Arial" panose="020B0604020202020204" pitchFamily="34" charset="0"/>
                          <a:hlinkClick r:id="rId2" action="ppaction://hlinksldjump"/>
                        </a:rPr>
                        <a:t>950 a</a:t>
                      </a:r>
                      <a:endParaRPr lang="de-DE" sz="1400" b="0" i="0" dirty="0">
                        <a:latin typeface="+mn-lt"/>
                        <a:ea typeface="Open Sans" panose="020B0606030504020204" pitchFamily="34" charset="0"/>
                        <a:cs typeface="Arial" panose="020B0604020202020204" pitchFamily="34" charset="0"/>
                      </a:endParaRPr>
                    </a:p>
                  </a:txBody>
                  <a:tcPr/>
                </a:tc>
                <a:tc>
                  <a:txBody>
                    <a:bodyPr/>
                    <a:lstStyle/>
                    <a:p>
                      <a:endParaRPr lang="de-DE" sz="1400" b="0" i="0" dirty="0">
                        <a:latin typeface="+mn-lt"/>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94330187"/>
                  </a:ext>
                </a:extLst>
              </a:tr>
              <a:tr h="449027">
                <a:tc vMerge="1">
                  <a:txBody>
                    <a:bodyPr/>
                    <a:lstStyle/>
                    <a:p>
                      <a:pPr marL="0" algn="l" defTabSz="755934" rtl="0" eaLnBrk="1" latinLnBrk="0" hangingPunct="1"/>
                      <a:endParaRPr lang="de-DE" sz="1400" b="1" i="0" kern="1200" dirty="0">
                        <a:solidFill>
                          <a:srgbClr val="FF0000"/>
                        </a:solidFill>
                        <a:latin typeface="Arial" panose="020B0604020202020204" pitchFamily="34" charset="0"/>
                        <a:ea typeface="Open Sans" panose="020B0606030504020204" pitchFamily="34" charset="0"/>
                        <a:cs typeface="Arial" panose="020B0604020202020204" pitchFamily="34" charset="0"/>
                      </a:endParaRPr>
                    </a:p>
                  </a:txBody>
                  <a:tcPr marL="72000" marR="360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Arial" panose="020B0604020202020204"/>
                          <a:ea typeface="+mn-ea"/>
                          <a:cs typeface="+mn-cs"/>
                        </a:rPr>
                        <a:t>Notrufe entgegennehmen und an ILS weiterleiten; siehe Checkliste Ereignisabfrage</a:t>
                      </a:r>
                    </a:p>
                  </a:txBody>
                  <a:tcPr marL="72000" marR="36000"/>
                </a:tc>
                <a:tc>
                  <a:txBody>
                    <a:bodyPr/>
                    <a:lstStyle/>
                    <a:p>
                      <a:pPr algn="r"/>
                      <a:r>
                        <a:rPr lang="de-DE" sz="1400" b="0" i="0" dirty="0">
                          <a:latin typeface="+mn-lt"/>
                          <a:ea typeface="Open Sans" panose="020B0606030504020204" pitchFamily="34" charset="0"/>
                          <a:cs typeface="Arial" panose="020B0604020202020204" pitchFamily="34" charset="0"/>
                          <a:hlinkClick r:id="rId3" action="ppaction://hlinksldjump"/>
                        </a:rPr>
                        <a:t>960</a:t>
                      </a:r>
                      <a:endParaRPr lang="de-DE" sz="1400" b="0" i="0" dirty="0">
                        <a:latin typeface="+mn-lt"/>
                        <a:ea typeface="Open Sans" panose="020B0606030504020204" pitchFamily="34" charset="0"/>
                        <a:cs typeface="Arial" panose="020B0604020202020204" pitchFamily="34" charset="0"/>
                      </a:endParaRPr>
                    </a:p>
                  </a:txBody>
                  <a:tcPr/>
                </a:tc>
                <a:tc>
                  <a:txBody>
                    <a:bodyPr/>
                    <a:lstStyle/>
                    <a:p>
                      <a:endParaRPr lang="de-DE" sz="1400" b="0" i="0" dirty="0">
                        <a:latin typeface="+mn-lt"/>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3830221633"/>
                  </a:ext>
                </a:extLst>
              </a:tr>
              <a:tr h="449027">
                <a:tc vMerge="1">
                  <a:txBody>
                    <a:bodyPr/>
                    <a:lstStyle/>
                    <a:p>
                      <a:pPr marL="0" algn="l" defTabSz="755934" rtl="0" eaLnBrk="1" latinLnBrk="0" hangingPunct="1"/>
                      <a:endParaRPr lang="de-DE" sz="1400" b="0" i="0" kern="1200" dirty="0">
                        <a:solidFill>
                          <a:schemeClr val="tx1"/>
                        </a:solidFill>
                        <a:latin typeface="+mn-lt"/>
                        <a:ea typeface="Open Sans" panose="020B0606030504020204" pitchFamily="34" charset="0"/>
                        <a:cs typeface="Arial" panose="020B0604020202020204" pitchFamily="34" charset="0"/>
                      </a:endParaRPr>
                    </a:p>
                  </a:txBody>
                  <a:tcPr marL="72000" marR="360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marL="72000" marR="36000"/>
                </a:tc>
                <a:tc>
                  <a:txBody>
                    <a:bodyPr/>
                    <a:lstStyle/>
                    <a:p>
                      <a:pPr algn="r"/>
                      <a:endParaRPr lang="de-DE" sz="1400" b="0" i="0" dirty="0">
                        <a:latin typeface="+mn-lt"/>
                        <a:ea typeface="Open Sans" panose="020B0606030504020204" pitchFamily="34" charset="0"/>
                        <a:cs typeface="Arial" panose="020B0604020202020204" pitchFamily="34" charset="0"/>
                      </a:endParaRPr>
                    </a:p>
                  </a:txBody>
                  <a:tcPr/>
                </a:tc>
                <a:tc>
                  <a:txBody>
                    <a:bodyPr/>
                    <a:lstStyle/>
                    <a:p>
                      <a:endParaRPr lang="de-DE" sz="1400" b="0" i="0" dirty="0">
                        <a:latin typeface="+mn-lt"/>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497426746"/>
                  </a:ext>
                </a:extLst>
              </a:tr>
              <a:tr h="449027">
                <a:tc vMerge="1">
                  <a:txBody>
                    <a:bodyPr/>
                    <a:lstStyle/>
                    <a:p>
                      <a:pPr marL="0" algn="l" defTabSz="755934" rtl="0" eaLnBrk="1" latinLnBrk="0" hangingPunct="1"/>
                      <a:endParaRPr lang="de-DE" sz="1400" b="0" i="0" kern="1200" dirty="0">
                        <a:solidFill>
                          <a:schemeClr val="tx1"/>
                        </a:solidFill>
                        <a:latin typeface="+mn-lt"/>
                        <a:ea typeface="Open Sans" panose="020B0606030504020204" pitchFamily="34" charset="0"/>
                        <a:cs typeface="Arial" panose="020B0604020202020204" pitchFamily="34" charset="0"/>
                      </a:endParaRPr>
                    </a:p>
                  </a:txBody>
                  <a:tcPr marL="72000" marR="360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marL="72000" marR="36000"/>
                </a:tc>
                <a:tc>
                  <a:txBody>
                    <a:bodyPr/>
                    <a:lstStyle/>
                    <a:p>
                      <a:pPr algn="r"/>
                      <a:endParaRPr lang="de-DE" sz="1400" b="0" i="0" dirty="0">
                        <a:latin typeface="+mn-lt"/>
                        <a:ea typeface="Open Sans" panose="020B0606030504020204" pitchFamily="34" charset="0"/>
                        <a:cs typeface="Arial" panose="020B0604020202020204" pitchFamily="34" charset="0"/>
                      </a:endParaRPr>
                    </a:p>
                  </a:txBody>
                  <a:tcPr/>
                </a:tc>
                <a:tc>
                  <a:txBody>
                    <a:bodyPr/>
                    <a:lstStyle/>
                    <a:p>
                      <a:endParaRPr lang="de-DE" sz="1400" b="0" i="0" dirty="0">
                        <a:latin typeface="+mn-lt"/>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4170807970"/>
                  </a:ext>
                </a:extLst>
              </a:tr>
            </a:tbl>
          </a:graphicData>
        </a:graphic>
      </p:graphicFrame>
      <p:grpSp>
        <p:nvGrpSpPr>
          <p:cNvPr id="13" name="Gruppieren 12">
            <a:extLst>
              <a:ext uri="{FF2B5EF4-FFF2-40B4-BE49-F238E27FC236}">
                <a16:creationId xmlns:a16="http://schemas.microsoft.com/office/drawing/2014/main" id="{0CB420A8-80B6-3DD5-16A0-1C120F5C9C9E}"/>
              </a:ext>
            </a:extLst>
          </p:cNvPr>
          <p:cNvGrpSpPr/>
          <p:nvPr/>
        </p:nvGrpSpPr>
        <p:grpSpPr>
          <a:xfrm>
            <a:off x="0" y="5206931"/>
            <a:ext cx="7559675" cy="4994336"/>
            <a:chOff x="0" y="5206931"/>
            <a:chExt cx="7559675" cy="4994336"/>
          </a:xfrm>
        </p:grpSpPr>
        <p:pic>
          <p:nvPicPr>
            <p:cNvPr id="14" name="Grafik 13">
              <a:extLst>
                <a:ext uri="{FF2B5EF4-FFF2-40B4-BE49-F238E27FC236}">
                  <a16:creationId xmlns:a16="http://schemas.microsoft.com/office/drawing/2014/main" id="{AC18EF0B-3092-1319-4C72-C7C41466F0BE}"/>
                </a:ext>
              </a:extLst>
            </p:cNvPr>
            <p:cNvPicPr>
              <a:picLocks noChangeAspect="1"/>
            </p:cNvPicPr>
            <p:nvPr/>
          </p:nvPicPr>
          <p:blipFill>
            <a:blip r:embed="rId4"/>
            <a:stretch>
              <a:fillRect/>
            </a:stretch>
          </p:blipFill>
          <p:spPr>
            <a:xfrm>
              <a:off x="0" y="5206931"/>
              <a:ext cx="7559675" cy="4994336"/>
            </a:xfrm>
            <a:prstGeom prst="rect">
              <a:avLst/>
            </a:prstGeom>
          </p:spPr>
        </p:pic>
        <p:pic>
          <p:nvPicPr>
            <p:cNvPr id="16" name="Picture 2" descr="Hilfe überall: 25 Jahre europaweiter Notruf 112 - Feuerwehr Menden ...">
              <a:extLst>
                <a:ext uri="{FF2B5EF4-FFF2-40B4-BE49-F238E27FC236}">
                  <a16:creationId xmlns:a16="http://schemas.microsoft.com/office/drawing/2014/main" id="{B058AE33-B53C-49E2-C6D6-4828E0814A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1246" y="7423431"/>
              <a:ext cx="377087" cy="1649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hteck 1">
            <a:hlinkClick r:id="rId6" action="ppaction://hlinksldjump"/>
            <a:extLst>
              <a:ext uri="{FF2B5EF4-FFF2-40B4-BE49-F238E27FC236}">
                <a16:creationId xmlns:a16="http://schemas.microsoft.com/office/drawing/2014/main" id="{9121F559-F958-A3BC-E584-EF86622786B1}"/>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3" name="Rechteck 2">
            <a:hlinkClick r:id="rId7" action="ppaction://hlinksldjump"/>
            <a:extLst>
              <a:ext uri="{FF2B5EF4-FFF2-40B4-BE49-F238E27FC236}">
                <a16:creationId xmlns:a16="http://schemas.microsoft.com/office/drawing/2014/main" id="{0AF33CD8-4ABD-EE0A-F9C0-47784A7ABB93}"/>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4" name="Rechteck 3">
            <a:hlinkClick r:id="rId8" action="ppaction://hlinksldjump"/>
            <a:extLst>
              <a:ext uri="{FF2B5EF4-FFF2-40B4-BE49-F238E27FC236}">
                <a16:creationId xmlns:a16="http://schemas.microsoft.com/office/drawing/2014/main" id="{71262076-3180-1F05-12EA-C8D7E268DA7B}"/>
              </a:ext>
            </a:extLst>
          </p:cNvPr>
          <p:cNvSpPr/>
          <p:nvPr/>
        </p:nvSpPr>
        <p:spPr>
          <a:xfrm rot="16200000">
            <a:off x="-642775" y="4308298"/>
            <a:ext cx="1823218"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Notrufannahmestellen</a:t>
            </a:r>
          </a:p>
        </p:txBody>
      </p:sp>
    </p:spTree>
    <p:extLst>
      <p:ext uri="{BB962C8B-B14F-4D97-AF65-F5344CB8AC3E}">
        <p14:creationId xmlns:p14="http://schemas.microsoft.com/office/powerpoint/2010/main" val="25259744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99D5B494-960F-17A3-4815-E49F05D6587E}"/>
              </a:ext>
            </a:extLst>
          </p:cNvPr>
          <p:cNvSpPr>
            <a:spLocks noGrp="1"/>
          </p:cNvSpPr>
          <p:nvPr>
            <p:ph type="body" sz="quarter" idx="21"/>
          </p:nvPr>
        </p:nvSpPr>
        <p:spPr/>
        <p:txBody>
          <a:bodyPr/>
          <a:lstStyle/>
          <a:p>
            <a:r>
              <a:rPr lang="de-DE" dirty="0"/>
              <a:t>Musterhausen</a:t>
            </a:r>
          </a:p>
        </p:txBody>
      </p:sp>
      <p:sp>
        <p:nvSpPr>
          <p:cNvPr id="9" name="Textplatzhalter 8">
            <a:extLst>
              <a:ext uri="{FF2B5EF4-FFF2-40B4-BE49-F238E27FC236}">
                <a16:creationId xmlns:a16="http://schemas.microsoft.com/office/drawing/2014/main" id="{ECE2EA90-B9B3-E69E-F0F3-55574DB242E8}"/>
              </a:ext>
            </a:extLst>
          </p:cNvPr>
          <p:cNvSpPr>
            <a:spLocks noGrp="1"/>
          </p:cNvSpPr>
          <p:nvPr>
            <p:ph type="body" sz="quarter" idx="26"/>
          </p:nvPr>
        </p:nvSpPr>
        <p:spPr/>
        <p:txBody>
          <a:bodyPr/>
          <a:lstStyle/>
          <a:p>
            <a:r>
              <a:rPr lang="de-DE" dirty="0"/>
              <a:t>Notrufannahmestellen </a:t>
            </a:r>
          </a:p>
        </p:txBody>
      </p:sp>
      <p:sp>
        <p:nvSpPr>
          <p:cNvPr id="10" name="Textplatzhalter 9">
            <a:extLst>
              <a:ext uri="{FF2B5EF4-FFF2-40B4-BE49-F238E27FC236}">
                <a16:creationId xmlns:a16="http://schemas.microsoft.com/office/drawing/2014/main" id="{8A95D06F-F188-F3E7-9333-A15BC0C762AC}"/>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D19F1790-3CBE-91E1-09F6-E53A8873ACA6}"/>
              </a:ext>
            </a:extLst>
          </p:cNvPr>
          <p:cNvSpPr>
            <a:spLocks noGrp="1"/>
          </p:cNvSpPr>
          <p:nvPr>
            <p:ph type="dt" sz="half" idx="10"/>
          </p:nvPr>
        </p:nvSpPr>
        <p:spPr/>
        <p:txBody>
          <a:bodyPr/>
          <a:lstStyle/>
          <a:p>
            <a:r>
              <a:rPr lang="de-DE" dirty="0"/>
              <a:t>17.11.2023</a:t>
            </a:r>
          </a:p>
        </p:txBody>
      </p:sp>
      <p:graphicFrame>
        <p:nvGraphicFramePr>
          <p:cNvPr id="11" name="Tabelle 10">
            <a:extLst>
              <a:ext uri="{FF2B5EF4-FFF2-40B4-BE49-F238E27FC236}">
                <a16:creationId xmlns:a16="http://schemas.microsoft.com/office/drawing/2014/main" id="{0DCBB8D4-760B-8C69-6E73-5F18EA385FB3}"/>
              </a:ext>
            </a:extLst>
          </p:cNvPr>
          <p:cNvGraphicFramePr>
            <a:graphicFrameLocks noGrp="1"/>
          </p:cNvGraphicFramePr>
          <p:nvPr>
            <p:extLst>
              <p:ext uri="{D42A27DB-BD31-4B8C-83A1-F6EECF244321}">
                <p14:modId xmlns:p14="http://schemas.microsoft.com/office/powerpoint/2010/main" val="858026662"/>
              </p:ext>
            </p:extLst>
          </p:nvPr>
        </p:nvGraphicFramePr>
        <p:xfrm>
          <a:off x="503238" y="1528763"/>
          <a:ext cx="6870968" cy="3583782"/>
        </p:xfrm>
        <a:graphic>
          <a:graphicData uri="http://schemas.openxmlformats.org/drawingml/2006/table">
            <a:tbl>
              <a:tblPr firstRow="1" bandRow="1">
                <a:tableStyleId>{5940675A-B579-460E-94D1-54222C63F5DA}</a:tableStyleId>
              </a:tblPr>
              <a:tblGrid>
                <a:gridCol w="1757710">
                  <a:extLst>
                    <a:ext uri="{9D8B030D-6E8A-4147-A177-3AD203B41FA5}">
                      <a16:colId xmlns:a16="http://schemas.microsoft.com/office/drawing/2014/main" val="1657135842"/>
                    </a:ext>
                  </a:extLst>
                </a:gridCol>
                <a:gridCol w="4015226">
                  <a:extLst>
                    <a:ext uri="{9D8B030D-6E8A-4147-A177-3AD203B41FA5}">
                      <a16:colId xmlns:a16="http://schemas.microsoft.com/office/drawing/2014/main" val="1282900115"/>
                    </a:ext>
                  </a:extLst>
                </a:gridCol>
                <a:gridCol w="715359">
                  <a:extLst>
                    <a:ext uri="{9D8B030D-6E8A-4147-A177-3AD203B41FA5}">
                      <a16:colId xmlns:a16="http://schemas.microsoft.com/office/drawing/2014/main" val="2173456831"/>
                    </a:ext>
                  </a:extLst>
                </a:gridCol>
                <a:gridCol w="382673">
                  <a:extLst>
                    <a:ext uri="{9D8B030D-6E8A-4147-A177-3AD203B41FA5}">
                      <a16:colId xmlns:a16="http://schemas.microsoft.com/office/drawing/2014/main" val="2181586199"/>
                    </a:ext>
                  </a:extLst>
                </a:gridCol>
              </a:tblGrid>
              <a:tr h="370840">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Auslöser</a:t>
                      </a:r>
                    </a:p>
                  </a:txBody>
                  <a:tcPr>
                    <a:solidFill>
                      <a:srgbClr val="E7E6E6"/>
                    </a:solidFill>
                  </a:tcPr>
                </a:tc>
                <a:tc gridSpan="3">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Bei Stromausfall immer und sofort </a:t>
                      </a:r>
                    </a:p>
                    <a:p>
                      <a:r>
                        <a:rPr lang="de-DE" sz="1600" b="1" i="0" dirty="0">
                          <a:latin typeface="Arial" panose="020B0604020202020204" pitchFamily="34" charset="0"/>
                          <a:ea typeface="Open Sans" panose="020B0606030504020204" pitchFamily="34" charset="0"/>
                          <a:cs typeface="Arial" panose="020B0604020202020204" pitchFamily="34" charset="0"/>
                        </a:rPr>
                        <a:t>Ansonsten: Auslösung durch Feuerwehr </a:t>
                      </a:r>
                    </a:p>
                  </a:txBody>
                  <a:tcPr>
                    <a:solidFill>
                      <a:srgbClr val="E7E6E6"/>
                    </a:solidFill>
                  </a:tcPr>
                </a:tc>
                <a:tc hMerge="1">
                  <a:txBody>
                    <a:bodyPr/>
                    <a:lstStyle/>
                    <a:p>
                      <a:pPr algn="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marL="36000" marR="36000" anchor="ctr">
                    <a:solidFill>
                      <a:srgbClr val="E7E6E6"/>
                    </a:solidFill>
                  </a:tcPr>
                </a:tc>
                <a:tc h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extLst>
                  <a:ext uri="{0D108BD9-81ED-4DB2-BD59-A6C34878D82A}">
                    <a16:rowId xmlns:a16="http://schemas.microsoft.com/office/drawing/2014/main" val="1094948363"/>
                  </a:ext>
                </a:extLst>
              </a:tr>
              <a:tr h="370840">
                <a:tc gridSpan="4">
                  <a:txBody>
                    <a:bodyPr/>
                    <a:lstStyle/>
                    <a:p>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noFill/>
                  </a:tcPr>
                </a:tc>
                <a:tc hMerge="1">
                  <a:txBody>
                    <a:bodyPr/>
                    <a:lstStyle/>
                    <a:p>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052337779"/>
                  </a:ext>
                </a:extLst>
              </a:tr>
              <a:tr h="370840">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Zuständig</a:t>
                      </a:r>
                    </a:p>
                  </a:txBody>
                  <a:tcPr>
                    <a:solidFill>
                      <a:srgbClr val="E7E6E6"/>
                    </a:solidFill>
                  </a:tcPr>
                </a:tc>
                <a:tc>
                  <a:txBody>
                    <a:bodyPr/>
                    <a:lstStyle/>
                    <a:p>
                      <a:r>
                        <a:rPr lang="de-DE" sz="1600" b="1" i="0" dirty="0">
                          <a:latin typeface="Arial" panose="020B0604020202020204" pitchFamily="34" charset="0"/>
                          <a:ea typeface="Open Sans" panose="020B0606030504020204" pitchFamily="34" charset="0"/>
                          <a:cs typeface="Arial" panose="020B0604020202020204" pitchFamily="34" charset="0"/>
                        </a:rPr>
                        <a:t>Maßnahmen </a:t>
                      </a:r>
                    </a:p>
                  </a:txBody>
                  <a:tcPr>
                    <a:solidFill>
                      <a:srgbClr val="E7E6E6"/>
                    </a:solidFill>
                  </a:tcPr>
                </a:tc>
                <a:tc>
                  <a:txBody>
                    <a:bodyPr/>
                    <a:lstStyle/>
                    <a:p>
                      <a:pPr algn="r"/>
                      <a:r>
                        <a:rPr lang="de-DE" sz="1600" b="1" i="0" dirty="0">
                          <a:latin typeface="Arial" panose="020B0604020202020204" pitchFamily="34" charset="0"/>
                          <a:ea typeface="Open Sans" panose="020B0606030504020204" pitchFamily="34" charset="0"/>
                          <a:cs typeface="Arial" panose="020B0604020202020204" pitchFamily="34" charset="0"/>
                        </a:rPr>
                        <a:t>Plan Nr.</a:t>
                      </a:r>
                    </a:p>
                  </a:txBody>
                  <a:tcPr marL="36000" marR="36000" anchor="ctr">
                    <a:solidFill>
                      <a:srgbClr val="E7E6E6"/>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600" b="1" i="0" dirty="0">
                          <a:latin typeface="Arial" panose="020B0604020202020204" pitchFamily="34" charset="0"/>
                          <a:ea typeface="Open Sans" panose="020B0606030504020204" pitchFamily="34" charset="0"/>
                          <a:cs typeface="Arial" panose="020B0604020202020204" pitchFamily="34" charset="0"/>
                          <a:sym typeface="Wingdings" panose="05000000000000000000" pitchFamily="2" charset="2"/>
                        </a:rPr>
                        <a:t></a:t>
                      </a:r>
                      <a:endParaRPr lang="de-DE" sz="1600" b="1" i="0" dirty="0">
                        <a:latin typeface="Arial" panose="020B0604020202020204" pitchFamily="34" charset="0"/>
                        <a:ea typeface="Open Sans" panose="020B0606030504020204" pitchFamily="34" charset="0"/>
                        <a:cs typeface="Arial" panose="020B0604020202020204" pitchFamily="34" charset="0"/>
                      </a:endParaRPr>
                    </a:p>
                  </a:txBody>
                  <a:tcPr>
                    <a:solidFill>
                      <a:srgbClr val="E7E6E6"/>
                    </a:solidFill>
                  </a:tcPr>
                </a:tc>
                <a:extLst>
                  <a:ext uri="{0D108BD9-81ED-4DB2-BD59-A6C34878D82A}">
                    <a16:rowId xmlns:a16="http://schemas.microsoft.com/office/drawing/2014/main" val="691297166"/>
                  </a:ext>
                </a:extLst>
              </a:tr>
              <a:tr h="498157">
                <a:tc rowSpan="2">
                  <a:txBody>
                    <a:bodyPr/>
                    <a:lstStyle/>
                    <a:p>
                      <a:pPr marL="0" algn="l" defTabSz="755934" rtl="0" eaLnBrk="1" latinLnBrk="0" hangingPunct="1"/>
                      <a:r>
                        <a:rPr lang="de-DE" sz="1400" b="1" i="0" kern="1200" dirty="0">
                          <a:solidFill>
                            <a:schemeClr val="tx1"/>
                          </a:solidFill>
                          <a:highlight>
                            <a:srgbClr val="FFFF00"/>
                          </a:highlight>
                          <a:latin typeface="Arial" panose="020B0604020202020204" pitchFamily="34" charset="0"/>
                          <a:ea typeface="Open Sans" panose="020B0606030504020204" pitchFamily="34" charset="0"/>
                          <a:cs typeface="Arial" panose="020B0604020202020204" pitchFamily="34" charset="0"/>
                        </a:rPr>
                        <a:t>Feuerwehr </a:t>
                      </a:r>
                    </a:p>
                  </a:txBody>
                  <a:tcPr marL="36000" marR="36000"/>
                </a:tc>
                <a:tc>
                  <a:txBody>
                    <a:bodyPr/>
                    <a:lstStyle/>
                    <a:p>
                      <a:pPr marL="342900" indent="-342900">
                        <a:buAutoNum type="arabicPeriod"/>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Feuerwehrhaus besetzen </a:t>
                      </a:r>
                    </a:p>
                    <a:p>
                      <a:pPr marL="342900" indent="-342900">
                        <a:buAutoNum type="arabicPeriod"/>
                      </a:pPr>
                      <a:r>
                        <a:rPr lang="de-DE" sz="1400" b="0" i="0" kern="1200" dirty="0">
                          <a:solidFill>
                            <a:schemeClr val="tx1"/>
                          </a:solidFill>
                          <a:latin typeface="Arial" panose="020B0604020202020204" pitchFamily="34" charset="0"/>
                          <a:ea typeface="Open Sans" panose="020B0606030504020204" pitchFamily="34" charset="0"/>
                          <a:cs typeface="Arial" panose="020B0604020202020204" pitchFamily="34" charset="0"/>
                        </a:rPr>
                        <a:t>Mobile Annahmestelle (MTW) zur Grundschule</a:t>
                      </a:r>
                    </a:p>
                    <a:p>
                      <a:pPr marL="342900" indent="-342900">
                        <a:buAutoNum type="arabicPeriod"/>
                      </a:pPr>
                      <a:r>
                        <a:rPr lang="de-DE" sz="1400" b="0" i="0" kern="1200" dirty="0">
                          <a:solidFill>
                            <a:schemeClr val="tx1"/>
                          </a:solidFill>
                          <a:highlight>
                            <a:srgbClr val="FF00FF"/>
                          </a:highlight>
                          <a:latin typeface="Arial" panose="020B0604020202020204" pitchFamily="34" charset="0"/>
                          <a:ea typeface="Open Sans" panose="020B0606030504020204" pitchFamily="34" charset="0"/>
                          <a:cs typeface="Arial" panose="020B0604020202020204" pitchFamily="34" charset="0"/>
                        </a:rPr>
                        <a:t>Fahne / Kennzeichnung</a:t>
                      </a:r>
                    </a:p>
                  </a:txBody>
                  <a:tcPr marL="36000" marR="36000"/>
                </a:tc>
                <a:tc>
                  <a:txBody>
                    <a:bodyPr/>
                    <a:lstStyle/>
                    <a:p>
                      <a:pPr algn="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2919402272"/>
                  </a:ext>
                </a:extLst>
              </a:tr>
              <a:tr h="378302">
                <a:tc vMerge="1">
                  <a:txBody>
                    <a:bodyPr/>
                    <a:lstStyle/>
                    <a:p>
                      <a:pPr marL="0" algn="l" defTabSz="755934" rtl="0" eaLnBrk="1" latinLnBrk="0" hangingPunct="1"/>
                      <a:endParaRPr lang="de-DE" sz="1400" b="1" i="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a:tc>
                <a:tc>
                  <a:txBody>
                    <a:bodyPr/>
                    <a:lstStyle/>
                    <a:p>
                      <a:r>
                        <a:rPr lang="de-DE" sz="1400" b="0" i="0" dirty="0">
                          <a:latin typeface="Arial" panose="020B0604020202020204" pitchFamily="34" charset="0"/>
                          <a:ea typeface="Open Sans" panose="020B0606030504020204" pitchFamily="34" charset="0"/>
                          <a:cs typeface="Arial" panose="020B0604020202020204" pitchFamily="34" charset="0"/>
                        </a:rPr>
                        <a:t>Notrufe annehmen und an ILS weiterleiten </a:t>
                      </a:r>
                    </a:p>
                  </a:txBody>
                  <a:tcPr marL="36000" marR="36000"/>
                </a:tc>
                <a:tc>
                  <a:txBody>
                    <a:bodyPr/>
                    <a:lstStyle/>
                    <a:p>
                      <a:pPr algn="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117745264"/>
                  </a:ext>
                </a:extLst>
              </a:tr>
              <a:tr h="378302">
                <a:tc>
                  <a:txBody>
                    <a:bodyPr/>
                    <a:lstStyle/>
                    <a:p>
                      <a:pPr marL="0" algn="l" defTabSz="755934" rtl="0" eaLnBrk="1" latinLnBrk="0" hangingPunct="1"/>
                      <a:endParaRPr lang="de-DE" sz="1400" b="1" i="0" kern="1200" dirty="0">
                        <a:solidFill>
                          <a:schemeClr val="tx1"/>
                        </a:solidFill>
                        <a:highlight>
                          <a:srgbClr val="FFFF00"/>
                        </a:highlight>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r>
                        <a:rPr lang="de-DE" sz="1400" b="0" i="0" dirty="0">
                          <a:latin typeface="Arial" panose="020B0604020202020204" pitchFamily="34" charset="0"/>
                          <a:ea typeface="Open Sans" panose="020B0606030504020204" pitchFamily="34" charset="0"/>
                          <a:cs typeface="Arial" panose="020B0604020202020204" pitchFamily="34" charset="0"/>
                        </a:rPr>
                        <a:t>Nach längerem Ausfall (über vier Stunden) </a:t>
                      </a:r>
                    </a:p>
                    <a:p>
                      <a:r>
                        <a:rPr lang="de-DE" sz="1400" b="0" i="0" dirty="0">
                          <a:latin typeface="Arial" panose="020B0604020202020204" pitchFamily="34" charset="0"/>
                          <a:ea typeface="Open Sans" panose="020B0606030504020204" pitchFamily="34" charset="0"/>
                          <a:cs typeface="Arial" panose="020B0604020202020204" pitchFamily="34" charset="0"/>
                        </a:rPr>
                        <a:t>Durchsage via Lautsprecher </a:t>
                      </a:r>
                    </a:p>
                    <a:p>
                      <a:r>
                        <a:rPr lang="de-DE" sz="1400" b="0" i="0" dirty="0">
                          <a:latin typeface="Arial" panose="020B0604020202020204" pitchFamily="34" charset="0"/>
                          <a:ea typeface="Open Sans" panose="020B0606030504020204" pitchFamily="34" charset="0"/>
                          <a:cs typeface="Arial" panose="020B0604020202020204" pitchFamily="34" charset="0"/>
                        </a:rPr>
                        <a:t>oder Information via Nina </a:t>
                      </a:r>
                    </a:p>
                  </a:txBody>
                  <a:tcPr marL="36000" marR="36000"/>
                </a:tc>
                <a:tc>
                  <a:txBody>
                    <a:bodyPr/>
                    <a:lstStyle/>
                    <a:p>
                      <a:pPr algn="r"/>
                      <a:r>
                        <a:rPr lang="de-DE" sz="1400" b="0" i="0" dirty="0">
                          <a:latin typeface="Arial" panose="020B0604020202020204" pitchFamily="34" charset="0"/>
                          <a:ea typeface="Open Sans" panose="020B0606030504020204" pitchFamily="34" charset="0"/>
                          <a:cs typeface="Arial" panose="020B0604020202020204" pitchFamily="34" charset="0"/>
                          <a:hlinkClick r:id="rId2" action="ppaction://hlinksldjump"/>
                        </a:rPr>
                        <a:t>950 b</a:t>
                      </a:r>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marL="36000" marR="36000"/>
                </a:tc>
                <a:tc>
                  <a:txBody>
                    <a:bodyPr/>
                    <a:lstStyle/>
                    <a:p>
                      <a:endParaRPr lang="de-DE" sz="1400" b="0" i="0" dirty="0">
                        <a:latin typeface="Arial" panose="020B0604020202020204" pitchFamily="34" charset="0"/>
                        <a:ea typeface="Open Sans" panose="020B0606030504020204" pitchFamily="34" charset="0"/>
                        <a:cs typeface="Arial" panose="020B0604020202020204" pitchFamily="34" charset="0"/>
                      </a:endParaRPr>
                    </a:p>
                  </a:txBody>
                  <a:tcPr/>
                </a:tc>
                <a:extLst>
                  <a:ext uri="{0D108BD9-81ED-4DB2-BD59-A6C34878D82A}">
                    <a16:rowId xmlns:a16="http://schemas.microsoft.com/office/drawing/2014/main" val="180575891"/>
                  </a:ext>
                </a:extLst>
              </a:tr>
            </a:tbl>
          </a:graphicData>
        </a:graphic>
      </p:graphicFrame>
      <p:sp>
        <p:nvSpPr>
          <p:cNvPr id="12" name="Rechteck 11">
            <a:hlinkClick r:id="rId3" action="ppaction://hlinksldjump"/>
            <a:extLst>
              <a:ext uri="{FF2B5EF4-FFF2-40B4-BE49-F238E27FC236}">
                <a16:creationId xmlns:a16="http://schemas.microsoft.com/office/drawing/2014/main" id="{EC1A168A-843F-15C6-3C8D-5A4CAB02CD8E}"/>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13" name="Rechteck 12">
            <a:hlinkClick r:id="rId4" action="ppaction://hlinksldjump"/>
            <a:extLst>
              <a:ext uri="{FF2B5EF4-FFF2-40B4-BE49-F238E27FC236}">
                <a16:creationId xmlns:a16="http://schemas.microsoft.com/office/drawing/2014/main" id="{E2BBC88B-9107-10CE-8021-08A8E639BC82}"/>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pic>
        <p:nvPicPr>
          <p:cNvPr id="3" name="Grafik 2">
            <a:extLst>
              <a:ext uri="{FF2B5EF4-FFF2-40B4-BE49-F238E27FC236}">
                <a16:creationId xmlns:a16="http://schemas.microsoft.com/office/drawing/2014/main" id="{7229C619-E007-D6D7-A8CB-3F9059F705A5}"/>
              </a:ext>
            </a:extLst>
          </p:cNvPr>
          <p:cNvPicPr>
            <a:picLocks noChangeAspect="1"/>
          </p:cNvPicPr>
          <p:nvPr/>
        </p:nvPicPr>
        <p:blipFill rotWithShape="1">
          <a:blip r:embed="rId5"/>
          <a:srcRect b="11013"/>
          <a:stretch/>
        </p:blipFill>
        <p:spPr>
          <a:xfrm>
            <a:off x="503238" y="5460743"/>
            <a:ext cx="4730993" cy="4447345"/>
          </a:xfrm>
          <a:prstGeom prst="rect">
            <a:avLst/>
          </a:prstGeom>
        </p:spPr>
      </p:pic>
      <p:pic>
        <p:nvPicPr>
          <p:cNvPr id="5" name="Picture 2" descr="Hilfe überall: 25 Jahre europaweiter Notruf 112 - Feuerwehr Menden ...">
            <a:extLst>
              <a:ext uri="{FF2B5EF4-FFF2-40B4-BE49-F238E27FC236}">
                <a16:creationId xmlns:a16="http://schemas.microsoft.com/office/drawing/2014/main" id="{299FE51C-71D0-DA97-A98A-48688D2FC4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9131" y="6681280"/>
            <a:ext cx="377087" cy="164946"/>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hlinkClick r:id="rId7" action="ppaction://hlinksldjump"/>
            <a:extLst>
              <a:ext uri="{FF2B5EF4-FFF2-40B4-BE49-F238E27FC236}">
                <a16:creationId xmlns:a16="http://schemas.microsoft.com/office/drawing/2014/main" id="{A9B739A3-A9F8-9ACA-E42A-9FC36F25A4BC}"/>
              </a:ext>
            </a:extLst>
          </p:cNvPr>
          <p:cNvSpPr/>
          <p:nvPr/>
        </p:nvSpPr>
        <p:spPr>
          <a:xfrm rot="16200000">
            <a:off x="-642775" y="4308298"/>
            <a:ext cx="1823218"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Notrufannahmestellen</a:t>
            </a:r>
          </a:p>
        </p:txBody>
      </p:sp>
      <p:sp>
        <p:nvSpPr>
          <p:cNvPr id="14" name="Titel 13">
            <a:extLst>
              <a:ext uri="{FF2B5EF4-FFF2-40B4-BE49-F238E27FC236}">
                <a16:creationId xmlns:a16="http://schemas.microsoft.com/office/drawing/2014/main" id="{86F00270-9B92-0B27-6A2D-2BAFC9555584}"/>
              </a:ext>
            </a:extLst>
          </p:cNvPr>
          <p:cNvSpPr>
            <a:spLocks noGrp="1"/>
          </p:cNvSpPr>
          <p:nvPr>
            <p:ph type="title"/>
          </p:nvPr>
        </p:nvSpPr>
        <p:spPr/>
        <p:txBody>
          <a:bodyPr/>
          <a:lstStyle/>
          <a:p>
            <a:r>
              <a:rPr lang="de-DE" dirty="0"/>
              <a:t>950 a</a:t>
            </a:r>
          </a:p>
        </p:txBody>
      </p:sp>
    </p:spTree>
    <p:extLst>
      <p:ext uri="{BB962C8B-B14F-4D97-AF65-F5344CB8AC3E}">
        <p14:creationId xmlns:p14="http://schemas.microsoft.com/office/powerpoint/2010/main" val="2206005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08801961-4C5F-CAAB-6748-89502E692549}"/>
              </a:ext>
            </a:extLst>
          </p:cNvPr>
          <p:cNvSpPr>
            <a:spLocks noGrp="1"/>
          </p:cNvSpPr>
          <p:nvPr>
            <p:ph type="body" sz="quarter" idx="21"/>
          </p:nvPr>
        </p:nvSpPr>
        <p:spPr/>
        <p:txBody>
          <a:bodyPr/>
          <a:lstStyle/>
          <a:p>
            <a:r>
              <a:rPr lang="de-DE" dirty="0"/>
              <a:t>Erstansage Notrufannahmestellen</a:t>
            </a:r>
          </a:p>
        </p:txBody>
      </p:sp>
      <p:sp>
        <p:nvSpPr>
          <p:cNvPr id="9" name="Textplatzhalter 8">
            <a:extLst>
              <a:ext uri="{FF2B5EF4-FFF2-40B4-BE49-F238E27FC236}">
                <a16:creationId xmlns:a16="http://schemas.microsoft.com/office/drawing/2014/main" id="{4E81FEEE-B049-CE00-50D7-5A2E02C17DB3}"/>
              </a:ext>
            </a:extLst>
          </p:cNvPr>
          <p:cNvSpPr>
            <a:spLocks noGrp="1"/>
          </p:cNvSpPr>
          <p:nvPr>
            <p:ph type="body" sz="quarter" idx="26"/>
          </p:nvPr>
        </p:nvSpPr>
        <p:spPr/>
        <p:txBody>
          <a:bodyPr/>
          <a:lstStyle/>
          <a:p>
            <a:r>
              <a:rPr lang="de-DE" dirty="0"/>
              <a:t>Kommunikationsausfall</a:t>
            </a:r>
          </a:p>
        </p:txBody>
      </p:sp>
      <p:sp>
        <p:nvSpPr>
          <p:cNvPr id="7" name="Titel 6">
            <a:extLst>
              <a:ext uri="{FF2B5EF4-FFF2-40B4-BE49-F238E27FC236}">
                <a16:creationId xmlns:a16="http://schemas.microsoft.com/office/drawing/2014/main" id="{3BFCBCA8-DCD9-DDF4-53A8-926D9F6B1588}"/>
              </a:ext>
            </a:extLst>
          </p:cNvPr>
          <p:cNvSpPr>
            <a:spLocks noGrp="1"/>
          </p:cNvSpPr>
          <p:nvPr>
            <p:ph type="title"/>
          </p:nvPr>
        </p:nvSpPr>
        <p:spPr/>
        <p:txBody>
          <a:bodyPr/>
          <a:lstStyle/>
          <a:p>
            <a:r>
              <a:rPr lang="de-DE" dirty="0"/>
              <a:t>950 b</a:t>
            </a:r>
          </a:p>
        </p:txBody>
      </p:sp>
      <p:sp>
        <p:nvSpPr>
          <p:cNvPr id="10" name="Textplatzhalter 9">
            <a:extLst>
              <a:ext uri="{FF2B5EF4-FFF2-40B4-BE49-F238E27FC236}">
                <a16:creationId xmlns:a16="http://schemas.microsoft.com/office/drawing/2014/main" id="{D96E30C2-D10C-8FCC-4F90-DD635B7DD7B1}"/>
              </a:ext>
            </a:extLst>
          </p:cNvPr>
          <p:cNvSpPr>
            <a:spLocks noGrp="1"/>
          </p:cNvSpPr>
          <p:nvPr>
            <p:ph type="body" sz="quarter" idx="32"/>
          </p:nvPr>
        </p:nvSpPr>
        <p:spPr/>
        <p:txBody>
          <a:bodyPr/>
          <a:lstStyle/>
          <a:p>
            <a:endParaRPr lang="de-DE" dirty="0"/>
          </a:p>
        </p:txBody>
      </p:sp>
      <p:sp>
        <p:nvSpPr>
          <p:cNvPr id="6" name="Datumsplatzhalter 5">
            <a:extLst>
              <a:ext uri="{FF2B5EF4-FFF2-40B4-BE49-F238E27FC236}">
                <a16:creationId xmlns:a16="http://schemas.microsoft.com/office/drawing/2014/main" id="{4C82B23F-EDE8-5E4F-29F0-DE6B06B39D87}"/>
              </a:ext>
            </a:extLst>
          </p:cNvPr>
          <p:cNvSpPr>
            <a:spLocks noGrp="1"/>
          </p:cNvSpPr>
          <p:nvPr>
            <p:ph type="dt" sz="half" idx="10"/>
          </p:nvPr>
        </p:nvSpPr>
        <p:spPr/>
        <p:txBody>
          <a:bodyPr/>
          <a:lstStyle/>
          <a:p>
            <a:r>
              <a:rPr lang="de-DE" dirty="0"/>
              <a:t>17.11.2023</a:t>
            </a:r>
          </a:p>
        </p:txBody>
      </p:sp>
      <p:sp>
        <p:nvSpPr>
          <p:cNvPr id="11" name="Textplatzhalter 10">
            <a:extLst>
              <a:ext uri="{FF2B5EF4-FFF2-40B4-BE49-F238E27FC236}">
                <a16:creationId xmlns:a16="http://schemas.microsoft.com/office/drawing/2014/main" id="{0F72F37F-6914-651A-11AC-222F47377CDE}"/>
              </a:ext>
            </a:extLst>
          </p:cNvPr>
          <p:cNvSpPr txBox="1">
            <a:spLocks/>
          </p:cNvSpPr>
          <p:nvPr/>
        </p:nvSpPr>
        <p:spPr>
          <a:xfrm>
            <a:off x="485774" y="1528763"/>
            <a:ext cx="6588125" cy="7692239"/>
          </a:xfrm>
          <a:prstGeom prst="rect">
            <a:avLst/>
          </a:prstGeom>
          <a:solidFill>
            <a:schemeClr val="accent4">
              <a:lumMod val="20000"/>
              <a:lumOff val="80000"/>
            </a:schemeClr>
          </a:solidFill>
          <a:ln>
            <a:solidFill>
              <a:srgbClr val="FF0000"/>
            </a:solidFill>
          </a:ln>
        </p:spPr>
        <p:txBody>
          <a:bodyPr lIns="72000" tIns="72000" rIns="0" bIns="0"/>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de-DE" sz="2000" dirty="0">
                <a:latin typeface="Arial" panose="020B0604020202020204" pitchFamily="34" charset="0"/>
                <a:ea typeface="Open Sans" panose="020B0606030504020204" pitchFamily="34" charset="0"/>
                <a:cs typeface="Arial" panose="020B0604020202020204" pitchFamily="34" charset="0"/>
              </a:rPr>
              <a:t>Achtung, Achtung: Hier spricht Ihre Feuerwehr </a:t>
            </a:r>
          </a:p>
          <a:p>
            <a:pPr marL="0" indent="0">
              <a:buNone/>
            </a:pPr>
            <a:r>
              <a:rPr lang="de-DE" sz="2000" dirty="0">
                <a:latin typeface="Arial" panose="020B0604020202020204" pitchFamily="34" charset="0"/>
                <a:ea typeface="Open Sans" panose="020B0606030504020204" pitchFamily="34" charset="0"/>
                <a:cs typeface="Arial" panose="020B0604020202020204" pitchFamily="34" charset="0"/>
              </a:rPr>
              <a:t>In Musterhausen ist die Stromversorgung ausgefallen. </a:t>
            </a:r>
          </a:p>
          <a:p>
            <a:pPr marL="0" indent="0">
              <a:buNone/>
            </a:pPr>
            <a:r>
              <a:rPr lang="de-DE" sz="2000" dirty="0">
                <a:latin typeface="Arial" panose="020B0604020202020204" pitchFamily="34" charset="0"/>
                <a:ea typeface="Open Sans" panose="020B0606030504020204" pitchFamily="34" charset="0"/>
                <a:cs typeface="Arial" panose="020B0604020202020204" pitchFamily="34" charset="0"/>
              </a:rPr>
              <a:t>Die Dauer des Ausfalls ist nicht bekannt.  </a:t>
            </a:r>
          </a:p>
          <a:p>
            <a:pPr marL="0" indent="0">
              <a:buNone/>
            </a:pPr>
            <a:r>
              <a:rPr lang="de-DE" sz="2000" dirty="0">
                <a:latin typeface="Arial" panose="020B0604020202020204" pitchFamily="34" charset="0"/>
                <a:ea typeface="Open Sans" panose="020B0606030504020204" pitchFamily="34" charset="0"/>
                <a:cs typeface="Arial" panose="020B0604020202020204" pitchFamily="34" charset="0"/>
              </a:rPr>
              <a:t>An der </a:t>
            </a:r>
            <a:r>
              <a:rPr lang="de-DE" sz="2000" b="1" dirty="0">
                <a:latin typeface="Arial" panose="020B0604020202020204" pitchFamily="34" charset="0"/>
                <a:ea typeface="Open Sans" panose="020B0606030504020204" pitchFamily="34" charset="0"/>
                <a:cs typeface="Arial" panose="020B0604020202020204" pitchFamily="34" charset="0"/>
              </a:rPr>
              <a:t>Grundschule Musterhausen </a:t>
            </a:r>
            <a:r>
              <a:rPr lang="de-DE" sz="2000" dirty="0">
                <a:latin typeface="Arial" panose="020B0604020202020204" pitchFamily="34" charset="0"/>
                <a:ea typeface="Open Sans" panose="020B0606030504020204" pitchFamily="34" charset="0"/>
                <a:cs typeface="Arial" panose="020B0604020202020204" pitchFamily="34" charset="0"/>
              </a:rPr>
              <a:t>ist eine </a:t>
            </a:r>
          </a:p>
          <a:p>
            <a:pPr marL="0" indent="0">
              <a:buNone/>
            </a:pPr>
            <a:r>
              <a:rPr lang="de-DE" sz="2000" dirty="0">
                <a:latin typeface="Arial" panose="020B0604020202020204" pitchFamily="34" charset="0"/>
                <a:ea typeface="Open Sans" panose="020B0606030504020204" pitchFamily="34" charset="0"/>
                <a:cs typeface="Arial" panose="020B0604020202020204" pitchFamily="34" charset="0"/>
              </a:rPr>
              <a:t>Notrufannahmestelle eingerichtet. </a:t>
            </a:r>
          </a:p>
          <a:p>
            <a:pPr marL="0" indent="0">
              <a:buNone/>
            </a:pPr>
            <a:r>
              <a:rPr lang="de-DE" sz="2000" dirty="0">
                <a:latin typeface="Arial" panose="020B0604020202020204" pitchFamily="34" charset="0"/>
                <a:ea typeface="Open Sans" panose="020B0606030504020204" pitchFamily="34" charset="0"/>
                <a:cs typeface="Arial" panose="020B0604020202020204" pitchFamily="34" charset="0"/>
              </a:rPr>
              <a:t>Wenden Sie sich in Notfällen an die dortigen </a:t>
            </a:r>
          </a:p>
          <a:p>
            <a:pPr marL="0" indent="0">
              <a:buNone/>
            </a:pPr>
            <a:r>
              <a:rPr lang="de-DE" sz="2000" dirty="0">
                <a:latin typeface="Arial" panose="020B0604020202020204" pitchFamily="34" charset="0"/>
                <a:ea typeface="Open Sans" panose="020B0606030504020204" pitchFamily="34" charset="0"/>
                <a:cs typeface="Arial" panose="020B0604020202020204" pitchFamily="34" charset="0"/>
              </a:rPr>
              <a:t>Einsatzkräfte. </a:t>
            </a:r>
          </a:p>
          <a:p>
            <a:pPr marL="0" indent="0">
              <a:buNone/>
            </a:pPr>
            <a:endParaRPr lang="de-DE" sz="2000" dirty="0">
              <a:latin typeface="Arial" panose="020B0604020202020204" pitchFamily="34" charset="0"/>
              <a:ea typeface="Open Sans" panose="020B0606030504020204" pitchFamily="34" charset="0"/>
              <a:cs typeface="Arial" panose="020B0604020202020204" pitchFamily="34" charset="0"/>
            </a:endParaRPr>
          </a:p>
          <a:p>
            <a:pPr marL="0" indent="0">
              <a:buNone/>
            </a:pPr>
            <a:r>
              <a:rPr lang="de-DE" sz="2000" dirty="0">
                <a:latin typeface="Arial" panose="020B0604020202020204" pitchFamily="34" charset="0"/>
                <a:ea typeface="Open Sans" panose="020B0606030504020204" pitchFamily="34" charset="0"/>
                <a:cs typeface="Arial" panose="020B0604020202020204" pitchFamily="34" charset="0"/>
              </a:rPr>
              <a:t>Schalten Sie alle elektrischen Geräte auf Aus oder ziehen Sie den Netzstecker. </a:t>
            </a:r>
          </a:p>
          <a:p>
            <a:pPr marL="0" indent="0">
              <a:buNone/>
            </a:pPr>
            <a:r>
              <a:rPr lang="de-DE" sz="2000" dirty="0">
                <a:latin typeface="Arial" panose="020B0604020202020204" pitchFamily="34" charset="0"/>
                <a:ea typeface="Open Sans" panose="020B0606030504020204" pitchFamily="34" charset="0"/>
                <a:cs typeface="Arial" panose="020B0604020202020204" pitchFamily="34" charset="0"/>
              </a:rPr>
              <a:t>Versuchen Sie </a:t>
            </a:r>
            <a:r>
              <a:rPr lang="de-DE" sz="2000" b="1" dirty="0">
                <a:latin typeface="Arial" panose="020B0604020202020204" pitchFamily="34" charset="0"/>
                <a:ea typeface="Open Sans" panose="020B0606030504020204" pitchFamily="34" charset="0"/>
                <a:cs typeface="Arial" panose="020B0604020202020204" pitchFamily="34" charset="0"/>
              </a:rPr>
              <a:t>nicht</a:t>
            </a:r>
            <a:r>
              <a:rPr lang="de-DE" sz="2000" dirty="0">
                <a:latin typeface="Arial" panose="020B0604020202020204" pitchFamily="34" charset="0"/>
                <a:ea typeface="Open Sans" panose="020B0606030504020204" pitchFamily="34" charset="0"/>
                <a:cs typeface="Arial" panose="020B0604020202020204" pitchFamily="34" charset="0"/>
              </a:rPr>
              <a:t>, Notstromaggregate an das Stromnetz Ihres Gebäudes anzuschließen. </a:t>
            </a:r>
          </a:p>
          <a:p>
            <a:pPr marL="0" indent="0">
              <a:buNone/>
            </a:pPr>
            <a:r>
              <a:rPr lang="de-DE" sz="2000" dirty="0">
                <a:latin typeface="Arial" panose="020B0604020202020204" pitchFamily="34" charset="0"/>
                <a:ea typeface="Open Sans" panose="020B0606030504020204" pitchFamily="34" charset="0"/>
                <a:cs typeface="Arial" panose="020B0604020202020204" pitchFamily="34" charset="0"/>
              </a:rPr>
              <a:t>Betreiben Sie Notstromaggregate oder Holz- oder Gasgrills ausschließlich im Freien betreiben. Ansonsten besteht Erstickungsgefahr wegen der Abgase. </a:t>
            </a:r>
          </a:p>
          <a:p>
            <a:pPr marL="0" indent="0">
              <a:buNone/>
            </a:pPr>
            <a:r>
              <a:rPr lang="de-DE" sz="2000" dirty="0">
                <a:latin typeface="Arial" panose="020B0604020202020204" pitchFamily="34" charset="0"/>
                <a:ea typeface="Open Sans" panose="020B0606030504020204" pitchFamily="34" charset="0"/>
                <a:cs typeface="Arial" panose="020B0604020202020204" pitchFamily="34" charset="0"/>
              </a:rPr>
              <a:t>Vorsicht beim Umgang mit Kerzen. Stellen Sie diese auf nicht brennbare Unterlagen.</a:t>
            </a:r>
          </a:p>
          <a:p>
            <a:pPr marL="0" indent="0">
              <a:buNone/>
            </a:pPr>
            <a:r>
              <a:rPr lang="de-DE" sz="2000" dirty="0">
                <a:latin typeface="Arial" panose="020B0604020202020204" pitchFamily="34" charset="0"/>
                <a:ea typeface="Open Sans" panose="020B0606030504020204" pitchFamily="34" charset="0"/>
                <a:cs typeface="Arial" panose="020B0604020202020204" pitchFamily="34" charset="0"/>
              </a:rPr>
              <a:t>Schalten Sie das Radio ein.</a:t>
            </a:r>
          </a:p>
          <a:p>
            <a:pPr marL="0" indent="0">
              <a:buNone/>
            </a:pPr>
            <a:r>
              <a:rPr lang="de-DE" sz="2000" dirty="0">
                <a:latin typeface="Arial" panose="020B0604020202020204" pitchFamily="34" charset="0"/>
                <a:ea typeface="Open Sans" panose="020B0606030504020204" pitchFamily="34" charset="0"/>
                <a:cs typeface="Arial" panose="020B0604020202020204" pitchFamily="34" charset="0"/>
              </a:rPr>
              <a:t>Informieren Sie Ihre Nachbarn.</a:t>
            </a:r>
          </a:p>
          <a:p>
            <a:pPr marL="0" indent="0">
              <a:buNone/>
            </a:pPr>
            <a:r>
              <a:rPr lang="de-DE" sz="2000" dirty="0">
                <a:latin typeface="Arial" panose="020B0604020202020204" pitchFamily="34" charset="0"/>
                <a:ea typeface="Open Sans" panose="020B0606030504020204" pitchFamily="34" charset="0"/>
                <a:cs typeface="Arial" panose="020B0604020202020204" pitchFamily="34" charset="0"/>
              </a:rPr>
              <a:t>Unterstützen sie sich gegenseitig. </a:t>
            </a:r>
          </a:p>
          <a:p>
            <a:pPr marL="0" indent="0">
              <a:buNone/>
            </a:pPr>
            <a:r>
              <a:rPr lang="de-DE" sz="2000" dirty="0">
                <a:latin typeface="Arial" panose="020B0604020202020204" pitchFamily="34" charset="0"/>
                <a:ea typeface="Open Sans" panose="020B0606030504020204" pitchFamily="34" charset="0"/>
                <a:cs typeface="Arial" panose="020B0604020202020204" pitchFamily="34" charset="0"/>
              </a:rPr>
              <a:t>Unterstützen Sie hilfsbedürftige Menschen</a:t>
            </a:r>
          </a:p>
          <a:p>
            <a:pPr marL="0" indent="0">
              <a:buNone/>
            </a:pPr>
            <a:endParaRPr lang="de-DE" dirty="0"/>
          </a:p>
        </p:txBody>
      </p:sp>
      <p:sp>
        <p:nvSpPr>
          <p:cNvPr id="3" name="Rechteck 2">
            <a:hlinkClick r:id="rId2" action="ppaction://hlinksldjump"/>
            <a:extLst>
              <a:ext uri="{FF2B5EF4-FFF2-40B4-BE49-F238E27FC236}">
                <a16:creationId xmlns:a16="http://schemas.microsoft.com/office/drawing/2014/main" id="{7FFF3EE1-EC1F-1563-3769-A729401C0B6C}"/>
              </a:ext>
            </a:extLst>
          </p:cNvPr>
          <p:cNvSpPr/>
          <p:nvPr/>
        </p:nvSpPr>
        <p:spPr>
          <a:xfrm rot="16200000">
            <a:off x="-185985" y="2811801"/>
            <a:ext cx="909637"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Alarmplan</a:t>
            </a:r>
          </a:p>
        </p:txBody>
      </p:sp>
      <p:sp>
        <p:nvSpPr>
          <p:cNvPr id="4" name="Rechteck 3">
            <a:hlinkClick r:id="rId3" action="ppaction://hlinksldjump"/>
            <a:extLst>
              <a:ext uri="{FF2B5EF4-FFF2-40B4-BE49-F238E27FC236}">
                <a16:creationId xmlns:a16="http://schemas.microsoft.com/office/drawing/2014/main" id="{D2FDBA79-61B7-651C-896F-3D6D24BD4E2F}"/>
              </a:ext>
            </a:extLst>
          </p:cNvPr>
          <p:cNvSpPr/>
          <p:nvPr/>
        </p:nvSpPr>
        <p:spPr>
          <a:xfrm rot="16200000">
            <a:off x="-143241" y="1814838"/>
            <a:ext cx="824150"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Inhalt</a:t>
            </a:r>
          </a:p>
        </p:txBody>
      </p:sp>
      <p:sp>
        <p:nvSpPr>
          <p:cNvPr id="5" name="Rechteck 4">
            <a:hlinkClick r:id="rId4" action="ppaction://hlinksldjump"/>
            <a:extLst>
              <a:ext uri="{FF2B5EF4-FFF2-40B4-BE49-F238E27FC236}">
                <a16:creationId xmlns:a16="http://schemas.microsoft.com/office/drawing/2014/main" id="{E4C16829-3124-AD8E-F2DF-7DCA120720E6}"/>
              </a:ext>
            </a:extLst>
          </p:cNvPr>
          <p:cNvSpPr/>
          <p:nvPr/>
        </p:nvSpPr>
        <p:spPr>
          <a:xfrm rot="16200000">
            <a:off x="-642775" y="4308298"/>
            <a:ext cx="1823218" cy="252000"/>
          </a:xfrm>
          <a:prstGeom prst="rect">
            <a:avLst/>
          </a:prstGeom>
          <a:solidFill>
            <a:schemeClr val="bg1"/>
          </a:solidFill>
          <a:ln w="9525">
            <a:solidFill>
              <a:schemeClr val="bg1">
                <a:lumMod val="65000"/>
              </a:schemeClr>
            </a:solidFill>
          </a:ln>
          <a:effectLst>
            <a:innerShdw blurRad="63500" dist="50800" dir="8100000">
              <a:prstClr val="black">
                <a:alpha val="50000"/>
              </a:prst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de-DE" sz="1050" b="1" dirty="0">
                <a:solidFill>
                  <a:schemeClr val="tx1"/>
                </a:solidFill>
                <a:latin typeface="Arial" panose="020B0604020202020204" pitchFamily="34" charset="0"/>
                <a:ea typeface="Open Sans" panose="020B0606030504020204" pitchFamily="34" charset="0"/>
                <a:cs typeface="Arial" panose="020B0604020202020204" pitchFamily="34" charset="0"/>
              </a:rPr>
              <a:t>Notrufannahmestellen</a:t>
            </a:r>
          </a:p>
        </p:txBody>
      </p:sp>
    </p:spTree>
    <p:extLst>
      <p:ext uri="{BB962C8B-B14F-4D97-AF65-F5344CB8AC3E}">
        <p14:creationId xmlns:p14="http://schemas.microsoft.com/office/powerpoint/2010/main" val="413518433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7130</Words>
  <Application>Microsoft Office PowerPoint</Application>
  <PresentationFormat>Benutzerdefiniert</PresentationFormat>
  <Paragraphs>2260</Paragraphs>
  <Slides>103</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103</vt:i4>
      </vt:variant>
    </vt:vector>
  </HeadingPairs>
  <TitlesOfParts>
    <vt:vector size="110" baseType="lpstr">
      <vt:lpstr>Arial</vt:lpstr>
      <vt:lpstr>Calibri</vt:lpstr>
      <vt:lpstr>Helvetica</vt:lpstr>
      <vt:lpstr>Open Sans</vt:lpstr>
      <vt:lpstr>Symbol</vt:lpstr>
      <vt:lpstr>Wingdings</vt:lpstr>
      <vt:lpstr>Office</vt:lpstr>
      <vt:lpstr>PowerPoint-Präsentation</vt:lpstr>
      <vt:lpstr>P 1</vt:lpstr>
      <vt:lpstr>P 2</vt:lpstr>
      <vt:lpstr>FO 0</vt:lpstr>
      <vt:lpstr>FO 1</vt:lpstr>
      <vt:lpstr>FO 2</vt:lpstr>
      <vt:lpstr>FO 4</vt:lpstr>
      <vt:lpstr>MO 0</vt:lpstr>
      <vt:lpstr>MO 2</vt:lpstr>
      <vt:lpstr>MO 4</vt:lpstr>
      <vt:lpstr>RA 0</vt:lpstr>
      <vt:lpstr>RA 2</vt:lpstr>
      <vt:lpstr>RA 3</vt:lpstr>
      <vt:lpstr>RA 4</vt:lpstr>
      <vt:lpstr>RA 5</vt:lpstr>
      <vt:lpstr>RA 6</vt:lpstr>
      <vt:lpstr>RA 7</vt:lpstr>
      <vt:lpstr>RA 8</vt:lpstr>
      <vt:lpstr>RA 9</vt:lpstr>
      <vt:lpstr>RA 10</vt:lpstr>
      <vt:lpstr>RA 11</vt:lpstr>
      <vt:lpstr>MP 0</vt:lpstr>
      <vt:lpstr>MA 2</vt:lpstr>
      <vt:lpstr>AP 0</vt:lpstr>
      <vt:lpstr>AP 2</vt:lpstr>
      <vt:lpstr>AP 4</vt:lpstr>
      <vt:lpstr>0</vt:lpstr>
      <vt:lpstr>0</vt:lpstr>
      <vt:lpstr>1</vt:lpstr>
      <vt:lpstr>3</vt:lpstr>
      <vt:lpstr>10</vt:lpstr>
      <vt:lpstr>12</vt:lpstr>
      <vt:lpstr>14</vt:lpstr>
      <vt:lpstr>16</vt:lpstr>
      <vt:lpstr>20</vt:lpstr>
      <vt:lpstr>22</vt:lpstr>
      <vt:lpstr>25</vt:lpstr>
      <vt:lpstr>28</vt:lpstr>
      <vt:lpstr>1</vt:lpstr>
      <vt:lpstr>50</vt:lpstr>
      <vt:lpstr>55</vt:lpstr>
      <vt:lpstr>60</vt:lpstr>
      <vt:lpstr>70</vt:lpstr>
      <vt:lpstr>73</vt:lpstr>
      <vt:lpstr>80</vt:lpstr>
      <vt:lpstr>100</vt:lpstr>
      <vt:lpstr>102</vt:lpstr>
      <vt:lpstr>104</vt:lpstr>
      <vt:lpstr>105</vt:lpstr>
      <vt:lpstr>106</vt:lpstr>
      <vt:lpstr>109</vt:lpstr>
      <vt:lpstr>110</vt:lpstr>
      <vt:lpstr>115</vt:lpstr>
      <vt:lpstr>116</vt:lpstr>
      <vt:lpstr>118</vt:lpstr>
      <vt:lpstr>120</vt:lpstr>
      <vt:lpstr>125</vt:lpstr>
      <vt:lpstr>130</vt:lpstr>
      <vt:lpstr>140</vt:lpstr>
      <vt:lpstr>150</vt:lpstr>
      <vt:lpstr>160</vt:lpstr>
      <vt:lpstr>170</vt:lpstr>
      <vt:lpstr>PowerPoint-Präsentation</vt:lpstr>
      <vt:lpstr>200</vt:lpstr>
      <vt:lpstr>205</vt:lpstr>
      <vt:lpstr>207</vt:lpstr>
      <vt:lpstr>210</vt:lpstr>
      <vt:lpstr>220</vt:lpstr>
      <vt:lpstr>300</vt:lpstr>
      <vt:lpstr>304</vt:lpstr>
      <vt:lpstr>305</vt:lpstr>
      <vt:lpstr>307</vt:lpstr>
      <vt:lpstr>310</vt:lpstr>
      <vt:lpstr>310 a</vt:lpstr>
      <vt:lpstr>315</vt:lpstr>
      <vt:lpstr>315 a</vt:lpstr>
      <vt:lpstr>330</vt:lpstr>
      <vt:lpstr>330 a</vt:lpstr>
      <vt:lpstr>335</vt:lpstr>
      <vt:lpstr>335 a</vt:lpstr>
      <vt:lpstr>400</vt:lpstr>
      <vt:lpstr>410</vt:lpstr>
      <vt:lpstr>500</vt:lpstr>
      <vt:lpstr>510</vt:lpstr>
      <vt:lpstr>600</vt:lpstr>
      <vt:lpstr>610</vt:lpstr>
      <vt:lpstr>610 a</vt:lpstr>
      <vt:lpstr>700</vt:lpstr>
      <vt:lpstr>710</vt:lpstr>
      <vt:lpstr>710 a</vt:lpstr>
      <vt:lpstr>710 b</vt:lpstr>
      <vt:lpstr>790</vt:lpstr>
      <vt:lpstr>791</vt:lpstr>
      <vt:lpstr>800</vt:lpstr>
      <vt:lpstr>805</vt:lpstr>
      <vt:lpstr>900</vt:lpstr>
      <vt:lpstr>950</vt:lpstr>
      <vt:lpstr>950 a</vt:lpstr>
      <vt:lpstr>950 b</vt:lpstr>
      <vt:lpstr>960</vt:lpstr>
      <vt:lpstr>A0</vt:lpstr>
      <vt:lpstr>A03</vt:lpstr>
      <vt:lpstr>A10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Anfahrtsplan Horben</dc:title>
  <dc:creator>Christian Brauner</dc:creator>
  <cp:lastModifiedBy>Gilbert, Simone [KEA-BW]</cp:lastModifiedBy>
  <cp:revision>965</cp:revision>
  <cp:lastPrinted>2025-06-13T06:10:55Z</cp:lastPrinted>
  <dcterms:created xsi:type="dcterms:W3CDTF">2020-11-21T16:26:24Z</dcterms:created>
  <dcterms:modified xsi:type="dcterms:W3CDTF">2026-01-20T11:13:50Z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9deb43-4acb-4b52-9f60-4fbbc307a3db_Enabled">
    <vt:lpwstr>true</vt:lpwstr>
  </property>
  <property fmtid="{D5CDD505-2E9C-101B-9397-08002B2CF9AE}" pid="3" name="MSIP_Label_b69deb43-4acb-4b52-9f60-4fbbc307a3db_SetDate">
    <vt:lpwstr>2026-01-20T10:45:23Z</vt:lpwstr>
  </property>
  <property fmtid="{D5CDD505-2E9C-101B-9397-08002B2CF9AE}" pid="4" name="MSIP_Label_b69deb43-4acb-4b52-9f60-4fbbc307a3db_Method">
    <vt:lpwstr>Standard</vt:lpwstr>
  </property>
  <property fmtid="{D5CDD505-2E9C-101B-9397-08002B2CF9AE}" pid="5" name="MSIP_Label_b69deb43-4acb-4b52-9f60-4fbbc307a3db_Name">
    <vt:lpwstr>Public</vt:lpwstr>
  </property>
  <property fmtid="{D5CDD505-2E9C-101B-9397-08002B2CF9AE}" pid="6" name="MSIP_Label_b69deb43-4acb-4b52-9f60-4fbbc307a3db_SiteId">
    <vt:lpwstr>faad63e0-cb31-4cc2-815c-64e8226a22a3</vt:lpwstr>
  </property>
  <property fmtid="{D5CDD505-2E9C-101B-9397-08002B2CF9AE}" pid="7" name="MSIP_Label_b69deb43-4acb-4b52-9f60-4fbbc307a3db_ActionId">
    <vt:lpwstr>55dc7956-0743-4384-b7a9-7c05b9e48ec1</vt:lpwstr>
  </property>
  <property fmtid="{D5CDD505-2E9C-101B-9397-08002B2CF9AE}" pid="8" name="MSIP_Label_b69deb43-4acb-4b52-9f60-4fbbc307a3db_ContentBits">
    <vt:lpwstr>0</vt:lpwstr>
  </property>
  <property fmtid="{D5CDD505-2E9C-101B-9397-08002B2CF9AE}" pid="9" name="MSIP_Label_b69deb43-4acb-4b52-9f60-4fbbc307a3db_Tag">
    <vt:lpwstr>10, 3, 0, 1</vt:lpwstr>
  </property>
</Properties>
</file>