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58"/>
  </p:notesMasterIdLst>
  <p:sldIdLst>
    <p:sldId id="372" r:id="rId2"/>
    <p:sldId id="714" r:id="rId3"/>
    <p:sldId id="1121" r:id="rId4"/>
    <p:sldId id="763" r:id="rId5"/>
    <p:sldId id="760" r:id="rId6"/>
    <p:sldId id="1113" r:id="rId7"/>
    <p:sldId id="1126" r:id="rId8"/>
    <p:sldId id="985" r:id="rId9"/>
    <p:sldId id="1118" r:id="rId10"/>
    <p:sldId id="1119" r:id="rId11"/>
    <p:sldId id="741" r:id="rId12"/>
    <p:sldId id="1104" r:id="rId13"/>
    <p:sldId id="745" r:id="rId14"/>
    <p:sldId id="1116" r:id="rId15"/>
    <p:sldId id="743" r:id="rId16"/>
    <p:sldId id="919" r:id="rId17"/>
    <p:sldId id="920" r:id="rId18"/>
    <p:sldId id="752" r:id="rId19"/>
    <p:sldId id="750" r:id="rId20"/>
    <p:sldId id="747" r:id="rId21"/>
    <p:sldId id="749" r:id="rId22"/>
    <p:sldId id="748" r:id="rId23"/>
    <p:sldId id="1117" r:id="rId24"/>
    <p:sldId id="785" r:id="rId25"/>
    <p:sldId id="1108" r:id="rId26"/>
    <p:sldId id="789" r:id="rId27"/>
    <p:sldId id="780" r:id="rId28"/>
    <p:sldId id="787" r:id="rId29"/>
    <p:sldId id="781" r:id="rId30"/>
    <p:sldId id="782" r:id="rId31"/>
    <p:sldId id="790" r:id="rId32"/>
    <p:sldId id="786" r:id="rId33"/>
    <p:sldId id="803" r:id="rId34"/>
    <p:sldId id="1066" r:id="rId35"/>
    <p:sldId id="987" r:id="rId36"/>
    <p:sldId id="1067" r:id="rId37"/>
    <p:sldId id="1087" r:id="rId38"/>
    <p:sldId id="1128" r:id="rId39"/>
    <p:sldId id="1122" r:id="rId40"/>
    <p:sldId id="1130" r:id="rId41"/>
    <p:sldId id="971" r:id="rId42"/>
    <p:sldId id="1079" r:id="rId43"/>
    <p:sldId id="1081" r:id="rId44"/>
    <p:sldId id="1082" r:id="rId45"/>
    <p:sldId id="728" r:id="rId46"/>
    <p:sldId id="729" r:id="rId47"/>
    <p:sldId id="730" r:id="rId48"/>
    <p:sldId id="736" r:id="rId49"/>
    <p:sldId id="732" r:id="rId50"/>
    <p:sldId id="731" r:id="rId51"/>
    <p:sldId id="733" r:id="rId52"/>
    <p:sldId id="923" r:id="rId53"/>
    <p:sldId id="1124" r:id="rId54"/>
    <p:sldId id="757" r:id="rId55"/>
    <p:sldId id="1125" r:id="rId56"/>
    <p:sldId id="1131" r:id="rId57"/>
  </p:sldIdLst>
  <p:sldSz cx="7559675" cy="1069181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363B2C16-2AF3-4258-819C-3921D241D026}">
          <p14:sldIdLst>
            <p14:sldId id="372"/>
            <p14:sldId id="714"/>
            <p14:sldId id="1121"/>
            <p14:sldId id="763"/>
            <p14:sldId id="760"/>
            <p14:sldId id="1113"/>
            <p14:sldId id="1126"/>
            <p14:sldId id="985"/>
            <p14:sldId id="1118"/>
            <p14:sldId id="1119"/>
            <p14:sldId id="741"/>
            <p14:sldId id="1104"/>
            <p14:sldId id="745"/>
            <p14:sldId id="1116"/>
            <p14:sldId id="743"/>
            <p14:sldId id="919"/>
            <p14:sldId id="920"/>
            <p14:sldId id="752"/>
            <p14:sldId id="750"/>
            <p14:sldId id="747"/>
            <p14:sldId id="749"/>
            <p14:sldId id="748"/>
            <p14:sldId id="1117"/>
            <p14:sldId id="785"/>
            <p14:sldId id="1108"/>
            <p14:sldId id="789"/>
            <p14:sldId id="780"/>
            <p14:sldId id="787"/>
            <p14:sldId id="781"/>
            <p14:sldId id="782"/>
            <p14:sldId id="790"/>
            <p14:sldId id="786"/>
            <p14:sldId id="803"/>
            <p14:sldId id="1066"/>
            <p14:sldId id="987"/>
            <p14:sldId id="1067"/>
            <p14:sldId id="1087"/>
            <p14:sldId id="1128"/>
            <p14:sldId id="1122"/>
            <p14:sldId id="1130"/>
            <p14:sldId id="971"/>
            <p14:sldId id="1079"/>
            <p14:sldId id="1081"/>
            <p14:sldId id="1082"/>
            <p14:sldId id="728"/>
            <p14:sldId id="729"/>
            <p14:sldId id="730"/>
            <p14:sldId id="736"/>
            <p14:sldId id="732"/>
            <p14:sldId id="731"/>
            <p14:sldId id="733"/>
            <p14:sldId id="923"/>
            <p14:sldId id="1124"/>
            <p14:sldId id="757"/>
            <p14:sldId id="1125"/>
            <p14:sldId id="1131"/>
          </p14:sldIdLst>
        </p14:section>
        <p14:section name="Abschnitt ohne Titel" id="{6E52C06F-36C2-4C9D-BD65-3B017F5095D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4025" userDrawn="1">
          <p15:clr>
            <a:srgbClr val="A4A3A4"/>
          </p15:clr>
        </p15:guide>
        <p15:guide id="3" orient="horz" pos="6735" userDrawn="1">
          <p15:clr>
            <a:srgbClr val="A4A3A4"/>
          </p15:clr>
        </p15:guide>
        <p15:guide id="4" pos="23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an Brauner" initials="CB" lastIdx="1" clrIdx="0">
    <p:extLst>
      <p:ext uri="{19B8F6BF-5375-455C-9EA6-DF929625EA0E}">
        <p15:presenceInfo xmlns:p15="http://schemas.microsoft.com/office/powerpoint/2012/main" userId="Christian Braun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7E6E6"/>
    <a:srgbClr val="FF00FF"/>
    <a:srgbClr val="FFC000"/>
    <a:srgbClr val="00FFFF"/>
    <a:srgbClr val="00FF00"/>
    <a:srgbClr val="66FF33"/>
    <a:srgbClr val="D9D9D9"/>
    <a:srgbClr val="D60093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81" autoAdjust="0"/>
    <p:restoredTop sz="97297" autoAdjust="0"/>
  </p:normalViewPr>
  <p:slideViewPr>
    <p:cSldViewPr snapToGrid="0" showGuides="1">
      <p:cViewPr varScale="1">
        <p:scale>
          <a:sx n="94" d="100"/>
          <a:sy n="94" d="100"/>
        </p:scale>
        <p:origin x="3408" y="84"/>
      </p:cViewPr>
      <p:guideLst>
        <p:guide orient="horz" pos="4025"/>
        <p:guide orient="horz" pos="6735"/>
        <p:guide pos="2381"/>
      </p:guideLst>
    </p:cSldViewPr>
  </p:slideViewPr>
  <p:outlineViewPr>
    <p:cViewPr>
      <p:scale>
        <a:sx n="33" d="100"/>
        <a:sy n="33" d="100"/>
      </p:scale>
      <p:origin x="0" y="-219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60"/>
    </p:cViewPr>
  </p:sorterViewPr>
  <p:notesViewPr>
    <p:cSldViewPr snapToGrid="0" showGuides="1">
      <p:cViewPr varScale="1">
        <p:scale>
          <a:sx n="112" d="100"/>
          <a:sy n="112" d="100"/>
        </p:scale>
        <p:origin x="4308" y="8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5"/>
            <a:ext cx="2945658" cy="498135"/>
          </a:xfrm>
          <a:prstGeom prst="rect">
            <a:avLst/>
          </a:prstGeom>
        </p:spPr>
        <p:txBody>
          <a:bodyPr vert="horz" lIns="91407" tIns="45704" rIns="91407" bIns="45704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5" y="5"/>
            <a:ext cx="2945658" cy="498135"/>
          </a:xfrm>
          <a:prstGeom prst="rect">
            <a:avLst/>
          </a:prstGeom>
        </p:spPr>
        <p:txBody>
          <a:bodyPr vert="horz" lIns="91407" tIns="45704" rIns="91407" bIns="45704" rtlCol="0"/>
          <a:lstStyle>
            <a:lvl1pPr algn="r">
              <a:defRPr sz="1200"/>
            </a:lvl1pPr>
          </a:lstStyle>
          <a:p>
            <a:fld id="{9376253F-B55C-41E6-B1B7-2ACCA78D0141}" type="datetimeFigureOut">
              <a:rPr lang="de-DE" smtClean="0"/>
              <a:t>13.05.2025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41425"/>
            <a:ext cx="23653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7" tIns="45704" rIns="91407" bIns="45704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961"/>
            <a:ext cx="5438140" cy="3909240"/>
          </a:xfrm>
          <a:prstGeom prst="rect">
            <a:avLst/>
          </a:prstGeom>
        </p:spPr>
        <p:txBody>
          <a:bodyPr vert="horz" lIns="91407" tIns="45704" rIns="91407" bIns="45704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9430091"/>
            <a:ext cx="2945658" cy="498134"/>
          </a:xfrm>
          <a:prstGeom prst="rect">
            <a:avLst/>
          </a:prstGeom>
        </p:spPr>
        <p:txBody>
          <a:bodyPr vert="horz" lIns="91407" tIns="45704" rIns="91407" bIns="45704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5" y="9430091"/>
            <a:ext cx="2945658" cy="498134"/>
          </a:xfrm>
          <a:prstGeom prst="rect">
            <a:avLst/>
          </a:prstGeom>
        </p:spPr>
        <p:txBody>
          <a:bodyPr vert="horz" lIns="91407" tIns="45704" rIns="91407" bIns="45704" rtlCol="0" anchor="b"/>
          <a:lstStyle>
            <a:lvl1pPr algn="r">
              <a:defRPr sz="1200"/>
            </a:lvl1pPr>
          </a:lstStyle>
          <a:p>
            <a:fld id="{A4910DD2-7798-4304-B36A-7D76F2C70AA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2660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s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elle 6">
            <a:extLst>
              <a:ext uri="{FF2B5EF4-FFF2-40B4-BE49-F238E27FC236}">
                <a16:creationId xmlns:a16="http://schemas.microsoft.com/office/drawing/2014/main" id="{E0A934F8-5B7E-4338-BD33-678CF3D1AF4C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4002393750"/>
              </p:ext>
            </p:extLst>
          </p:nvPr>
        </p:nvGraphicFramePr>
        <p:xfrm>
          <a:off x="503238" y="10264123"/>
          <a:ext cx="6835775" cy="193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8045">
                  <a:extLst>
                    <a:ext uri="{9D8B030D-6E8A-4147-A177-3AD203B41FA5}">
                      <a16:colId xmlns:a16="http://schemas.microsoft.com/office/drawing/2014/main" val="409673830"/>
                    </a:ext>
                  </a:extLst>
                </a:gridCol>
                <a:gridCol w="4514105">
                  <a:extLst>
                    <a:ext uri="{9D8B030D-6E8A-4147-A177-3AD203B41FA5}">
                      <a16:colId xmlns:a16="http://schemas.microsoft.com/office/drawing/2014/main" val="2216353779"/>
                    </a:ext>
                  </a:extLst>
                </a:gridCol>
                <a:gridCol w="1023625">
                  <a:extLst>
                    <a:ext uri="{9D8B030D-6E8A-4147-A177-3AD203B41FA5}">
                      <a16:colId xmlns:a16="http://schemas.microsoft.com/office/drawing/2014/main" val="424907738"/>
                    </a:ext>
                  </a:extLst>
                </a:gridCol>
              </a:tblGrid>
              <a:tr h="190255">
                <a:tc>
                  <a:txBody>
                    <a:bodyPr/>
                    <a:lstStyle/>
                    <a:p>
                      <a:pPr algn="l"/>
                      <a:r>
                        <a:rPr lang="de-DE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Freigabe:</a:t>
                      </a: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Verweis:</a:t>
                      </a: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Seite</a:t>
                      </a: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1450294"/>
                  </a:ext>
                </a:extLst>
              </a:tr>
            </a:tbl>
          </a:graphicData>
        </a:graphic>
      </p:graphicFrame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95FC4940-3F61-4623-BBBF-1AC252C7CDF8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934301703"/>
              </p:ext>
            </p:extLst>
          </p:nvPr>
        </p:nvGraphicFramePr>
        <p:xfrm>
          <a:off x="508000" y="244257"/>
          <a:ext cx="6835775" cy="106910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85785">
                  <a:extLst>
                    <a:ext uri="{9D8B030D-6E8A-4147-A177-3AD203B41FA5}">
                      <a16:colId xmlns:a16="http://schemas.microsoft.com/office/drawing/2014/main" val="409673830"/>
                    </a:ext>
                  </a:extLst>
                </a:gridCol>
                <a:gridCol w="4583668">
                  <a:extLst>
                    <a:ext uri="{9D8B030D-6E8A-4147-A177-3AD203B41FA5}">
                      <a16:colId xmlns:a16="http://schemas.microsoft.com/office/drawing/2014/main" val="4115072802"/>
                    </a:ext>
                  </a:extLst>
                </a:gridCol>
                <a:gridCol w="966322">
                  <a:extLst>
                    <a:ext uri="{9D8B030D-6E8A-4147-A177-3AD203B41FA5}">
                      <a16:colId xmlns:a16="http://schemas.microsoft.com/office/drawing/2014/main" val="557711202"/>
                    </a:ext>
                  </a:extLst>
                </a:gridCol>
              </a:tblGrid>
              <a:tr h="479510">
                <a:tc rowSpan="2">
                  <a:txBody>
                    <a:bodyPr/>
                    <a:lstStyle/>
                    <a:p>
                      <a:pPr marL="0" indent="0" algn="l" defTabSz="685772" rtl="0" eaLnBrk="1" latinLnBrk="0" hangingPunct="1"/>
                      <a:r>
                        <a:rPr lang="de-DE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Kommune Musterbach</a:t>
                      </a:r>
                    </a:p>
                    <a:p>
                      <a:pPr marL="0" indent="0" algn="l" defTabSz="685772" rtl="0" eaLnBrk="1" latinLnBrk="0" hangingPunct="1"/>
                      <a:endParaRPr lang="de-DE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 defTabSz="685772" rtl="0" eaLnBrk="1" latinLnBrk="0" hangingPunct="1"/>
                      <a:r>
                        <a:rPr lang="de-DE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Alarm- und </a:t>
                      </a:r>
                    </a:p>
                    <a:p>
                      <a:pPr marL="0" indent="0" algn="l" defTabSz="685772" rtl="0" eaLnBrk="1" latinLnBrk="0" hangingPunct="1"/>
                      <a:r>
                        <a:rPr lang="de-DE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Einsatzplan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defTabSz="539750"/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 Nr.</a:t>
                      </a:r>
                    </a:p>
                    <a:p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</a:t>
                      </a:r>
                    </a:p>
                  </a:txBody>
                  <a:tcPr marL="72000" marR="72000" marT="108000" marB="0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64167676"/>
                  </a:ext>
                </a:extLst>
              </a:tr>
              <a:tr h="58959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6076710"/>
                  </a:ext>
                </a:extLst>
              </a:tr>
            </a:tbl>
          </a:graphicData>
        </a:graphic>
      </p:graphicFrame>
      <p:sp>
        <p:nvSpPr>
          <p:cNvPr id="12" name="Textfeld 11">
            <a:extLst>
              <a:ext uri="{FF2B5EF4-FFF2-40B4-BE49-F238E27FC236}">
                <a16:creationId xmlns:a16="http://schemas.microsoft.com/office/drawing/2014/main" id="{EB894620-A378-4261-858C-BBE1BF004270}"/>
              </a:ext>
            </a:extLst>
          </p:cNvPr>
          <p:cNvSpPr txBox="1"/>
          <p:nvPr userDrawn="1"/>
        </p:nvSpPr>
        <p:spPr>
          <a:xfrm>
            <a:off x="6780642" y="10299528"/>
            <a:ext cx="406915" cy="123111"/>
          </a:xfrm>
          <a:prstGeom prst="rect">
            <a:avLst/>
          </a:prstGeom>
        </p:spPr>
        <p:txBody>
          <a:bodyPr wrap="square" lIns="72000" tIns="0" rIns="72000" bIns="0" rtlCol="0">
            <a:spAutoFit/>
          </a:bodyPr>
          <a:lstStyle/>
          <a:p>
            <a:pPr marL="0" marR="0" indent="0" algn="r" defTabSz="9868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fld id="{5FF8B11E-CC83-4727-9789-B5F979E336B9}" type="slidenum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indent="0" algn="r" defTabSz="9868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</a:pPr>
              <a:t>‹Nr.›</a:t>
            </a:fld>
            <a:endParaRPr kumimoji="0" lang="de-CH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24E185A2-3675-4741-BD1C-BE04976416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797145" y="717550"/>
            <a:ext cx="4581430" cy="595312"/>
          </a:xfrm>
          <a:prstGeom prst="rect">
            <a:avLst/>
          </a:prstGeom>
        </p:spPr>
        <p:txBody>
          <a:bodyPr lIns="36000" tIns="0" rIns="3600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D650C47A-79CD-4BD0-B4F1-EA73E425F84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797145" y="244256"/>
            <a:ext cx="4581430" cy="482253"/>
          </a:xfrm>
          <a:prstGeom prst="rect">
            <a:avLst/>
          </a:prstGeom>
        </p:spPr>
        <p:txBody>
          <a:bodyPr lIns="36000" tIns="0" rIns="36000" bIns="0" anchor="ctr"/>
          <a:lstStyle>
            <a:lvl1pPr marL="0" indent="0" algn="ctr">
              <a:buNone/>
              <a:defRPr sz="1400" b="1"/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A3851004-7706-4E3B-A84B-B4DAA6A7E5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8575" y="717550"/>
            <a:ext cx="965200" cy="595312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lang="de-DE" sz="24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spcBef>
                <a:spcPts val="827"/>
              </a:spcBef>
              <a:buFontTx/>
            </a:pPr>
            <a:r>
              <a:rPr lang="de-DE" dirty="0"/>
              <a:t>Nr.</a:t>
            </a:r>
          </a:p>
        </p:txBody>
      </p:sp>
      <p:sp>
        <p:nvSpPr>
          <p:cNvPr id="2" name="Textplatzhalter 3">
            <a:extLst>
              <a:ext uri="{FF2B5EF4-FFF2-40B4-BE49-F238E27FC236}">
                <a16:creationId xmlns:a16="http://schemas.microsoft.com/office/drawing/2014/main" id="{8A3A99C7-C57F-C8FE-D404-C2EB601F4A1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245783" y="10267603"/>
            <a:ext cx="4063577" cy="186961"/>
          </a:xfrm>
          <a:prstGeom prst="rect">
            <a:avLst/>
          </a:prstGeom>
          <a:ln>
            <a:noFill/>
          </a:ln>
        </p:spPr>
        <p:txBody>
          <a:bodyPr lIns="36000" tIns="0" rIns="7200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buNone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*</a:t>
            </a:r>
          </a:p>
        </p:txBody>
      </p:sp>
      <p:sp>
        <p:nvSpPr>
          <p:cNvPr id="3" name="Datumsplatzhalter 6">
            <a:extLst>
              <a:ext uri="{FF2B5EF4-FFF2-40B4-BE49-F238E27FC236}">
                <a16:creationId xmlns:a16="http://schemas.microsoft.com/office/drawing/2014/main" id="{7DC22820-7047-A152-E864-B09FDB3144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9435" y="10271083"/>
            <a:ext cx="745066" cy="180000"/>
          </a:xfrm>
          <a:prstGeom prst="rect">
            <a:avLst/>
          </a:prstGeom>
        </p:spPr>
        <p:txBody>
          <a:bodyPr tIns="0" bIns="0" anchor="ctr"/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14.11.2024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9134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7">
          <p15:clr>
            <a:srgbClr val="FBAE40"/>
          </p15:clr>
        </p15:guide>
        <p15:guide id="2" pos="4626">
          <p15:clr>
            <a:srgbClr val="FBAE40"/>
          </p15:clr>
        </p15:guide>
        <p15:guide id="3" pos="317">
          <p15:clr>
            <a:srgbClr val="FBAE40"/>
          </p15:clr>
        </p15:guide>
        <p15:guide id="4" pos="2381">
          <p15:clr>
            <a:srgbClr val="FBAE40"/>
          </p15:clr>
        </p15:guide>
        <p15:guide id="5" orient="horz" pos="827">
          <p15:clr>
            <a:srgbClr val="FBAE40"/>
          </p15:clr>
        </p15:guide>
        <p15:guide id="6" orient="horz" pos="6461">
          <p15:clr>
            <a:srgbClr val="FBAE40"/>
          </p15:clr>
        </p15:guide>
        <p15:guide id="8" orient="horz" pos="6588">
          <p15:clr>
            <a:srgbClr val="FBAE40"/>
          </p15:clr>
        </p15:guide>
        <p15:guide id="9" orient="horz" pos="96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wimmbah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elle 6">
            <a:extLst>
              <a:ext uri="{FF2B5EF4-FFF2-40B4-BE49-F238E27FC236}">
                <a16:creationId xmlns:a16="http://schemas.microsoft.com/office/drawing/2014/main" id="{E0A934F8-5B7E-4338-BD33-678CF3D1AF4C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4002393750"/>
              </p:ext>
            </p:extLst>
          </p:nvPr>
        </p:nvGraphicFramePr>
        <p:xfrm>
          <a:off x="503238" y="10264123"/>
          <a:ext cx="6835775" cy="193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8045">
                  <a:extLst>
                    <a:ext uri="{9D8B030D-6E8A-4147-A177-3AD203B41FA5}">
                      <a16:colId xmlns:a16="http://schemas.microsoft.com/office/drawing/2014/main" val="409673830"/>
                    </a:ext>
                  </a:extLst>
                </a:gridCol>
                <a:gridCol w="4514105">
                  <a:extLst>
                    <a:ext uri="{9D8B030D-6E8A-4147-A177-3AD203B41FA5}">
                      <a16:colId xmlns:a16="http://schemas.microsoft.com/office/drawing/2014/main" val="2216353779"/>
                    </a:ext>
                  </a:extLst>
                </a:gridCol>
                <a:gridCol w="1023625">
                  <a:extLst>
                    <a:ext uri="{9D8B030D-6E8A-4147-A177-3AD203B41FA5}">
                      <a16:colId xmlns:a16="http://schemas.microsoft.com/office/drawing/2014/main" val="424907738"/>
                    </a:ext>
                  </a:extLst>
                </a:gridCol>
              </a:tblGrid>
              <a:tr h="190255">
                <a:tc>
                  <a:txBody>
                    <a:bodyPr/>
                    <a:lstStyle/>
                    <a:p>
                      <a:pPr algn="l"/>
                      <a:r>
                        <a:rPr lang="de-DE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Freigabe:</a:t>
                      </a: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Verweis:</a:t>
                      </a: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Seite</a:t>
                      </a: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1450294"/>
                  </a:ext>
                </a:extLst>
              </a:tr>
            </a:tbl>
          </a:graphicData>
        </a:graphic>
      </p:graphicFrame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95FC4940-3F61-4623-BBBF-1AC252C7CDF8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560189681"/>
              </p:ext>
            </p:extLst>
          </p:nvPr>
        </p:nvGraphicFramePr>
        <p:xfrm>
          <a:off x="508000" y="244257"/>
          <a:ext cx="6835775" cy="106910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85785">
                  <a:extLst>
                    <a:ext uri="{9D8B030D-6E8A-4147-A177-3AD203B41FA5}">
                      <a16:colId xmlns:a16="http://schemas.microsoft.com/office/drawing/2014/main" val="409673830"/>
                    </a:ext>
                  </a:extLst>
                </a:gridCol>
                <a:gridCol w="4583668">
                  <a:extLst>
                    <a:ext uri="{9D8B030D-6E8A-4147-A177-3AD203B41FA5}">
                      <a16:colId xmlns:a16="http://schemas.microsoft.com/office/drawing/2014/main" val="4115072802"/>
                    </a:ext>
                  </a:extLst>
                </a:gridCol>
                <a:gridCol w="966322">
                  <a:extLst>
                    <a:ext uri="{9D8B030D-6E8A-4147-A177-3AD203B41FA5}">
                      <a16:colId xmlns:a16="http://schemas.microsoft.com/office/drawing/2014/main" val="557711202"/>
                    </a:ext>
                  </a:extLst>
                </a:gridCol>
              </a:tblGrid>
              <a:tr h="479510">
                <a:tc rowSpan="2">
                  <a:txBody>
                    <a:bodyPr/>
                    <a:lstStyle/>
                    <a:p>
                      <a:pPr marL="0" indent="0" algn="l" defTabSz="685772" rtl="0" eaLnBrk="1" latinLnBrk="0" hangingPunct="1"/>
                      <a:r>
                        <a:rPr lang="de-DE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Kommune Musterbach</a:t>
                      </a:r>
                    </a:p>
                    <a:p>
                      <a:pPr marL="0" indent="0" algn="l" defTabSz="685772" rtl="0" eaLnBrk="1" latinLnBrk="0" hangingPunct="1"/>
                      <a:endParaRPr lang="de-DE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 defTabSz="685772" rtl="0" eaLnBrk="1" latinLnBrk="0" hangingPunct="1"/>
                      <a:r>
                        <a:rPr lang="de-DE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Alarm- und </a:t>
                      </a:r>
                    </a:p>
                    <a:p>
                      <a:pPr marL="0" indent="0" algn="l" defTabSz="685772" rtl="0" eaLnBrk="1" latinLnBrk="0" hangingPunct="1"/>
                      <a:r>
                        <a:rPr lang="de-DE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Einsatzplan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defTabSz="539750"/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 Nr.</a:t>
                      </a:r>
                    </a:p>
                    <a:p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</a:t>
                      </a:r>
                    </a:p>
                  </a:txBody>
                  <a:tcPr marL="72000" marR="72000" marT="108000" marB="0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64167676"/>
                  </a:ext>
                </a:extLst>
              </a:tr>
              <a:tr h="58959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6076710"/>
                  </a:ext>
                </a:extLst>
              </a:tr>
            </a:tbl>
          </a:graphicData>
        </a:graphic>
      </p:graphicFrame>
      <p:sp>
        <p:nvSpPr>
          <p:cNvPr id="12" name="Textfeld 11">
            <a:extLst>
              <a:ext uri="{FF2B5EF4-FFF2-40B4-BE49-F238E27FC236}">
                <a16:creationId xmlns:a16="http://schemas.microsoft.com/office/drawing/2014/main" id="{EB894620-A378-4261-858C-BBE1BF004270}"/>
              </a:ext>
            </a:extLst>
          </p:cNvPr>
          <p:cNvSpPr txBox="1"/>
          <p:nvPr userDrawn="1"/>
        </p:nvSpPr>
        <p:spPr>
          <a:xfrm>
            <a:off x="6780642" y="10299528"/>
            <a:ext cx="406915" cy="123111"/>
          </a:xfrm>
          <a:prstGeom prst="rect">
            <a:avLst/>
          </a:prstGeom>
        </p:spPr>
        <p:txBody>
          <a:bodyPr wrap="square" lIns="72000" tIns="0" rIns="72000" bIns="0" rtlCol="0">
            <a:spAutoFit/>
          </a:bodyPr>
          <a:lstStyle/>
          <a:p>
            <a:pPr marL="0" marR="0" indent="0" algn="r" defTabSz="9868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fld id="{5FF8B11E-CC83-4727-9789-B5F979E336B9}" type="slidenum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indent="0" algn="r" defTabSz="9868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</a:pPr>
              <a:t>‹Nr.›</a:t>
            </a:fld>
            <a:endParaRPr kumimoji="0" lang="de-CH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24E185A2-3675-4741-BD1C-BE04976416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797145" y="717550"/>
            <a:ext cx="4581430" cy="595312"/>
          </a:xfrm>
          <a:prstGeom prst="rect">
            <a:avLst/>
          </a:prstGeom>
        </p:spPr>
        <p:txBody>
          <a:bodyPr lIns="36000" tIns="0" rIns="3600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D650C47A-79CD-4BD0-B4F1-EA73E425F84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797145" y="244257"/>
            <a:ext cx="4581430" cy="460766"/>
          </a:xfrm>
          <a:prstGeom prst="rect">
            <a:avLst/>
          </a:prstGeom>
        </p:spPr>
        <p:txBody>
          <a:bodyPr lIns="36000" tIns="0" rIns="36000" bIns="0" anchor="ctr"/>
          <a:lstStyle>
            <a:lvl1pPr marL="0" indent="0" algn="ctr">
              <a:buNone/>
              <a:defRPr sz="1400" b="1"/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A3851004-7706-4E3B-A84B-B4DAA6A7E5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8575" y="717550"/>
            <a:ext cx="965200" cy="595312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lang="de-DE" sz="24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spcBef>
                <a:spcPts val="827"/>
              </a:spcBef>
              <a:buFontTx/>
            </a:pPr>
            <a:r>
              <a:rPr lang="de-DE" dirty="0"/>
              <a:t>Nr.</a:t>
            </a:r>
          </a:p>
        </p:txBody>
      </p:sp>
      <p:sp>
        <p:nvSpPr>
          <p:cNvPr id="2" name="Textplatzhalter 3">
            <a:extLst>
              <a:ext uri="{FF2B5EF4-FFF2-40B4-BE49-F238E27FC236}">
                <a16:creationId xmlns:a16="http://schemas.microsoft.com/office/drawing/2014/main" id="{8A3A99C7-C57F-C8FE-D404-C2EB601F4A1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245783" y="10267603"/>
            <a:ext cx="4063577" cy="186961"/>
          </a:xfrm>
          <a:prstGeom prst="rect">
            <a:avLst/>
          </a:prstGeom>
          <a:ln>
            <a:noFill/>
          </a:ln>
        </p:spPr>
        <p:txBody>
          <a:bodyPr lIns="36000" tIns="0" rIns="7200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buNone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*</a:t>
            </a:r>
          </a:p>
        </p:txBody>
      </p:sp>
      <p:sp>
        <p:nvSpPr>
          <p:cNvPr id="3" name="Datumsplatzhalter 6">
            <a:extLst>
              <a:ext uri="{FF2B5EF4-FFF2-40B4-BE49-F238E27FC236}">
                <a16:creationId xmlns:a16="http://schemas.microsoft.com/office/drawing/2014/main" id="{7DC22820-7047-A152-E864-B09FDB3144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9435" y="10271083"/>
            <a:ext cx="745066" cy="180000"/>
          </a:xfrm>
          <a:prstGeom prst="rect">
            <a:avLst/>
          </a:prstGeom>
        </p:spPr>
        <p:txBody>
          <a:bodyPr tIns="0" bIns="0" anchor="ctr"/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14.11.2024</a:t>
            </a:r>
            <a:endParaRPr lang="de-DE" dirty="0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393F19C1-0FF0-AC7D-0633-ABE9A777408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909467781"/>
              </p:ext>
            </p:extLst>
          </p:nvPr>
        </p:nvGraphicFramePr>
        <p:xfrm>
          <a:off x="501259" y="9899586"/>
          <a:ext cx="6842516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0629">
                  <a:extLst>
                    <a:ext uri="{9D8B030D-6E8A-4147-A177-3AD203B41FA5}">
                      <a16:colId xmlns:a16="http://schemas.microsoft.com/office/drawing/2014/main" val="3286664494"/>
                    </a:ext>
                  </a:extLst>
                </a:gridCol>
                <a:gridCol w="1710629">
                  <a:extLst>
                    <a:ext uri="{9D8B030D-6E8A-4147-A177-3AD203B41FA5}">
                      <a16:colId xmlns:a16="http://schemas.microsoft.com/office/drawing/2014/main" val="3071476558"/>
                    </a:ext>
                  </a:extLst>
                </a:gridCol>
                <a:gridCol w="1710629">
                  <a:extLst>
                    <a:ext uri="{9D8B030D-6E8A-4147-A177-3AD203B41FA5}">
                      <a16:colId xmlns:a16="http://schemas.microsoft.com/office/drawing/2014/main" val="1196170027"/>
                    </a:ext>
                  </a:extLst>
                </a:gridCol>
                <a:gridCol w="1710629">
                  <a:extLst>
                    <a:ext uri="{9D8B030D-6E8A-4147-A177-3AD203B41FA5}">
                      <a16:colId xmlns:a16="http://schemas.microsoft.com/office/drawing/2014/main" val="534375028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Monitoring</a:t>
                      </a:r>
                      <a:endParaRPr lang="de-CH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Warnphase</a:t>
                      </a:r>
                      <a:endParaRPr lang="de-CH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Kontrollphase</a:t>
                      </a:r>
                      <a:endParaRPr lang="de-CH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Abwehrphase </a:t>
                      </a:r>
                      <a:endParaRPr lang="de-CH" sz="14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312822"/>
                  </a:ext>
                </a:extLst>
              </a:tr>
            </a:tbl>
          </a:graphicData>
        </a:graphic>
      </p:graphicFrame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7A633BDA-10AB-A84B-0B70-FCB8E8E9C44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39928126"/>
              </p:ext>
            </p:extLst>
          </p:nvPr>
        </p:nvGraphicFramePr>
        <p:xfrm>
          <a:off x="508000" y="1528763"/>
          <a:ext cx="6831012" cy="83025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7052">
                  <a:extLst>
                    <a:ext uri="{9D8B030D-6E8A-4147-A177-3AD203B41FA5}">
                      <a16:colId xmlns:a16="http://schemas.microsoft.com/office/drawing/2014/main" val="746418623"/>
                    </a:ext>
                  </a:extLst>
                </a:gridCol>
                <a:gridCol w="1330990">
                  <a:extLst>
                    <a:ext uri="{9D8B030D-6E8A-4147-A177-3AD203B41FA5}">
                      <a16:colId xmlns:a16="http://schemas.microsoft.com/office/drawing/2014/main" val="1527704495"/>
                    </a:ext>
                  </a:extLst>
                </a:gridCol>
                <a:gridCol w="1330990">
                  <a:extLst>
                    <a:ext uri="{9D8B030D-6E8A-4147-A177-3AD203B41FA5}">
                      <a16:colId xmlns:a16="http://schemas.microsoft.com/office/drawing/2014/main" val="3534835302"/>
                    </a:ext>
                  </a:extLst>
                </a:gridCol>
                <a:gridCol w="1330990">
                  <a:extLst>
                    <a:ext uri="{9D8B030D-6E8A-4147-A177-3AD203B41FA5}">
                      <a16:colId xmlns:a16="http://schemas.microsoft.com/office/drawing/2014/main" val="2425188467"/>
                    </a:ext>
                  </a:extLst>
                </a:gridCol>
                <a:gridCol w="1330990">
                  <a:extLst>
                    <a:ext uri="{9D8B030D-6E8A-4147-A177-3AD203B41FA5}">
                      <a16:colId xmlns:a16="http://schemas.microsoft.com/office/drawing/2014/main" val="3777373055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Warnlage </a:t>
                      </a:r>
                    </a:p>
                    <a:p>
                      <a:pPr algn="ctr"/>
                      <a:r>
                        <a:rPr lang="de-DE" sz="1400" b="1" dirty="0"/>
                        <a:t>oder Lage</a:t>
                      </a:r>
                      <a:endParaRPr lang="de-CH" sz="1400" b="1" dirty="0"/>
                    </a:p>
                  </a:txBody>
                  <a:tcPr marL="36000" marR="36000" marT="36000" marB="3600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highlight>
                            <a:srgbClr val="FFFF00"/>
                          </a:highlight>
                        </a:rPr>
                        <a:t>Ordnungsamt</a:t>
                      </a:r>
                      <a:endParaRPr lang="de-CH" sz="1400" b="1" dirty="0">
                        <a:highlight>
                          <a:srgbClr val="FFFF00"/>
                        </a:highlight>
                      </a:endParaRPr>
                    </a:p>
                  </a:txBody>
                  <a:tcPr marL="36000" marR="36000" marT="36000" marB="3600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Bauhof </a:t>
                      </a:r>
                      <a:endParaRPr lang="de-CH" sz="1400" b="1" dirty="0"/>
                    </a:p>
                  </a:txBody>
                  <a:tcPr marL="36000" marR="36000" marT="36000" marB="3600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Feuerwehr</a:t>
                      </a:r>
                      <a:endParaRPr lang="de-CH" sz="1400" b="1" dirty="0"/>
                    </a:p>
                  </a:txBody>
                  <a:tcPr marL="36000" marR="36000" marT="36000" marB="3600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Weitere</a:t>
                      </a:r>
                      <a:endParaRPr lang="de-CH" sz="1400" b="1" dirty="0"/>
                    </a:p>
                  </a:txBody>
                  <a:tcPr marL="36000" marR="36000" marT="36000" marB="36000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311078"/>
                  </a:ext>
                </a:extLst>
              </a:tr>
              <a:tr h="7798508">
                <a:tc>
                  <a:txBody>
                    <a:bodyPr/>
                    <a:lstStyle/>
                    <a:p>
                      <a:pPr algn="ctr"/>
                      <a:endParaRPr lang="de-CH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CH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b="1" dirty="0"/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807130"/>
                  </a:ext>
                </a:extLst>
              </a:tr>
            </a:tbl>
          </a:graphicData>
        </a:graphic>
      </p:graphicFrame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BE937F9E-26DD-4EEC-27E2-7C23B73A3F06}"/>
              </a:ext>
            </a:extLst>
          </p:cNvPr>
          <p:cNvCxnSpPr>
            <a:cxnSpLocks/>
          </p:cNvCxnSpPr>
          <p:nvPr userDrawn="1"/>
        </p:nvCxnSpPr>
        <p:spPr>
          <a:xfrm>
            <a:off x="2015067" y="1528763"/>
            <a:ext cx="0" cy="829257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093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7">
          <p15:clr>
            <a:srgbClr val="FBAE40"/>
          </p15:clr>
        </p15:guide>
        <p15:guide id="2" pos="4626">
          <p15:clr>
            <a:srgbClr val="FBAE40"/>
          </p15:clr>
        </p15:guide>
        <p15:guide id="3" pos="317">
          <p15:clr>
            <a:srgbClr val="FBAE40"/>
          </p15:clr>
        </p15:guide>
        <p15:guide id="4" pos="2381">
          <p15:clr>
            <a:srgbClr val="FBAE40"/>
          </p15:clr>
        </p15:guide>
        <p15:guide id="5" orient="horz" pos="827">
          <p15:clr>
            <a:srgbClr val="FBAE40"/>
          </p15:clr>
        </p15:guide>
        <p15:guide id="6" orient="horz" pos="6461">
          <p15:clr>
            <a:srgbClr val="FBAE40"/>
          </p15:clr>
        </p15:guide>
        <p15:guide id="8" orient="horz" pos="6588">
          <p15:clr>
            <a:srgbClr val="FBAE40"/>
          </p15:clr>
        </p15:guide>
        <p15:guide id="9" orient="horz" pos="96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kre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elle 6">
            <a:extLst>
              <a:ext uri="{FF2B5EF4-FFF2-40B4-BE49-F238E27FC236}">
                <a16:creationId xmlns:a16="http://schemas.microsoft.com/office/drawing/2014/main" id="{E0A934F8-5B7E-4338-BD33-678CF3D1AF4C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4002393750"/>
              </p:ext>
            </p:extLst>
          </p:nvPr>
        </p:nvGraphicFramePr>
        <p:xfrm>
          <a:off x="503238" y="10264123"/>
          <a:ext cx="6835775" cy="193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8045">
                  <a:extLst>
                    <a:ext uri="{9D8B030D-6E8A-4147-A177-3AD203B41FA5}">
                      <a16:colId xmlns:a16="http://schemas.microsoft.com/office/drawing/2014/main" val="409673830"/>
                    </a:ext>
                  </a:extLst>
                </a:gridCol>
                <a:gridCol w="4514105">
                  <a:extLst>
                    <a:ext uri="{9D8B030D-6E8A-4147-A177-3AD203B41FA5}">
                      <a16:colId xmlns:a16="http://schemas.microsoft.com/office/drawing/2014/main" val="2216353779"/>
                    </a:ext>
                  </a:extLst>
                </a:gridCol>
                <a:gridCol w="1023625">
                  <a:extLst>
                    <a:ext uri="{9D8B030D-6E8A-4147-A177-3AD203B41FA5}">
                      <a16:colId xmlns:a16="http://schemas.microsoft.com/office/drawing/2014/main" val="424907738"/>
                    </a:ext>
                  </a:extLst>
                </a:gridCol>
              </a:tblGrid>
              <a:tr h="190255">
                <a:tc>
                  <a:txBody>
                    <a:bodyPr/>
                    <a:lstStyle/>
                    <a:p>
                      <a:pPr algn="l"/>
                      <a:r>
                        <a:rPr lang="de-DE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Freigabe:</a:t>
                      </a: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Verweis:</a:t>
                      </a: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Seite</a:t>
                      </a: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1450294"/>
                  </a:ext>
                </a:extLst>
              </a:tr>
            </a:tbl>
          </a:graphicData>
        </a:graphic>
      </p:graphicFrame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95FC4940-3F61-4623-BBBF-1AC252C7CDF8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33430580"/>
              </p:ext>
            </p:extLst>
          </p:nvPr>
        </p:nvGraphicFramePr>
        <p:xfrm>
          <a:off x="508000" y="244257"/>
          <a:ext cx="6835775" cy="106910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85785">
                  <a:extLst>
                    <a:ext uri="{9D8B030D-6E8A-4147-A177-3AD203B41FA5}">
                      <a16:colId xmlns:a16="http://schemas.microsoft.com/office/drawing/2014/main" val="409673830"/>
                    </a:ext>
                  </a:extLst>
                </a:gridCol>
                <a:gridCol w="4583668">
                  <a:extLst>
                    <a:ext uri="{9D8B030D-6E8A-4147-A177-3AD203B41FA5}">
                      <a16:colId xmlns:a16="http://schemas.microsoft.com/office/drawing/2014/main" val="4115072802"/>
                    </a:ext>
                  </a:extLst>
                </a:gridCol>
                <a:gridCol w="966322">
                  <a:extLst>
                    <a:ext uri="{9D8B030D-6E8A-4147-A177-3AD203B41FA5}">
                      <a16:colId xmlns:a16="http://schemas.microsoft.com/office/drawing/2014/main" val="557711202"/>
                    </a:ext>
                  </a:extLst>
                </a:gridCol>
              </a:tblGrid>
              <a:tr h="479510">
                <a:tc rowSpan="2">
                  <a:txBody>
                    <a:bodyPr/>
                    <a:lstStyle/>
                    <a:p>
                      <a:pPr marL="0" indent="0" algn="l" defTabSz="685772" rtl="0" eaLnBrk="1" latinLnBrk="0" hangingPunct="1"/>
                      <a:r>
                        <a:rPr lang="de-DE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Kommune Musterbach</a:t>
                      </a:r>
                    </a:p>
                    <a:p>
                      <a:pPr marL="0" indent="0" algn="l" defTabSz="685772" rtl="0" eaLnBrk="1" latinLnBrk="0" hangingPunct="1"/>
                      <a:endParaRPr lang="de-DE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 defTabSz="685772" rtl="0" eaLnBrk="1" latinLnBrk="0" hangingPunct="1"/>
                      <a:r>
                        <a:rPr lang="de-DE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Alarm- und </a:t>
                      </a:r>
                    </a:p>
                    <a:p>
                      <a:pPr marL="0" indent="0" algn="l" defTabSz="685772" rtl="0" eaLnBrk="1" latinLnBrk="0" hangingPunct="1"/>
                      <a:r>
                        <a:rPr lang="de-DE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Einsatzplan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defTabSz="539750"/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 Nr.</a:t>
                      </a:r>
                    </a:p>
                    <a:p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</a:t>
                      </a:r>
                    </a:p>
                  </a:txBody>
                  <a:tcPr marL="72000" marR="72000" marT="108000" marB="0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64167676"/>
                  </a:ext>
                </a:extLst>
              </a:tr>
              <a:tr h="58959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6076710"/>
                  </a:ext>
                </a:extLst>
              </a:tr>
            </a:tbl>
          </a:graphicData>
        </a:graphic>
      </p:graphicFrame>
      <p:sp>
        <p:nvSpPr>
          <p:cNvPr id="12" name="Textfeld 11">
            <a:extLst>
              <a:ext uri="{FF2B5EF4-FFF2-40B4-BE49-F238E27FC236}">
                <a16:creationId xmlns:a16="http://schemas.microsoft.com/office/drawing/2014/main" id="{EB894620-A378-4261-858C-BBE1BF004270}"/>
              </a:ext>
            </a:extLst>
          </p:cNvPr>
          <p:cNvSpPr txBox="1"/>
          <p:nvPr userDrawn="1"/>
        </p:nvSpPr>
        <p:spPr>
          <a:xfrm>
            <a:off x="6780642" y="10299528"/>
            <a:ext cx="406915" cy="123111"/>
          </a:xfrm>
          <a:prstGeom prst="rect">
            <a:avLst/>
          </a:prstGeom>
        </p:spPr>
        <p:txBody>
          <a:bodyPr wrap="square" lIns="72000" tIns="0" rIns="72000" bIns="0" rtlCol="0">
            <a:spAutoFit/>
          </a:bodyPr>
          <a:lstStyle/>
          <a:p>
            <a:pPr marL="0" marR="0" indent="0" algn="r" defTabSz="9868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fld id="{5FF8B11E-CC83-4727-9789-B5F979E336B9}" type="slidenum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indent="0" algn="r" defTabSz="9868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</a:pPr>
              <a:t>‹Nr.›</a:t>
            </a:fld>
            <a:endParaRPr kumimoji="0" lang="de-CH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24E185A2-3675-4741-BD1C-BE04976416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797145" y="717550"/>
            <a:ext cx="4581430" cy="595312"/>
          </a:xfrm>
          <a:prstGeom prst="rect">
            <a:avLst/>
          </a:prstGeom>
        </p:spPr>
        <p:txBody>
          <a:bodyPr lIns="36000" tIns="0" rIns="3600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D650C47A-79CD-4BD0-B4F1-EA73E425F84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797145" y="244256"/>
            <a:ext cx="4581430" cy="482253"/>
          </a:xfrm>
          <a:prstGeom prst="rect">
            <a:avLst/>
          </a:prstGeom>
        </p:spPr>
        <p:txBody>
          <a:bodyPr lIns="36000" tIns="0" rIns="36000" bIns="0" anchor="ctr"/>
          <a:lstStyle>
            <a:lvl1pPr marL="0" indent="0" algn="ctr">
              <a:buNone/>
              <a:defRPr sz="1400" b="1"/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A3851004-7706-4E3B-A84B-B4DAA6A7E5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8575" y="717550"/>
            <a:ext cx="965200" cy="595312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lang="de-DE" sz="24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spcBef>
                <a:spcPts val="827"/>
              </a:spcBef>
              <a:buFontTx/>
            </a:pPr>
            <a:r>
              <a:rPr lang="de-DE" dirty="0"/>
              <a:t>Nr.</a:t>
            </a:r>
          </a:p>
        </p:txBody>
      </p:sp>
      <p:sp>
        <p:nvSpPr>
          <p:cNvPr id="2" name="Textplatzhalter 3">
            <a:extLst>
              <a:ext uri="{FF2B5EF4-FFF2-40B4-BE49-F238E27FC236}">
                <a16:creationId xmlns:a16="http://schemas.microsoft.com/office/drawing/2014/main" id="{8A3A99C7-C57F-C8FE-D404-C2EB601F4A1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245783" y="10267603"/>
            <a:ext cx="4063577" cy="186961"/>
          </a:xfrm>
          <a:prstGeom prst="rect">
            <a:avLst/>
          </a:prstGeom>
          <a:ln>
            <a:noFill/>
          </a:ln>
        </p:spPr>
        <p:txBody>
          <a:bodyPr lIns="36000" tIns="0" rIns="7200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buNone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*</a:t>
            </a:r>
          </a:p>
        </p:txBody>
      </p:sp>
      <p:sp>
        <p:nvSpPr>
          <p:cNvPr id="3" name="Datumsplatzhalter 6">
            <a:extLst>
              <a:ext uri="{FF2B5EF4-FFF2-40B4-BE49-F238E27FC236}">
                <a16:creationId xmlns:a16="http://schemas.microsoft.com/office/drawing/2014/main" id="{7DC22820-7047-A152-E864-B09FDB3144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9435" y="10271083"/>
            <a:ext cx="745066" cy="180000"/>
          </a:xfrm>
          <a:prstGeom prst="rect">
            <a:avLst/>
          </a:prstGeom>
        </p:spPr>
        <p:txBody>
          <a:bodyPr tIns="0" bIns="0" anchor="ctr"/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14.11.2024</a:t>
            </a:r>
            <a:endParaRPr lang="de-DE" dirty="0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52847195-37D3-3713-4810-9A54B6E1CD7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41986986"/>
              </p:ext>
            </p:extLst>
          </p:nvPr>
        </p:nvGraphicFramePr>
        <p:xfrm>
          <a:off x="503775" y="1535588"/>
          <a:ext cx="6840000" cy="76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000">
                  <a:extLst>
                    <a:ext uri="{9D8B030D-6E8A-4147-A177-3AD203B41FA5}">
                      <a16:colId xmlns:a16="http://schemas.microsoft.com/office/drawing/2014/main" val="165713584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282900115"/>
                    </a:ext>
                  </a:extLst>
                </a:gridCol>
                <a:gridCol w="1584000">
                  <a:extLst>
                    <a:ext uri="{9D8B030D-6E8A-4147-A177-3AD203B41FA5}">
                      <a16:colId xmlns:a16="http://schemas.microsoft.com/office/drawing/2014/main" val="317390680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79865509"/>
                    </a:ext>
                  </a:extLst>
                </a:gridCol>
                <a:gridCol w="1584000">
                  <a:extLst>
                    <a:ext uri="{9D8B030D-6E8A-4147-A177-3AD203B41FA5}">
                      <a16:colId xmlns:a16="http://schemas.microsoft.com/office/drawing/2014/main" val="347842142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230606057"/>
                    </a:ext>
                  </a:extLst>
                </a:gridCol>
                <a:gridCol w="1584000">
                  <a:extLst>
                    <a:ext uri="{9D8B030D-6E8A-4147-A177-3AD203B41FA5}">
                      <a16:colId xmlns:a16="http://schemas.microsoft.com/office/drawing/2014/main" val="2039564938"/>
                    </a:ext>
                  </a:extLst>
                </a:gridCol>
              </a:tblGrid>
              <a:tr h="268879">
                <a:tc gridSpan="7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Auslöser</a:t>
                      </a:r>
                    </a:p>
                  </a:txBody>
                  <a:tcPr marL="72000" marR="36000"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4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8423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dirty="0">
                          <a:solidFill>
                            <a:schemeClr val="bg1"/>
                          </a:solidFill>
                          <a:latin typeface="+mn-lt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Starkregen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kern="1200" dirty="0">
                          <a:solidFill>
                            <a:schemeClr val="bg1"/>
                          </a:solidFill>
                          <a:latin typeface="+mn-lt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ab DWD lila</a:t>
                      </a:r>
                    </a:p>
                  </a:txBody>
                  <a:tcPr marL="36000" marR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b="0" i="0" dirty="0">
                          <a:solidFill>
                            <a:schemeClr val="tx1"/>
                          </a:solidFill>
                          <a:latin typeface="+mn-lt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Selten </a:t>
                      </a:r>
                    </a:p>
                    <a:p>
                      <a:pPr algn="l"/>
                      <a:r>
                        <a:rPr lang="de-DE" sz="1200" b="0" i="0" dirty="0">
                          <a:solidFill>
                            <a:schemeClr val="tx1"/>
                          </a:solidFill>
                          <a:latin typeface="+mn-lt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&gt; 40 mm in 1 h</a:t>
                      </a:r>
                      <a:endParaRPr lang="de-DE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1" i="0" kern="120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0" dirty="0">
                          <a:solidFill>
                            <a:schemeClr val="tx1"/>
                          </a:solidFill>
                          <a:latin typeface="+mn-lt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Außergewöhnlich 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0" dirty="0">
                          <a:solidFill>
                            <a:schemeClr val="tx1"/>
                          </a:solidFill>
                          <a:latin typeface="+mn-lt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&gt; 50 mm in 1 h</a:t>
                      </a:r>
                      <a:endParaRPr lang="de-DE" sz="1200" b="1" i="0" kern="120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1" i="0" kern="120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0" dirty="0">
                          <a:solidFill>
                            <a:schemeClr val="tx1"/>
                          </a:solidFill>
                          <a:latin typeface="+mn-lt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Extrem 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0" dirty="0">
                          <a:solidFill>
                            <a:schemeClr val="tx1"/>
                          </a:solidFill>
                          <a:latin typeface="+mn-lt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&gt; 128 mm in 1 h</a:t>
                      </a:r>
                      <a:endParaRPr lang="de-DE" sz="1200" b="1" i="0" kern="120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/>
                </a:tc>
                <a:extLst>
                  <a:ext uri="{0D108BD9-81ED-4DB2-BD59-A6C34878D82A}">
                    <a16:rowId xmlns:a16="http://schemas.microsoft.com/office/drawing/2014/main" val="41801619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371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7">
          <p15:clr>
            <a:srgbClr val="FBAE40"/>
          </p15:clr>
        </p15:guide>
        <p15:guide id="2" pos="4626">
          <p15:clr>
            <a:srgbClr val="FBAE40"/>
          </p15:clr>
        </p15:guide>
        <p15:guide id="3" pos="317">
          <p15:clr>
            <a:srgbClr val="FBAE40"/>
          </p15:clr>
        </p15:guide>
        <p15:guide id="4" pos="2381">
          <p15:clr>
            <a:srgbClr val="FBAE40"/>
          </p15:clr>
        </p15:guide>
        <p15:guide id="5" orient="horz" pos="827">
          <p15:clr>
            <a:srgbClr val="FBAE40"/>
          </p15:clr>
        </p15:guide>
        <p15:guide id="6" orient="horz" pos="6461">
          <p15:clr>
            <a:srgbClr val="FBAE40"/>
          </p15:clr>
        </p15:guide>
        <p15:guide id="8" orient="horz" pos="6588">
          <p15:clr>
            <a:srgbClr val="FBAE40"/>
          </p15:clr>
        </p15:guide>
        <p15:guide id="9" orient="horz" pos="96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hwimmbah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elle 6">
            <a:extLst>
              <a:ext uri="{FF2B5EF4-FFF2-40B4-BE49-F238E27FC236}">
                <a16:creationId xmlns:a16="http://schemas.microsoft.com/office/drawing/2014/main" id="{E0A934F8-5B7E-4338-BD33-678CF3D1AF4C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4002393750"/>
              </p:ext>
            </p:extLst>
          </p:nvPr>
        </p:nvGraphicFramePr>
        <p:xfrm>
          <a:off x="503238" y="10264123"/>
          <a:ext cx="6835775" cy="193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8045">
                  <a:extLst>
                    <a:ext uri="{9D8B030D-6E8A-4147-A177-3AD203B41FA5}">
                      <a16:colId xmlns:a16="http://schemas.microsoft.com/office/drawing/2014/main" val="409673830"/>
                    </a:ext>
                  </a:extLst>
                </a:gridCol>
                <a:gridCol w="4514105">
                  <a:extLst>
                    <a:ext uri="{9D8B030D-6E8A-4147-A177-3AD203B41FA5}">
                      <a16:colId xmlns:a16="http://schemas.microsoft.com/office/drawing/2014/main" val="2216353779"/>
                    </a:ext>
                  </a:extLst>
                </a:gridCol>
                <a:gridCol w="1023625">
                  <a:extLst>
                    <a:ext uri="{9D8B030D-6E8A-4147-A177-3AD203B41FA5}">
                      <a16:colId xmlns:a16="http://schemas.microsoft.com/office/drawing/2014/main" val="424907738"/>
                    </a:ext>
                  </a:extLst>
                </a:gridCol>
              </a:tblGrid>
              <a:tr h="190255">
                <a:tc>
                  <a:txBody>
                    <a:bodyPr/>
                    <a:lstStyle/>
                    <a:p>
                      <a:pPr algn="l"/>
                      <a:r>
                        <a:rPr lang="de-DE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Freigabe:</a:t>
                      </a: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Verweis:</a:t>
                      </a: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Seite</a:t>
                      </a: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1450294"/>
                  </a:ext>
                </a:extLst>
              </a:tr>
            </a:tbl>
          </a:graphicData>
        </a:graphic>
      </p:graphicFrame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95FC4940-3F61-4623-BBBF-1AC252C7CDF8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257277962"/>
              </p:ext>
            </p:extLst>
          </p:nvPr>
        </p:nvGraphicFramePr>
        <p:xfrm>
          <a:off x="508000" y="244257"/>
          <a:ext cx="6835775" cy="106910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85785">
                  <a:extLst>
                    <a:ext uri="{9D8B030D-6E8A-4147-A177-3AD203B41FA5}">
                      <a16:colId xmlns:a16="http://schemas.microsoft.com/office/drawing/2014/main" val="409673830"/>
                    </a:ext>
                  </a:extLst>
                </a:gridCol>
                <a:gridCol w="4583668">
                  <a:extLst>
                    <a:ext uri="{9D8B030D-6E8A-4147-A177-3AD203B41FA5}">
                      <a16:colId xmlns:a16="http://schemas.microsoft.com/office/drawing/2014/main" val="4115072802"/>
                    </a:ext>
                  </a:extLst>
                </a:gridCol>
                <a:gridCol w="966322">
                  <a:extLst>
                    <a:ext uri="{9D8B030D-6E8A-4147-A177-3AD203B41FA5}">
                      <a16:colId xmlns:a16="http://schemas.microsoft.com/office/drawing/2014/main" val="557711202"/>
                    </a:ext>
                  </a:extLst>
                </a:gridCol>
              </a:tblGrid>
              <a:tr h="479510">
                <a:tc rowSpan="2">
                  <a:txBody>
                    <a:bodyPr/>
                    <a:lstStyle/>
                    <a:p>
                      <a:pPr marL="0" indent="0" algn="l" defTabSz="685772" rtl="0" eaLnBrk="1" latinLnBrk="0" hangingPunct="1"/>
                      <a:r>
                        <a:rPr lang="de-DE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Kommune Musterbach </a:t>
                      </a:r>
                    </a:p>
                    <a:p>
                      <a:pPr marL="0" indent="0" algn="l" defTabSz="685772" rtl="0" eaLnBrk="1" latinLnBrk="0" hangingPunct="1"/>
                      <a:endParaRPr lang="de-DE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 defTabSz="685772" rtl="0" eaLnBrk="1" latinLnBrk="0" hangingPunct="1"/>
                      <a:r>
                        <a:rPr lang="de-DE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Alarm- und </a:t>
                      </a:r>
                    </a:p>
                    <a:p>
                      <a:pPr marL="0" indent="0" algn="l" defTabSz="685772" rtl="0" eaLnBrk="1" latinLnBrk="0" hangingPunct="1"/>
                      <a:r>
                        <a:rPr lang="de-DE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Einsatzplan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defTabSz="539750"/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 Nr.</a:t>
                      </a:r>
                    </a:p>
                    <a:p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</a:t>
                      </a:r>
                    </a:p>
                  </a:txBody>
                  <a:tcPr marL="72000" marR="72000" marT="108000" marB="0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64167676"/>
                  </a:ext>
                </a:extLst>
              </a:tr>
              <a:tr h="58959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6076710"/>
                  </a:ext>
                </a:extLst>
              </a:tr>
            </a:tbl>
          </a:graphicData>
        </a:graphic>
      </p:graphicFrame>
      <p:sp>
        <p:nvSpPr>
          <p:cNvPr id="12" name="Textfeld 11">
            <a:extLst>
              <a:ext uri="{FF2B5EF4-FFF2-40B4-BE49-F238E27FC236}">
                <a16:creationId xmlns:a16="http://schemas.microsoft.com/office/drawing/2014/main" id="{EB894620-A378-4261-858C-BBE1BF004270}"/>
              </a:ext>
            </a:extLst>
          </p:cNvPr>
          <p:cNvSpPr txBox="1"/>
          <p:nvPr userDrawn="1"/>
        </p:nvSpPr>
        <p:spPr>
          <a:xfrm>
            <a:off x="6780642" y="10299528"/>
            <a:ext cx="406915" cy="123111"/>
          </a:xfrm>
          <a:prstGeom prst="rect">
            <a:avLst/>
          </a:prstGeom>
        </p:spPr>
        <p:txBody>
          <a:bodyPr wrap="square" lIns="72000" tIns="0" rIns="72000" bIns="0" rtlCol="0">
            <a:spAutoFit/>
          </a:bodyPr>
          <a:lstStyle/>
          <a:p>
            <a:pPr marL="0" marR="0" indent="0" algn="r" defTabSz="9868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fld id="{5FF8B11E-CC83-4727-9789-B5F979E336B9}" type="slidenum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indent="0" algn="r" defTabSz="9868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</a:pPr>
              <a:t>‹Nr.›</a:t>
            </a:fld>
            <a:endParaRPr kumimoji="0" lang="de-CH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24E185A2-3675-4741-BD1C-BE04976416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797145" y="717550"/>
            <a:ext cx="4581430" cy="595312"/>
          </a:xfrm>
          <a:prstGeom prst="rect">
            <a:avLst/>
          </a:prstGeom>
        </p:spPr>
        <p:txBody>
          <a:bodyPr lIns="36000" tIns="0" rIns="3600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D650C47A-79CD-4BD0-B4F1-EA73E425F84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797145" y="244257"/>
            <a:ext cx="4581430" cy="460766"/>
          </a:xfrm>
          <a:prstGeom prst="rect">
            <a:avLst/>
          </a:prstGeom>
        </p:spPr>
        <p:txBody>
          <a:bodyPr lIns="36000" tIns="0" rIns="36000" bIns="0" anchor="ctr"/>
          <a:lstStyle>
            <a:lvl1pPr marL="0" indent="0" algn="ctr">
              <a:buNone/>
              <a:defRPr sz="1400" b="1"/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A3851004-7706-4E3B-A84B-B4DAA6A7E5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8575" y="717550"/>
            <a:ext cx="965200" cy="595312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lang="de-DE" sz="24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spcBef>
                <a:spcPts val="827"/>
              </a:spcBef>
              <a:buFontTx/>
            </a:pPr>
            <a:r>
              <a:rPr lang="de-DE" dirty="0"/>
              <a:t>Nr.</a:t>
            </a:r>
          </a:p>
        </p:txBody>
      </p:sp>
      <p:sp>
        <p:nvSpPr>
          <p:cNvPr id="2" name="Textplatzhalter 3">
            <a:extLst>
              <a:ext uri="{FF2B5EF4-FFF2-40B4-BE49-F238E27FC236}">
                <a16:creationId xmlns:a16="http://schemas.microsoft.com/office/drawing/2014/main" id="{8A3A99C7-C57F-C8FE-D404-C2EB601F4A1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245783" y="10267603"/>
            <a:ext cx="4063577" cy="186961"/>
          </a:xfrm>
          <a:prstGeom prst="rect">
            <a:avLst/>
          </a:prstGeom>
          <a:ln>
            <a:noFill/>
          </a:ln>
        </p:spPr>
        <p:txBody>
          <a:bodyPr lIns="36000" tIns="0" rIns="7200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buNone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*</a:t>
            </a:r>
          </a:p>
        </p:txBody>
      </p:sp>
      <p:sp>
        <p:nvSpPr>
          <p:cNvPr id="3" name="Datumsplatzhalter 6">
            <a:extLst>
              <a:ext uri="{FF2B5EF4-FFF2-40B4-BE49-F238E27FC236}">
                <a16:creationId xmlns:a16="http://schemas.microsoft.com/office/drawing/2014/main" id="{7DC22820-7047-A152-E864-B09FDB3144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9435" y="10271083"/>
            <a:ext cx="745066" cy="180000"/>
          </a:xfrm>
          <a:prstGeom prst="rect">
            <a:avLst/>
          </a:prstGeom>
        </p:spPr>
        <p:txBody>
          <a:bodyPr tIns="0" bIns="0" anchor="ctr"/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14.11.2024</a:t>
            </a:r>
            <a:endParaRPr lang="de-DE"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7A633BDA-10AB-A84B-0B70-FCB8E8E9C44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27561307"/>
              </p:ext>
            </p:extLst>
          </p:nvPr>
        </p:nvGraphicFramePr>
        <p:xfrm>
          <a:off x="508000" y="1528763"/>
          <a:ext cx="6831012" cy="83025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7052">
                  <a:extLst>
                    <a:ext uri="{9D8B030D-6E8A-4147-A177-3AD203B41FA5}">
                      <a16:colId xmlns:a16="http://schemas.microsoft.com/office/drawing/2014/main" val="746418623"/>
                    </a:ext>
                  </a:extLst>
                </a:gridCol>
                <a:gridCol w="1330990">
                  <a:extLst>
                    <a:ext uri="{9D8B030D-6E8A-4147-A177-3AD203B41FA5}">
                      <a16:colId xmlns:a16="http://schemas.microsoft.com/office/drawing/2014/main" val="1527704495"/>
                    </a:ext>
                  </a:extLst>
                </a:gridCol>
                <a:gridCol w="1330990">
                  <a:extLst>
                    <a:ext uri="{9D8B030D-6E8A-4147-A177-3AD203B41FA5}">
                      <a16:colId xmlns:a16="http://schemas.microsoft.com/office/drawing/2014/main" val="3534835302"/>
                    </a:ext>
                  </a:extLst>
                </a:gridCol>
                <a:gridCol w="1330990">
                  <a:extLst>
                    <a:ext uri="{9D8B030D-6E8A-4147-A177-3AD203B41FA5}">
                      <a16:colId xmlns:a16="http://schemas.microsoft.com/office/drawing/2014/main" val="2425188467"/>
                    </a:ext>
                  </a:extLst>
                </a:gridCol>
                <a:gridCol w="1330990">
                  <a:extLst>
                    <a:ext uri="{9D8B030D-6E8A-4147-A177-3AD203B41FA5}">
                      <a16:colId xmlns:a16="http://schemas.microsoft.com/office/drawing/2014/main" val="3777373055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Lage </a:t>
                      </a:r>
                      <a:endParaRPr lang="de-CH" sz="1400" b="1" dirty="0"/>
                    </a:p>
                  </a:txBody>
                  <a:tcPr marL="36000" marR="36000" marT="36000" marB="3600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Ortspolizei-behörde </a:t>
                      </a:r>
                      <a:endParaRPr lang="de-CH" sz="1400" b="1" dirty="0"/>
                    </a:p>
                  </a:txBody>
                  <a:tcPr marL="36000" marR="36000" marT="36000" marB="3600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Bauhof</a:t>
                      </a:r>
                      <a:endParaRPr lang="de-CH" sz="1400" b="1" dirty="0"/>
                    </a:p>
                  </a:txBody>
                  <a:tcPr marL="36000" marR="36000" marT="36000" marB="3600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Feuerwehr</a:t>
                      </a:r>
                      <a:endParaRPr lang="de-CH" sz="1400" b="1" dirty="0"/>
                    </a:p>
                  </a:txBody>
                  <a:tcPr marL="36000" marR="36000" marT="36000" marB="3600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Weitere</a:t>
                      </a:r>
                      <a:endParaRPr lang="de-CH" sz="1400" b="1" dirty="0"/>
                    </a:p>
                  </a:txBody>
                  <a:tcPr marL="36000" marR="36000" marT="36000" marB="36000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311078"/>
                  </a:ext>
                </a:extLst>
              </a:tr>
              <a:tr h="7798508">
                <a:tc>
                  <a:txBody>
                    <a:bodyPr/>
                    <a:lstStyle/>
                    <a:p>
                      <a:pPr algn="ctr"/>
                      <a:endParaRPr lang="de-CH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CH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b="1" dirty="0"/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807130"/>
                  </a:ext>
                </a:extLst>
              </a:tr>
            </a:tbl>
          </a:graphicData>
        </a:graphic>
      </p:graphicFrame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A60B9766-7855-866F-5C02-0481C0A5768C}"/>
              </a:ext>
            </a:extLst>
          </p:cNvPr>
          <p:cNvCxnSpPr>
            <a:cxnSpLocks/>
          </p:cNvCxnSpPr>
          <p:nvPr userDrawn="1"/>
        </p:nvCxnSpPr>
        <p:spPr>
          <a:xfrm>
            <a:off x="2015067" y="1528763"/>
            <a:ext cx="0" cy="829257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225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7">
          <p15:clr>
            <a:srgbClr val="FBAE40"/>
          </p15:clr>
        </p15:guide>
        <p15:guide id="2" pos="4626">
          <p15:clr>
            <a:srgbClr val="FBAE40"/>
          </p15:clr>
        </p15:guide>
        <p15:guide id="3" pos="317">
          <p15:clr>
            <a:srgbClr val="FBAE40"/>
          </p15:clr>
        </p15:guide>
        <p15:guide id="4" pos="2381">
          <p15:clr>
            <a:srgbClr val="FBAE40"/>
          </p15:clr>
        </p15:guide>
        <p15:guide id="5" orient="horz" pos="827">
          <p15:clr>
            <a:srgbClr val="FBAE40"/>
          </p15:clr>
        </p15:guide>
        <p15:guide id="6" orient="horz" pos="6461">
          <p15:clr>
            <a:srgbClr val="FBAE40"/>
          </p15:clr>
        </p15:guide>
        <p15:guide id="8" orient="horz" pos="6588">
          <p15:clr>
            <a:srgbClr val="FBAE40"/>
          </p15:clr>
        </p15:guide>
        <p15:guide id="9" orient="horz" pos="963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623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713" r:id="rId3"/>
    <p:sldLayoutId id="2147483711" r:id="rId4"/>
  </p:sldLayoutIdLst>
  <p:hf sldNum="0" hdr="0" ftr="0"/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67" userDrawn="1">
          <p15:clr>
            <a:srgbClr val="F26B43"/>
          </p15:clr>
        </p15:guide>
        <p15:guide id="2" pos="23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2.xml"/><Relationship Id="rId7" Type="http://schemas.openxmlformats.org/officeDocument/2006/relationships/slide" Target="slide13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12.xml"/><Relationship Id="rId10" Type="http://schemas.openxmlformats.org/officeDocument/2006/relationships/slide" Target="slide19.xml"/><Relationship Id="rId4" Type="http://schemas.openxmlformats.org/officeDocument/2006/relationships/slide" Target="slide11.xml"/><Relationship Id="rId9" Type="http://schemas.openxmlformats.org/officeDocument/2006/relationships/slide" Target="slide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21.xml"/><Relationship Id="rId7" Type="http://schemas.openxmlformats.org/officeDocument/2006/relationships/slide" Target="slide5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23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22.xml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5.xml"/><Relationship Id="rId7" Type="http://schemas.openxmlformats.org/officeDocument/2006/relationships/slide" Target="slide51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5.xml"/><Relationship Id="rId5" Type="http://schemas.openxmlformats.org/officeDocument/2006/relationships/slide" Target="slide10.xml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30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8.xml"/><Relationship Id="rId4" Type="http://schemas.openxmlformats.org/officeDocument/2006/relationships/slide" Target="slide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slide" Target="slid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3" Type="http://schemas.openxmlformats.org/officeDocument/2006/relationships/slide" Target="slide2.xml"/><Relationship Id="rId7" Type="http://schemas.openxmlformats.org/officeDocument/2006/relationships/slide" Target="slide53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31.xml"/><Relationship Id="rId10" Type="http://schemas.openxmlformats.org/officeDocument/2006/relationships/slide" Target="slide24.xml"/><Relationship Id="rId4" Type="http://schemas.openxmlformats.org/officeDocument/2006/relationships/slide" Target="slide33.xml"/><Relationship Id="rId9" Type="http://schemas.openxmlformats.org/officeDocument/2006/relationships/slide" Target="slide2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7" Type="http://schemas.openxmlformats.org/officeDocument/2006/relationships/slide" Target="slide42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5" Type="http://schemas.openxmlformats.org/officeDocument/2006/relationships/slide" Target="slide2.xml"/><Relationship Id="rId4" Type="http://schemas.openxmlformats.org/officeDocument/2006/relationships/slide" Target="slide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3.xml"/><Relationship Id="rId4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3.xml"/><Relationship Id="rId5" Type="http://schemas.openxmlformats.org/officeDocument/2006/relationships/image" Target="../media/image1.png"/><Relationship Id="rId4" Type="http://schemas.openxmlformats.org/officeDocument/2006/relationships/slide" Target="slide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3.xml"/><Relationship Id="rId5" Type="http://schemas.openxmlformats.org/officeDocument/2006/relationships/slide" Target="slide2.xml"/><Relationship Id="rId4" Type="http://schemas.openxmlformats.org/officeDocument/2006/relationships/slide" Target="slide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3.xml"/><Relationship Id="rId4" Type="http://schemas.openxmlformats.org/officeDocument/2006/relationships/slide" Target="slide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slide" Target="slide3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0.xml"/><Relationship Id="rId4" Type="http://schemas.openxmlformats.org/officeDocument/2006/relationships/slide" Target="slide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hyperlink" Target="https://www.hvz.baden-wuerttemberg.de/index.html" TargetMode="Externa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dwd.de/DE/wetter/warnungen_aktuell/wochenvorhersage/wochenvorhersage_node.html" TargetMode="External"/><Relationship Id="rId5" Type="http://schemas.openxmlformats.org/officeDocument/2006/relationships/hyperlink" Target="http://www.dwd.de/" TargetMode="External"/><Relationship Id="rId4" Type="http://schemas.openxmlformats.org/officeDocument/2006/relationships/slide" Target="slide3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Relationship Id="rId4" Type="http://schemas.openxmlformats.org/officeDocument/2006/relationships/slide" Target="slide3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3.xml"/><Relationship Id="rId4" Type="http://schemas.openxmlformats.org/officeDocument/2006/relationships/slide" Target="slide3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slide" Target="slide44.xml"/><Relationship Id="rId5" Type="http://schemas.openxmlformats.org/officeDocument/2006/relationships/slide" Target="slide33.xml"/><Relationship Id="rId4" Type="http://schemas.openxmlformats.org/officeDocument/2006/relationships/slide" Target="slide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3" Type="http://schemas.openxmlformats.org/officeDocument/2006/relationships/slide" Target="slide48.xml"/><Relationship Id="rId7" Type="http://schemas.openxmlformats.org/officeDocument/2006/relationships/slide" Target="slide33.xml"/><Relationship Id="rId2" Type="http://schemas.openxmlformats.org/officeDocument/2006/relationships/slide" Target="slide4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5.xml"/><Relationship Id="rId4" Type="http://schemas.openxmlformats.org/officeDocument/2006/relationships/slide" Target="slide47.xml"/><Relationship Id="rId9" Type="http://schemas.openxmlformats.org/officeDocument/2006/relationships/slide" Target="slide5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hyperlink" Target="mailto:brauner@brauner.org" TargetMode="Externa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slide" Target="slide2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5.xml"/><Relationship Id="rId4" Type="http://schemas.openxmlformats.org/officeDocument/2006/relationships/slide" Target="slide3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5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4.xml"/><Relationship Id="rId4" Type="http://schemas.openxmlformats.org/officeDocument/2006/relationships/slide" Target="slide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7.xml"/><Relationship Id="rId7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slide" Target="slide25.xml"/><Relationship Id="rId4" Type="http://schemas.openxmlformats.org/officeDocument/2006/relationships/slide" Target="slide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kachelmannwetter.com/de" TargetMode="External"/><Relationship Id="rId2" Type="http://schemas.openxmlformats.org/officeDocument/2006/relationships/hyperlink" Target="http://www.hvz.de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5.xml"/><Relationship Id="rId4" Type="http://schemas.openxmlformats.org/officeDocument/2006/relationships/hyperlink" Target="https://wetterkanal.kachelmannwetter.com/livestrea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6A7D28C-420F-3B96-A437-403BF076FC3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Alarm- und Einsatzplan  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0BF4CCE-3C76-C6AB-75A5-33678C67112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Kommune </a:t>
            </a:r>
            <a:r>
              <a:rPr lang="de-DE" dirty="0">
                <a:highlight>
                  <a:srgbClr val="FFFF00"/>
                </a:highlight>
              </a:rPr>
              <a:t>Musterbach</a:t>
            </a:r>
            <a:endParaRPr lang="de-CH" dirty="0">
              <a:highlight>
                <a:srgbClr val="FFFF00"/>
              </a:highlight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FD9300-FE05-0C81-30AA-D2F1334AA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0</a:t>
            </a:r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3653E71-4707-2D3B-42FD-FEC545DA4B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BB49A98-51AA-3AF6-C329-7982D4259524}"/>
              </a:ext>
            </a:extLst>
          </p:cNvPr>
          <p:cNvSpPr txBox="1"/>
          <p:nvPr/>
        </p:nvSpPr>
        <p:spPr>
          <a:xfrm>
            <a:off x="503237" y="3704664"/>
            <a:ext cx="6840537" cy="37179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DE" sz="2400" b="1" u="sng" dirty="0">
                <a:solidFill>
                  <a:srgbClr val="FF0000"/>
                </a:solidFill>
              </a:rPr>
              <a:t>Nur für den Dienstgebrauch</a:t>
            </a:r>
          </a:p>
          <a:p>
            <a:endParaRPr lang="de-DE" sz="2590" dirty="0"/>
          </a:p>
          <a:p>
            <a:endParaRPr lang="de-DE" sz="2590" dirty="0"/>
          </a:p>
          <a:p>
            <a:r>
              <a:rPr lang="de-DE" sz="2400" dirty="0"/>
              <a:t>Alarm- und Einsatzplan  </a:t>
            </a:r>
            <a:endParaRPr lang="de-DE" sz="2400" b="1" dirty="0"/>
          </a:p>
          <a:p>
            <a:r>
              <a:rPr lang="de-DE" sz="2400" b="1" dirty="0"/>
              <a:t>Version 0.00</a:t>
            </a:r>
          </a:p>
          <a:p>
            <a:endParaRPr lang="de-DE" sz="2590" b="1" dirty="0"/>
          </a:p>
          <a:p>
            <a:endParaRPr lang="de-DE" sz="2590" b="1" dirty="0"/>
          </a:p>
          <a:p>
            <a:r>
              <a:rPr lang="de-DE" sz="2000" dirty="0"/>
              <a:t>Bearbeitungsstand: </a:t>
            </a:r>
            <a:fld id="{AB595420-9BE6-4499-A696-557DF2C01F5D}" type="datetime1">
              <a:rPr lang="de-DE" sz="2000" smtClean="0"/>
              <a:pPr/>
              <a:t>13.05.2025</a:t>
            </a:fld>
            <a:r>
              <a:rPr lang="de-DE" sz="2000" dirty="0"/>
              <a:t> </a:t>
            </a:r>
          </a:p>
          <a:p>
            <a:endParaRPr lang="de-DE" sz="2000" dirty="0"/>
          </a:p>
          <a:p>
            <a:r>
              <a:rPr lang="de-DE" sz="2000" dirty="0"/>
              <a:t>Karten wurden mit OpenStreetMap erstellt. 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6A40E34-9319-CD11-C071-C78E194FC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14.11.2024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2599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F65F17-5FEA-8724-494C-C4ECE39C25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207016-9E4C-E635-788E-5E821DA63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100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83A92E-884B-1220-5535-6AB0C423348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Übersicht 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6776314-2A14-9A1E-C8DC-35EE2B5DF61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Führungsorganisation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A038479-BE92-0700-A333-21EF48E688E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2" name="Rechteck 11">
            <a:hlinkClick r:id="rId2" action="ppaction://hlinksldjump"/>
            <a:extLst>
              <a:ext uri="{FF2B5EF4-FFF2-40B4-BE49-F238E27FC236}">
                <a16:creationId xmlns:a16="http://schemas.microsoft.com/office/drawing/2014/main" id="{17CAAFC5-70C4-BC19-BCF2-A15DA814B239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16" name="Rechteck 15">
            <a:hlinkClick r:id="rId3" action="ppaction://hlinksldjump"/>
            <a:extLst>
              <a:ext uri="{FF2B5EF4-FFF2-40B4-BE49-F238E27FC236}">
                <a16:creationId xmlns:a16="http://schemas.microsoft.com/office/drawing/2014/main" id="{1D00B1AA-D5B9-4304-8F3A-C2019E82A82F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15" name="Datumsplatzhalter 14">
            <a:extLst>
              <a:ext uri="{FF2B5EF4-FFF2-40B4-BE49-F238E27FC236}">
                <a16:creationId xmlns:a16="http://schemas.microsoft.com/office/drawing/2014/main" id="{ACB03267-0F89-6121-1C81-A7B9D5E7C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14.11.2024</a:t>
            </a:r>
            <a:endParaRPr lang="de-DE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C952A52D-1195-D87F-22A2-05191EB7A0DF}"/>
              </a:ext>
            </a:extLst>
          </p:cNvPr>
          <p:cNvSpPr/>
          <p:nvPr/>
        </p:nvSpPr>
        <p:spPr>
          <a:xfrm>
            <a:off x="503238" y="3977508"/>
            <a:ext cx="6840000" cy="61400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t"/>
          <a:lstStyle/>
          <a:p>
            <a:pPr algn="ctr">
              <a:tabLst>
                <a:tab pos="6480000" algn="r"/>
              </a:tabLst>
            </a:pPr>
            <a:r>
              <a:rPr lang="de-DE" sz="2400" b="1" dirty="0">
                <a:solidFill>
                  <a:schemeClr val="tx1"/>
                </a:solidFill>
              </a:rPr>
              <a:t>Verwaltungsstab</a:t>
            </a:r>
          </a:p>
          <a:p>
            <a:pPr algn="ctr">
              <a:tabLst>
                <a:tab pos="6480000" algn="r"/>
              </a:tabLst>
            </a:pPr>
            <a:endParaRPr lang="de-DE" sz="2400" b="1" dirty="0">
              <a:solidFill>
                <a:schemeClr val="tx1"/>
              </a:solidFill>
            </a:endParaRPr>
          </a:p>
        </p:txBody>
      </p:sp>
      <p:sp>
        <p:nvSpPr>
          <p:cNvPr id="18" name="Rechteck 17">
            <a:hlinkClick r:id="rId4" action="ppaction://hlinksldjump"/>
            <a:extLst>
              <a:ext uri="{FF2B5EF4-FFF2-40B4-BE49-F238E27FC236}">
                <a16:creationId xmlns:a16="http://schemas.microsoft.com/office/drawing/2014/main" id="{35CCF3F4-DD66-AEED-2C02-D9FACEA03C8D}"/>
              </a:ext>
            </a:extLst>
          </p:cNvPr>
          <p:cNvSpPr/>
          <p:nvPr/>
        </p:nvSpPr>
        <p:spPr>
          <a:xfrm>
            <a:off x="503238" y="1528763"/>
            <a:ext cx="6840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/>
          <a:lstStyle/>
          <a:p>
            <a:pPr>
              <a:tabLst>
                <a:tab pos="6480000" algn="r"/>
              </a:tabLst>
            </a:pPr>
            <a:r>
              <a:rPr lang="de-DE" sz="2400" dirty="0">
                <a:solidFill>
                  <a:schemeClr val="tx1"/>
                </a:solidFill>
              </a:rPr>
              <a:t>Grundstruktur	</a:t>
            </a:r>
            <a:r>
              <a:rPr lang="de-DE" sz="2400" b="1" dirty="0">
                <a:solidFill>
                  <a:schemeClr val="tx1"/>
                </a:solidFill>
              </a:rPr>
              <a:t>Plan 101</a:t>
            </a:r>
          </a:p>
        </p:txBody>
      </p:sp>
      <p:sp>
        <p:nvSpPr>
          <p:cNvPr id="22" name="Rechteck 21">
            <a:hlinkClick r:id="rId5" action="ppaction://hlinksldjump"/>
            <a:extLst>
              <a:ext uri="{FF2B5EF4-FFF2-40B4-BE49-F238E27FC236}">
                <a16:creationId xmlns:a16="http://schemas.microsoft.com/office/drawing/2014/main" id="{DC3B6DCE-9534-0389-C025-4122569E7E63}"/>
              </a:ext>
            </a:extLst>
          </p:cNvPr>
          <p:cNvSpPr/>
          <p:nvPr/>
        </p:nvSpPr>
        <p:spPr>
          <a:xfrm>
            <a:off x="503775" y="2492967"/>
            <a:ext cx="6840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/>
          <a:lstStyle/>
          <a:p>
            <a:pPr>
              <a:tabLst>
                <a:tab pos="6480000" algn="r"/>
              </a:tabLst>
            </a:pPr>
            <a:r>
              <a:rPr lang="de-DE" sz="2400" dirty="0">
                <a:solidFill>
                  <a:schemeClr val="tx1"/>
                </a:solidFill>
              </a:rPr>
              <a:t>Technische Einsatzleitung 	</a:t>
            </a:r>
            <a:r>
              <a:rPr lang="de-DE" sz="2400" b="1" dirty="0">
                <a:solidFill>
                  <a:schemeClr val="tx1"/>
                </a:solidFill>
              </a:rPr>
              <a:t>Plan 105</a:t>
            </a:r>
          </a:p>
        </p:txBody>
      </p:sp>
      <p:sp>
        <p:nvSpPr>
          <p:cNvPr id="7" name="Rechteck 6">
            <a:hlinkClick r:id="rId6" action="ppaction://hlinksldjump"/>
            <a:extLst>
              <a:ext uri="{FF2B5EF4-FFF2-40B4-BE49-F238E27FC236}">
                <a16:creationId xmlns:a16="http://schemas.microsoft.com/office/drawing/2014/main" id="{E165B3BA-ECF1-DF61-A8D3-B212FC48A966}"/>
              </a:ext>
            </a:extLst>
          </p:cNvPr>
          <p:cNvSpPr/>
          <p:nvPr/>
        </p:nvSpPr>
        <p:spPr>
          <a:xfrm>
            <a:off x="1029435" y="6581963"/>
            <a:ext cx="5658899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180000" rtlCol="0" anchor="ctr"/>
          <a:lstStyle/>
          <a:p>
            <a:pPr>
              <a:tabLst>
                <a:tab pos="6480000" algn="r"/>
              </a:tabLst>
            </a:pPr>
            <a:r>
              <a:rPr lang="de-DE" sz="2400" dirty="0">
                <a:solidFill>
                  <a:schemeClr val="tx1"/>
                </a:solidFill>
              </a:rPr>
              <a:t>Aufbauorganisation	</a:t>
            </a:r>
            <a:r>
              <a:rPr lang="de-DE" sz="2400" b="1" dirty="0">
                <a:solidFill>
                  <a:schemeClr val="tx1"/>
                </a:solidFill>
              </a:rPr>
              <a:t>Plan 112</a:t>
            </a:r>
          </a:p>
        </p:txBody>
      </p:sp>
      <p:sp>
        <p:nvSpPr>
          <p:cNvPr id="3" name="Rechteck 2">
            <a:hlinkClick r:id="rId7" action="ppaction://hlinksldjump"/>
            <a:extLst>
              <a:ext uri="{FF2B5EF4-FFF2-40B4-BE49-F238E27FC236}">
                <a16:creationId xmlns:a16="http://schemas.microsoft.com/office/drawing/2014/main" id="{F67B5B86-67E6-DC87-3D0D-C425FA2BE88A}"/>
              </a:ext>
            </a:extLst>
          </p:cNvPr>
          <p:cNvSpPr/>
          <p:nvPr/>
        </p:nvSpPr>
        <p:spPr>
          <a:xfrm>
            <a:off x="1029435" y="5252146"/>
            <a:ext cx="5658900" cy="11375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180000" rtlCol="0" anchor="ctr"/>
          <a:lstStyle/>
          <a:p>
            <a:pPr>
              <a:tabLst>
                <a:tab pos="6480000" algn="r"/>
              </a:tabLst>
            </a:pPr>
            <a:r>
              <a:rPr lang="de-DE" sz="2400" dirty="0">
                <a:solidFill>
                  <a:schemeClr val="tx1"/>
                </a:solidFill>
              </a:rPr>
              <a:t>Übergeordnete Aufgaben</a:t>
            </a:r>
          </a:p>
          <a:p>
            <a:pPr>
              <a:tabLst>
                <a:tab pos="6480000" algn="r"/>
              </a:tabLst>
            </a:pPr>
            <a:r>
              <a:rPr lang="de-DE" sz="2400" dirty="0">
                <a:solidFill>
                  <a:schemeClr val="tx1"/>
                </a:solidFill>
              </a:rPr>
              <a:t>und Weisungsbefugnisse 	</a:t>
            </a:r>
            <a:endParaRPr lang="de-DE" sz="2400" b="1" dirty="0">
              <a:solidFill>
                <a:schemeClr val="tx1"/>
              </a:solidFill>
            </a:endParaRPr>
          </a:p>
        </p:txBody>
      </p:sp>
      <p:sp>
        <p:nvSpPr>
          <p:cNvPr id="9" name="Rechteck 8">
            <a:hlinkClick r:id="rId7" action="ppaction://hlinksldjump"/>
            <a:extLst>
              <a:ext uri="{FF2B5EF4-FFF2-40B4-BE49-F238E27FC236}">
                <a16:creationId xmlns:a16="http://schemas.microsoft.com/office/drawing/2014/main" id="{F74AB295-770F-DD59-927B-1967FCA06AB5}"/>
              </a:ext>
            </a:extLst>
          </p:cNvPr>
          <p:cNvSpPr/>
          <p:nvPr/>
        </p:nvSpPr>
        <p:spPr>
          <a:xfrm>
            <a:off x="4907499" y="5252147"/>
            <a:ext cx="1780836" cy="113754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180000" rtlCol="0" anchor="ctr"/>
          <a:lstStyle/>
          <a:p>
            <a:pPr>
              <a:tabLst>
                <a:tab pos="6480000" algn="r"/>
              </a:tabLst>
            </a:pPr>
            <a:r>
              <a:rPr lang="de-DE" sz="2400" dirty="0">
                <a:solidFill>
                  <a:schemeClr val="tx1"/>
                </a:solidFill>
              </a:rPr>
              <a:t>	</a:t>
            </a:r>
            <a:r>
              <a:rPr lang="de-DE" sz="2400" b="1" dirty="0">
                <a:solidFill>
                  <a:schemeClr val="tx1"/>
                </a:solidFill>
              </a:rPr>
              <a:t>Plan 110</a:t>
            </a:r>
          </a:p>
        </p:txBody>
      </p:sp>
      <p:sp>
        <p:nvSpPr>
          <p:cNvPr id="8" name="Rechteck 7">
            <a:hlinkClick r:id="rId8" action="ppaction://hlinksldjump"/>
            <a:extLst>
              <a:ext uri="{FF2B5EF4-FFF2-40B4-BE49-F238E27FC236}">
                <a16:creationId xmlns:a16="http://schemas.microsoft.com/office/drawing/2014/main" id="{8F57FFD5-73D8-7564-33E0-8B5DAF3ABBFE}"/>
              </a:ext>
            </a:extLst>
          </p:cNvPr>
          <p:cNvSpPr/>
          <p:nvPr/>
        </p:nvSpPr>
        <p:spPr>
          <a:xfrm>
            <a:off x="1029435" y="7478846"/>
            <a:ext cx="56589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180000" rtlCol="0" anchor="ctr"/>
          <a:lstStyle/>
          <a:p>
            <a:pPr>
              <a:tabLst>
                <a:tab pos="6480000" algn="r"/>
              </a:tabLst>
            </a:pPr>
            <a:r>
              <a:rPr lang="de-DE" sz="2400" dirty="0">
                <a:solidFill>
                  <a:schemeClr val="tx1"/>
                </a:solidFill>
              </a:rPr>
              <a:t>Personelle Besetzung 	</a:t>
            </a:r>
            <a:r>
              <a:rPr lang="de-DE" sz="2400" b="1" dirty="0">
                <a:solidFill>
                  <a:schemeClr val="tx1"/>
                </a:solidFill>
              </a:rPr>
              <a:t>Plan 115</a:t>
            </a:r>
          </a:p>
        </p:txBody>
      </p:sp>
      <p:sp>
        <p:nvSpPr>
          <p:cNvPr id="10" name="Rechteck 9">
            <a:hlinkClick r:id="rId9" action="ppaction://hlinksldjump"/>
            <a:extLst>
              <a:ext uri="{FF2B5EF4-FFF2-40B4-BE49-F238E27FC236}">
                <a16:creationId xmlns:a16="http://schemas.microsoft.com/office/drawing/2014/main" id="{2C4C2030-B189-F7EB-6D43-1CE27D9986CB}"/>
              </a:ext>
            </a:extLst>
          </p:cNvPr>
          <p:cNvSpPr/>
          <p:nvPr/>
        </p:nvSpPr>
        <p:spPr>
          <a:xfrm>
            <a:off x="1029435" y="8310708"/>
            <a:ext cx="56589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180000" rtlCol="0" anchor="ctr"/>
          <a:lstStyle/>
          <a:p>
            <a:pPr>
              <a:tabLst>
                <a:tab pos="6480000" algn="r"/>
              </a:tabLst>
            </a:pPr>
            <a:r>
              <a:rPr lang="de-DE" sz="2400" dirty="0">
                <a:solidFill>
                  <a:schemeClr val="tx1"/>
                </a:solidFill>
              </a:rPr>
              <a:t>Einberufung	</a:t>
            </a:r>
            <a:r>
              <a:rPr lang="de-DE" sz="2400" b="1" dirty="0">
                <a:solidFill>
                  <a:schemeClr val="tx1"/>
                </a:solidFill>
              </a:rPr>
              <a:t>Plan 150</a:t>
            </a:r>
          </a:p>
        </p:txBody>
      </p:sp>
      <p:sp>
        <p:nvSpPr>
          <p:cNvPr id="11" name="Rechteck 10">
            <a:hlinkClick r:id="rId10" action="ppaction://hlinksldjump"/>
            <a:extLst>
              <a:ext uri="{FF2B5EF4-FFF2-40B4-BE49-F238E27FC236}">
                <a16:creationId xmlns:a16="http://schemas.microsoft.com/office/drawing/2014/main" id="{A1E5C52A-1676-BEAF-1540-AEDF6E92E7E2}"/>
              </a:ext>
            </a:extLst>
          </p:cNvPr>
          <p:cNvSpPr/>
          <p:nvPr/>
        </p:nvSpPr>
        <p:spPr>
          <a:xfrm>
            <a:off x="1029435" y="9180705"/>
            <a:ext cx="56589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180000" rtlCol="0" anchor="ctr"/>
          <a:lstStyle/>
          <a:p>
            <a:pPr>
              <a:tabLst>
                <a:tab pos="6480000" algn="r"/>
              </a:tabLst>
            </a:pPr>
            <a:r>
              <a:rPr lang="de-DE" sz="2400" dirty="0">
                <a:solidFill>
                  <a:schemeClr val="tx1"/>
                </a:solidFill>
              </a:rPr>
              <a:t>Ablauforganisation	</a:t>
            </a:r>
            <a:r>
              <a:rPr lang="de-DE" sz="2400" b="1" dirty="0">
                <a:solidFill>
                  <a:schemeClr val="tx1"/>
                </a:solidFill>
              </a:rPr>
              <a:t>Plan 160</a:t>
            </a:r>
          </a:p>
        </p:txBody>
      </p:sp>
    </p:spTree>
    <p:extLst>
      <p:ext uri="{BB962C8B-B14F-4D97-AF65-F5344CB8AC3E}">
        <p14:creationId xmlns:p14="http://schemas.microsoft.com/office/powerpoint/2010/main" val="4235010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2B2B7C5-4635-75FF-D4AC-9F517E122D6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797145" y="717550"/>
            <a:ext cx="4581430" cy="595312"/>
          </a:xfrm>
        </p:spPr>
        <p:txBody>
          <a:bodyPr/>
          <a:lstStyle/>
          <a:p>
            <a:r>
              <a:rPr lang="de-DE" dirty="0"/>
              <a:t>Grundstruktur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1927ED4-0BE0-9B47-357A-36306BC5342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797145" y="244257"/>
            <a:ext cx="4581430" cy="460766"/>
          </a:xfrm>
        </p:spPr>
        <p:txBody>
          <a:bodyPr/>
          <a:lstStyle/>
          <a:p>
            <a:r>
              <a:rPr lang="de-DE" dirty="0"/>
              <a:t>Führungsorganisation</a:t>
            </a:r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834200-524D-1FC3-FFB8-E17857D7F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8575" y="717550"/>
            <a:ext cx="965200" cy="595312"/>
          </a:xfrm>
        </p:spPr>
        <p:txBody>
          <a:bodyPr/>
          <a:lstStyle/>
          <a:p>
            <a:r>
              <a:rPr lang="de-DE" dirty="0"/>
              <a:t>101</a:t>
            </a:r>
            <a:endParaRPr lang="de-CH" dirty="0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5360D47C-AC22-BABE-6987-8D733A3D80C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14996F4-55D4-2A9E-E656-EF3D798F1505}"/>
              </a:ext>
            </a:extLst>
          </p:cNvPr>
          <p:cNvSpPr/>
          <p:nvPr/>
        </p:nvSpPr>
        <p:spPr>
          <a:xfrm>
            <a:off x="5067789" y="3364991"/>
            <a:ext cx="288797" cy="158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63CB76F-82CB-571B-DF94-61AF7EC87967}"/>
              </a:ext>
            </a:extLst>
          </p:cNvPr>
          <p:cNvSpPr/>
          <p:nvPr/>
        </p:nvSpPr>
        <p:spPr>
          <a:xfrm>
            <a:off x="2302180" y="3366659"/>
            <a:ext cx="288797" cy="158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BA2704D-B62F-9C61-721B-EDBA96B7B30F}"/>
              </a:ext>
            </a:extLst>
          </p:cNvPr>
          <p:cNvSpPr/>
          <p:nvPr/>
        </p:nvSpPr>
        <p:spPr>
          <a:xfrm>
            <a:off x="2396804" y="2151622"/>
            <a:ext cx="2766067" cy="43471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845" rIns="0" bIns="498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b="1" dirty="0">
                <a:solidFill>
                  <a:schemeClr val="tx1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Bürgermeister(in)</a:t>
            </a:r>
          </a:p>
        </p:txBody>
      </p:sp>
      <p:sp>
        <p:nvSpPr>
          <p:cNvPr id="15" name="Rechteck 14">
            <a:hlinkClick r:id="rId2" action="ppaction://hlinksldjump"/>
            <a:extLst>
              <a:ext uri="{FF2B5EF4-FFF2-40B4-BE49-F238E27FC236}">
                <a16:creationId xmlns:a16="http://schemas.microsoft.com/office/drawing/2014/main" id="{0B9D79F1-20F9-45F7-FB7C-B58B19B9328E}"/>
              </a:ext>
            </a:extLst>
          </p:cNvPr>
          <p:cNvSpPr/>
          <p:nvPr/>
        </p:nvSpPr>
        <p:spPr>
          <a:xfrm>
            <a:off x="4742627" y="4017814"/>
            <a:ext cx="2601148" cy="9583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845" rIns="99690" bIns="498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b="1" dirty="0">
                <a:solidFill>
                  <a:schemeClr val="tx1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Verwaltungsstab </a:t>
            </a:r>
          </a:p>
          <a:p>
            <a:pPr algn="ctr"/>
            <a:r>
              <a:rPr lang="de-DE" sz="1400" dirty="0">
                <a:solidFill>
                  <a:schemeClr val="tx1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Plan 106</a:t>
            </a:r>
            <a:r>
              <a:rPr lang="de-DE" sz="1600" dirty="0">
                <a:solidFill>
                  <a:schemeClr val="tx1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9" name="Rechteck 18">
            <a:hlinkClick r:id="rId3" action="ppaction://hlinksldjump"/>
            <a:extLst>
              <a:ext uri="{FF2B5EF4-FFF2-40B4-BE49-F238E27FC236}">
                <a16:creationId xmlns:a16="http://schemas.microsoft.com/office/drawing/2014/main" id="{1971A58F-E5CC-76C1-C4C2-1D11A1C9753C}"/>
              </a:ext>
            </a:extLst>
          </p:cNvPr>
          <p:cNvSpPr/>
          <p:nvPr/>
        </p:nvSpPr>
        <p:spPr>
          <a:xfrm>
            <a:off x="496571" y="4017814"/>
            <a:ext cx="2803090" cy="958375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845" rIns="99690" bIns="4984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b="1" dirty="0">
                <a:solidFill>
                  <a:schemeClr val="bg1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Technische Einsatzleitung </a:t>
            </a:r>
          </a:p>
          <a:p>
            <a:pPr algn="ctr"/>
            <a:r>
              <a:rPr lang="de-DE" sz="1600" b="1" dirty="0">
                <a:solidFill>
                  <a:schemeClr val="bg1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(Feuerwehr)</a:t>
            </a:r>
            <a:endParaRPr lang="de-DE" sz="1600" dirty="0">
              <a:solidFill>
                <a:schemeClr val="bg1"/>
              </a:solidFill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400" dirty="0">
                <a:solidFill>
                  <a:schemeClr val="bg1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Plan 105</a:t>
            </a:r>
            <a:endParaRPr lang="de-DE" sz="1600" dirty="0">
              <a:solidFill>
                <a:schemeClr val="bg1"/>
              </a:solidFill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Verbinder: gewinkelt 20">
            <a:extLst>
              <a:ext uri="{FF2B5EF4-FFF2-40B4-BE49-F238E27FC236}">
                <a16:creationId xmlns:a16="http://schemas.microsoft.com/office/drawing/2014/main" id="{92197FC1-25C9-364E-14E0-3C37F0E39345}"/>
              </a:ext>
            </a:extLst>
          </p:cNvPr>
          <p:cNvCxnSpPr>
            <a:stCxn id="10" idx="2"/>
            <a:endCxn id="15" idx="0"/>
          </p:cNvCxnSpPr>
          <p:nvPr/>
        </p:nvCxnSpPr>
        <p:spPr>
          <a:xfrm rot="16200000" flipH="1">
            <a:off x="4195781" y="2170393"/>
            <a:ext cx="1431477" cy="2263363"/>
          </a:xfrm>
          <a:prstGeom prst="bentConnector3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61BDD553-F234-BFA0-669A-9EBC7FF550D5}"/>
              </a:ext>
            </a:extLst>
          </p:cNvPr>
          <p:cNvSpPr txBox="1"/>
          <p:nvPr/>
        </p:nvSpPr>
        <p:spPr>
          <a:xfrm>
            <a:off x="4362586" y="3148187"/>
            <a:ext cx="1410405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de-DE" sz="1400" dirty="0"/>
              <a:t>Behördenleitung</a:t>
            </a:r>
            <a:endParaRPr lang="de-CH" sz="1400" dirty="0"/>
          </a:p>
        </p:txBody>
      </p:sp>
      <p:cxnSp>
        <p:nvCxnSpPr>
          <p:cNvPr id="23" name="Verbinder: gewinkelt 22">
            <a:extLst>
              <a:ext uri="{FF2B5EF4-FFF2-40B4-BE49-F238E27FC236}">
                <a16:creationId xmlns:a16="http://schemas.microsoft.com/office/drawing/2014/main" id="{E676CCCA-4E22-F357-A5F2-DB64EBA96D2F}"/>
              </a:ext>
            </a:extLst>
          </p:cNvPr>
          <p:cNvCxnSpPr>
            <a:cxnSpLocks/>
            <a:stCxn id="10" idx="2"/>
            <a:endCxn id="19" idx="0"/>
          </p:cNvCxnSpPr>
          <p:nvPr/>
        </p:nvCxnSpPr>
        <p:spPr>
          <a:xfrm rot="5400000">
            <a:off x="2123239" y="2361214"/>
            <a:ext cx="1431477" cy="1881722"/>
          </a:xfrm>
          <a:prstGeom prst="bentConnector3">
            <a:avLst>
              <a:gd name="adj1" fmla="val 50000"/>
            </a:avLst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feld 25">
            <a:extLst>
              <a:ext uri="{FF2B5EF4-FFF2-40B4-BE49-F238E27FC236}">
                <a16:creationId xmlns:a16="http://schemas.microsoft.com/office/drawing/2014/main" id="{B6E11267-6552-B64B-1F18-149DA9299C56}"/>
              </a:ext>
            </a:extLst>
          </p:cNvPr>
          <p:cNvSpPr txBox="1"/>
          <p:nvPr/>
        </p:nvSpPr>
        <p:spPr>
          <a:xfrm>
            <a:off x="2159953" y="3059439"/>
            <a:ext cx="1509241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de-DE" sz="1400" dirty="0"/>
              <a:t>Organisatorische Oberleitung</a:t>
            </a:r>
            <a:endParaRPr lang="de-CH" sz="1400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4FB053DC-4C89-C3B3-13BA-BD9B489299BF}"/>
              </a:ext>
            </a:extLst>
          </p:cNvPr>
          <p:cNvSpPr txBox="1"/>
          <p:nvPr/>
        </p:nvSpPr>
        <p:spPr>
          <a:xfrm>
            <a:off x="496571" y="5706698"/>
            <a:ext cx="684053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Der Verwaltungsstab wird von Kommunen auch bezeichnet als:</a:t>
            </a:r>
          </a:p>
          <a:p>
            <a:pPr marL="180975" lvl="2" indent="-180975">
              <a:buFont typeface="Symbol" panose="05050102010706020507" pitchFamily="18" charset="2"/>
              <a:buChar char="-"/>
            </a:pPr>
            <a:r>
              <a:rPr lang="de-DE" sz="1400" dirty="0"/>
              <a:t>Stab für außergewöhnliche Ereignisse</a:t>
            </a:r>
          </a:p>
          <a:p>
            <a:pPr marL="180975" lvl="2" indent="-180975">
              <a:buFont typeface="Symbol" panose="05050102010706020507" pitchFamily="18" charset="2"/>
              <a:buChar char="-"/>
            </a:pPr>
            <a:r>
              <a:rPr lang="de-DE" sz="1400" dirty="0"/>
              <a:t>Krisenstab </a:t>
            </a:r>
          </a:p>
          <a:p>
            <a:endParaRPr lang="de-DE" sz="1400" dirty="0"/>
          </a:p>
          <a:p>
            <a:r>
              <a:rPr lang="de-DE" sz="1400" dirty="0"/>
              <a:t>Im Katastrophenfall ist Verwaltungsstab der Kommune der Katastrophenschutzstab.</a:t>
            </a:r>
          </a:p>
          <a:p>
            <a:pPr marL="180975" lvl="2" indent="-180975">
              <a:buFont typeface="Symbol" panose="05050102010706020507" pitchFamily="18" charset="2"/>
              <a:buChar char="-"/>
            </a:pPr>
            <a:endParaRPr lang="de-DE" sz="1400" dirty="0"/>
          </a:p>
          <a:p>
            <a:endParaRPr lang="de-CH" sz="1400" dirty="0"/>
          </a:p>
        </p:txBody>
      </p:sp>
      <p:sp>
        <p:nvSpPr>
          <p:cNvPr id="11" name="Rechteck 10">
            <a:hlinkClick r:id="rId4" action="ppaction://hlinksldjump"/>
            <a:extLst>
              <a:ext uri="{FF2B5EF4-FFF2-40B4-BE49-F238E27FC236}">
                <a16:creationId xmlns:a16="http://schemas.microsoft.com/office/drawing/2014/main" id="{85B0AF7D-569A-1161-9414-2F3493E11678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12" name="Rechteck 11">
            <a:hlinkClick r:id="rId5" action="ppaction://hlinksldjump"/>
            <a:extLst>
              <a:ext uri="{FF2B5EF4-FFF2-40B4-BE49-F238E27FC236}">
                <a16:creationId xmlns:a16="http://schemas.microsoft.com/office/drawing/2014/main" id="{F37E5B6A-1E4E-CABC-9FCF-DEA7E2997936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503335E-6D04-179C-4535-3B65EC95B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14.11.2024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0293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ABBF6-49AD-7BC6-8290-E9FE8A1EE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hteck 111">
            <a:extLst>
              <a:ext uri="{FF2B5EF4-FFF2-40B4-BE49-F238E27FC236}">
                <a16:creationId xmlns:a16="http://schemas.microsoft.com/office/drawing/2014/main" id="{9500F0DA-3ED0-E7F6-7A0D-0F3448DDCE35}"/>
              </a:ext>
            </a:extLst>
          </p:cNvPr>
          <p:cNvSpPr/>
          <p:nvPr/>
        </p:nvSpPr>
        <p:spPr>
          <a:xfrm>
            <a:off x="503237" y="3049116"/>
            <a:ext cx="6184737" cy="5197347"/>
          </a:xfrm>
          <a:prstGeom prst="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84" name="Gerader Verbinder 83">
            <a:extLst>
              <a:ext uri="{FF2B5EF4-FFF2-40B4-BE49-F238E27FC236}">
                <a16:creationId xmlns:a16="http://schemas.microsoft.com/office/drawing/2014/main" id="{F1E70823-DDE5-58EE-E5C4-55FDB1981E06}"/>
              </a:ext>
            </a:extLst>
          </p:cNvPr>
          <p:cNvCxnSpPr>
            <a:cxnSpLocks/>
            <a:stCxn id="28" idx="3"/>
            <a:endCxn id="24" idx="1"/>
          </p:cNvCxnSpPr>
          <p:nvPr/>
        </p:nvCxnSpPr>
        <p:spPr>
          <a:xfrm>
            <a:off x="1803343" y="7768317"/>
            <a:ext cx="24568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FE3995E-64C8-86D3-0778-AD95F4AED90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Technische Einsatzleitung 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4D0CC16-9BCB-E869-6639-7B87E537A6F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Führungsorganisation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A649A4D-AAE9-DBA1-BDBC-A56AB4C3F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105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D09E759-5397-8FD6-9072-C157123F224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de-DE" dirty="0"/>
              <a:t>§ 27 FwG BW 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FBE10E1-1C02-1666-296B-7D1BDEF75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14.11.2024</a:t>
            </a: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CF8DBF62-4C3E-92BF-D8EC-6379B3503D3E}"/>
              </a:ext>
            </a:extLst>
          </p:cNvPr>
          <p:cNvSpPr/>
          <p:nvPr/>
        </p:nvSpPr>
        <p:spPr>
          <a:xfrm>
            <a:off x="3289655" y="1601197"/>
            <a:ext cx="1403700" cy="43471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845" rIns="0" bIns="498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b="1" dirty="0">
                <a:solidFill>
                  <a:schemeClr val="tx1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Bürgermeister(in)</a:t>
            </a:r>
          </a:p>
        </p:txBody>
      </p:sp>
      <p:sp>
        <p:nvSpPr>
          <p:cNvPr id="14" name="Rechteck 13">
            <a:hlinkClick r:id="rId2" action="ppaction://hlinksldjump"/>
            <a:extLst>
              <a:ext uri="{FF2B5EF4-FFF2-40B4-BE49-F238E27FC236}">
                <a16:creationId xmlns:a16="http://schemas.microsoft.com/office/drawing/2014/main" id="{BBAE61E4-8D01-BD06-8A97-687257427D10}"/>
              </a:ext>
            </a:extLst>
          </p:cNvPr>
          <p:cNvSpPr/>
          <p:nvPr/>
        </p:nvSpPr>
        <p:spPr>
          <a:xfrm>
            <a:off x="4989143" y="8740948"/>
            <a:ext cx="1980027" cy="11106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845" rIns="99690" bIns="4984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b="1" dirty="0">
                <a:solidFill>
                  <a:schemeClr val="tx1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Verwaltungsstab</a:t>
            </a:r>
          </a:p>
          <a:p>
            <a:pPr algn="ctr"/>
            <a:r>
              <a:rPr lang="de-DE" sz="1400" dirty="0">
                <a:solidFill>
                  <a:schemeClr val="tx1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Plan 110</a:t>
            </a:r>
            <a:endParaRPr lang="de-DE" sz="1600" dirty="0">
              <a:solidFill>
                <a:schemeClr val="tx1"/>
              </a:solidFill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E691509-D229-6FB0-C52D-0A3B18052995}"/>
              </a:ext>
            </a:extLst>
          </p:cNvPr>
          <p:cNvSpPr/>
          <p:nvPr/>
        </p:nvSpPr>
        <p:spPr>
          <a:xfrm>
            <a:off x="3395751" y="4989631"/>
            <a:ext cx="1782983" cy="18876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r>
              <a:rPr lang="de-DE" sz="1200" dirty="0">
                <a:solidFill>
                  <a:schemeClr val="tx1"/>
                </a:solidFill>
              </a:rPr>
              <a:t>Fachberater: </a:t>
            </a:r>
          </a:p>
          <a:p>
            <a:pPr marL="171450" indent="-171450">
              <a:buFontTx/>
              <a:buChar char="-"/>
            </a:pPr>
            <a:r>
              <a:rPr lang="de-DE" sz="1200" dirty="0">
                <a:solidFill>
                  <a:schemeClr val="tx1"/>
                </a:solidFill>
              </a:rPr>
              <a:t>Rettungsdienst</a:t>
            </a:r>
          </a:p>
          <a:p>
            <a:pPr marL="171450" indent="-171450">
              <a:buFontTx/>
              <a:buChar char="-"/>
            </a:pPr>
            <a:r>
              <a:rPr lang="de-DE" sz="1200" dirty="0">
                <a:solidFill>
                  <a:schemeClr val="tx1"/>
                </a:solidFill>
              </a:rPr>
              <a:t>THW</a:t>
            </a:r>
          </a:p>
          <a:p>
            <a:pPr marL="171450" indent="-171450">
              <a:buFontTx/>
              <a:buChar char="-"/>
            </a:pPr>
            <a:r>
              <a:rPr lang="de-DE" sz="1200" dirty="0">
                <a:solidFill>
                  <a:schemeClr val="tx1"/>
                </a:solidFill>
              </a:rPr>
              <a:t>Bergwacht </a:t>
            </a:r>
          </a:p>
          <a:p>
            <a:pPr marL="171450" indent="-171450">
              <a:buFontTx/>
              <a:buChar char="-"/>
            </a:pPr>
            <a:r>
              <a:rPr lang="de-DE" sz="1200" dirty="0">
                <a:solidFill>
                  <a:schemeClr val="tx1"/>
                </a:solidFill>
              </a:rPr>
              <a:t>DLRG</a:t>
            </a:r>
          </a:p>
          <a:p>
            <a:pPr marL="171450" indent="-171450">
              <a:buFontTx/>
              <a:buChar char="-"/>
            </a:pPr>
            <a:r>
              <a:rPr lang="de-DE" sz="1200" dirty="0">
                <a:solidFill>
                  <a:schemeClr val="tx1"/>
                </a:solidFill>
              </a:rPr>
              <a:t>PSNV  </a:t>
            </a:r>
          </a:p>
          <a:p>
            <a:r>
              <a:rPr lang="de-DE" sz="1200" dirty="0">
                <a:solidFill>
                  <a:schemeClr val="tx1"/>
                </a:solidFill>
              </a:rPr>
              <a:t>Verbindungsperson </a:t>
            </a:r>
          </a:p>
          <a:p>
            <a:pPr marL="171450" indent="-171450">
              <a:buFontTx/>
              <a:buChar char="-"/>
            </a:pPr>
            <a:r>
              <a:rPr lang="de-DE" sz="1200" dirty="0">
                <a:solidFill>
                  <a:schemeClr val="tx1"/>
                </a:solidFill>
              </a:rPr>
              <a:t>POLIZEI </a:t>
            </a:r>
          </a:p>
          <a:p>
            <a:pPr marL="171450" indent="-171450">
              <a:buFontTx/>
              <a:buChar char="-"/>
            </a:pPr>
            <a:r>
              <a:rPr lang="de-DE" sz="1200" dirty="0">
                <a:solidFill>
                  <a:schemeClr val="tx1"/>
                </a:solidFill>
              </a:rPr>
              <a:t>Bundeswehr 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89747CB2-6231-7BD1-8A89-0A9D9B9A239D}"/>
              </a:ext>
            </a:extLst>
          </p:cNvPr>
          <p:cNvSpPr/>
          <p:nvPr/>
        </p:nvSpPr>
        <p:spPr>
          <a:xfrm>
            <a:off x="708240" y="3612481"/>
            <a:ext cx="1080000" cy="4215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Einsatzleiter 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FBE1F7F3-4267-5DF7-2B1E-237B2B3C403A}"/>
              </a:ext>
            </a:extLst>
          </p:cNvPr>
          <p:cNvSpPr/>
          <p:nvPr/>
        </p:nvSpPr>
        <p:spPr>
          <a:xfrm>
            <a:off x="2055328" y="4989631"/>
            <a:ext cx="1080000" cy="50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Bauhof 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9059FC65-34D8-FFFE-25A3-DA271DB3DD6C}"/>
              </a:ext>
            </a:extLst>
          </p:cNvPr>
          <p:cNvSpPr/>
          <p:nvPr/>
        </p:nvSpPr>
        <p:spPr>
          <a:xfrm>
            <a:off x="723343" y="7516317"/>
            <a:ext cx="1080000" cy="50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Personal 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Innerer Dienst </a:t>
            </a:r>
          </a:p>
        </p:txBody>
      </p: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4A336A68-F91C-2314-08DA-EF8E2BE40578}"/>
              </a:ext>
            </a:extLst>
          </p:cNvPr>
          <p:cNvCxnSpPr>
            <a:cxnSpLocks/>
            <a:stCxn id="38" idx="0"/>
            <a:endCxn id="26" idx="2"/>
          </p:cNvCxnSpPr>
          <p:nvPr/>
        </p:nvCxnSpPr>
        <p:spPr>
          <a:xfrm flipH="1" flipV="1">
            <a:off x="1248240" y="4034013"/>
            <a:ext cx="6665" cy="9566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hteck 34">
            <a:extLst>
              <a:ext uri="{FF2B5EF4-FFF2-40B4-BE49-F238E27FC236}">
                <a16:creationId xmlns:a16="http://schemas.microsoft.com/office/drawing/2014/main" id="{048DF9C3-F1BE-87DE-7BF7-03FF445068BF}"/>
              </a:ext>
            </a:extLst>
          </p:cNvPr>
          <p:cNvSpPr/>
          <p:nvPr/>
        </p:nvSpPr>
        <p:spPr>
          <a:xfrm>
            <a:off x="602138" y="4390359"/>
            <a:ext cx="1277928" cy="186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rgbClr val="FF0000"/>
                </a:solidFill>
              </a:rPr>
              <a:t>Führung</a:t>
            </a:r>
          </a:p>
        </p:txBody>
      </p:sp>
      <p:cxnSp>
        <p:nvCxnSpPr>
          <p:cNvPr id="46" name="Verbinder: gewinkelt 45">
            <a:extLst>
              <a:ext uri="{FF2B5EF4-FFF2-40B4-BE49-F238E27FC236}">
                <a16:creationId xmlns:a16="http://schemas.microsoft.com/office/drawing/2014/main" id="{4E72F995-A8B7-79D0-3C16-530ECF8838A6}"/>
              </a:ext>
            </a:extLst>
          </p:cNvPr>
          <p:cNvCxnSpPr>
            <a:cxnSpLocks/>
            <a:stCxn id="26" idx="3"/>
            <a:endCxn id="5" idx="0"/>
          </p:cNvCxnSpPr>
          <p:nvPr/>
        </p:nvCxnSpPr>
        <p:spPr>
          <a:xfrm>
            <a:off x="1788240" y="3823247"/>
            <a:ext cx="2499003" cy="1166384"/>
          </a:xfrm>
          <a:prstGeom prst="bentConnector2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hteck 65">
            <a:extLst>
              <a:ext uri="{FF2B5EF4-FFF2-40B4-BE49-F238E27FC236}">
                <a16:creationId xmlns:a16="http://schemas.microsoft.com/office/drawing/2014/main" id="{ED21AF1D-A6C7-B2FF-1BD9-E9CBC4461008}"/>
              </a:ext>
            </a:extLst>
          </p:cNvPr>
          <p:cNvSpPr/>
          <p:nvPr/>
        </p:nvSpPr>
        <p:spPr>
          <a:xfrm>
            <a:off x="5439157" y="4996481"/>
            <a:ext cx="1080000" cy="50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Verwaltung</a:t>
            </a:r>
          </a:p>
        </p:txBody>
      </p:sp>
      <p:cxnSp>
        <p:nvCxnSpPr>
          <p:cNvPr id="83" name="Gerader Verbinder 82">
            <a:extLst>
              <a:ext uri="{FF2B5EF4-FFF2-40B4-BE49-F238E27FC236}">
                <a16:creationId xmlns:a16="http://schemas.microsoft.com/office/drawing/2014/main" id="{497A9CD7-71C8-FDC2-E277-20826AD3C439}"/>
              </a:ext>
            </a:extLst>
          </p:cNvPr>
          <p:cNvCxnSpPr>
            <a:cxnSpLocks/>
            <a:stCxn id="66" idx="2"/>
            <a:endCxn id="14" idx="0"/>
          </p:cNvCxnSpPr>
          <p:nvPr/>
        </p:nvCxnSpPr>
        <p:spPr>
          <a:xfrm>
            <a:off x="5979157" y="5500481"/>
            <a:ext cx="0" cy="3240467"/>
          </a:xfrm>
          <a:prstGeom prst="line">
            <a:avLst/>
          </a:prstGeom>
          <a:ln w="12700">
            <a:prstDash val="sys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hteck 21">
            <a:extLst>
              <a:ext uri="{FF2B5EF4-FFF2-40B4-BE49-F238E27FC236}">
                <a16:creationId xmlns:a16="http://schemas.microsoft.com/office/drawing/2014/main" id="{A3C50D70-DEE8-B8E8-0057-C4A317E52F97}"/>
              </a:ext>
            </a:extLst>
          </p:cNvPr>
          <p:cNvSpPr/>
          <p:nvPr/>
        </p:nvSpPr>
        <p:spPr>
          <a:xfrm>
            <a:off x="1902287" y="7516317"/>
            <a:ext cx="1080000" cy="50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Lage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7B783633-E492-2104-DF8F-514B091A6314}"/>
              </a:ext>
            </a:extLst>
          </p:cNvPr>
          <p:cNvSpPr/>
          <p:nvPr/>
        </p:nvSpPr>
        <p:spPr>
          <a:xfrm>
            <a:off x="3081231" y="7516317"/>
            <a:ext cx="1080000" cy="50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Einsatz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C0D0285C-1475-F35E-5E21-2EB47C0E73A4}"/>
              </a:ext>
            </a:extLst>
          </p:cNvPr>
          <p:cNvSpPr/>
          <p:nvPr/>
        </p:nvSpPr>
        <p:spPr>
          <a:xfrm>
            <a:off x="4260174" y="7516317"/>
            <a:ext cx="1080000" cy="50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Versorgung 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01782085-F7D4-C702-4E66-63F67C466DA0}"/>
              </a:ext>
            </a:extLst>
          </p:cNvPr>
          <p:cNvSpPr/>
          <p:nvPr/>
        </p:nvSpPr>
        <p:spPr>
          <a:xfrm>
            <a:off x="714905" y="4990665"/>
            <a:ext cx="1080000" cy="50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Feuerwehr </a:t>
            </a:r>
          </a:p>
        </p:txBody>
      </p:sp>
      <p:cxnSp>
        <p:nvCxnSpPr>
          <p:cNvPr id="41" name="Verbinder: gewinkelt 40">
            <a:extLst>
              <a:ext uri="{FF2B5EF4-FFF2-40B4-BE49-F238E27FC236}">
                <a16:creationId xmlns:a16="http://schemas.microsoft.com/office/drawing/2014/main" id="{7C9AAAD8-16F5-ABA2-7EA9-430841AEFD91}"/>
              </a:ext>
            </a:extLst>
          </p:cNvPr>
          <p:cNvCxnSpPr>
            <a:cxnSpLocks/>
            <a:stCxn id="26" idx="3"/>
            <a:endCxn id="66" idx="0"/>
          </p:cNvCxnSpPr>
          <p:nvPr/>
        </p:nvCxnSpPr>
        <p:spPr>
          <a:xfrm>
            <a:off x="1788240" y="3823247"/>
            <a:ext cx="4190917" cy="1173234"/>
          </a:xfrm>
          <a:prstGeom prst="bentConnector2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Verbinder: gewinkelt 62">
            <a:extLst>
              <a:ext uri="{FF2B5EF4-FFF2-40B4-BE49-F238E27FC236}">
                <a16:creationId xmlns:a16="http://schemas.microsoft.com/office/drawing/2014/main" id="{10556EED-8899-0244-FDFD-1E9D2EF6EDC0}"/>
              </a:ext>
            </a:extLst>
          </p:cNvPr>
          <p:cNvCxnSpPr>
            <a:cxnSpLocks/>
            <a:stCxn id="26" idx="3"/>
            <a:endCxn id="27" idx="0"/>
          </p:cNvCxnSpPr>
          <p:nvPr/>
        </p:nvCxnSpPr>
        <p:spPr>
          <a:xfrm>
            <a:off x="1788240" y="3823247"/>
            <a:ext cx="807088" cy="1166384"/>
          </a:xfrm>
          <a:prstGeom prst="bentConnector2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r Verbinder 71">
            <a:extLst>
              <a:ext uri="{FF2B5EF4-FFF2-40B4-BE49-F238E27FC236}">
                <a16:creationId xmlns:a16="http://schemas.microsoft.com/office/drawing/2014/main" id="{3008ACD4-BEAB-8527-1771-0C4662912A13}"/>
              </a:ext>
            </a:extLst>
          </p:cNvPr>
          <p:cNvCxnSpPr>
            <a:cxnSpLocks/>
            <a:stCxn id="28" idx="0"/>
            <a:endCxn id="38" idx="2"/>
          </p:cNvCxnSpPr>
          <p:nvPr/>
        </p:nvCxnSpPr>
        <p:spPr>
          <a:xfrm flipH="1" flipV="1">
            <a:off x="1254905" y="5494665"/>
            <a:ext cx="8438" cy="20216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1BF4F806-1CDC-7F85-5C35-3827212673F1}"/>
              </a:ext>
            </a:extLst>
          </p:cNvPr>
          <p:cNvSpPr txBox="1"/>
          <p:nvPr/>
        </p:nvSpPr>
        <p:spPr>
          <a:xfrm>
            <a:off x="5272343" y="8305320"/>
            <a:ext cx="1410405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de-DE" sz="1400" dirty="0"/>
              <a:t>Verbindung</a:t>
            </a:r>
            <a:endParaRPr lang="de-CH" sz="1400" dirty="0"/>
          </a:p>
        </p:txBody>
      </p:sp>
      <p:cxnSp>
        <p:nvCxnSpPr>
          <p:cNvPr id="89" name="Verbinder: gewinkelt 88">
            <a:extLst>
              <a:ext uri="{FF2B5EF4-FFF2-40B4-BE49-F238E27FC236}">
                <a16:creationId xmlns:a16="http://schemas.microsoft.com/office/drawing/2014/main" id="{F375F28E-2D12-3274-F577-1961BB969B22}"/>
              </a:ext>
            </a:extLst>
          </p:cNvPr>
          <p:cNvCxnSpPr>
            <a:cxnSpLocks/>
            <a:stCxn id="19" idx="1"/>
            <a:endCxn id="26" idx="0"/>
          </p:cNvCxnSpPr>
          <p:nvPr/>
        </p:nvCxnSpPr>
        <p:spPr>
          <a:xfrm rot="10800000" flipV="1">
            <a:off x="1248240" y="2634101"/>
            <a:ext cx="323750" cy="978380"/>
          </a:xfrm>
          <a:prstGeom prst="bent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Verbinder: gewinkelt 91">
            <a:extLst>
              <a:ext uri="{FF2B5EF4-FFF2-40B4-BE49-F238E27FC236}">
                <a16:creationId xmlns:a16="http://schemas.microsoft.com/office/drawing/2014/main" id="{E0981D2B-79DA-D0AE-6B27-DD13E5E808F1}"/>
              </a:ext>
            </a:extLst>
          </p:cNvPr>
          <p:cNvCxnSpPr>
            <a:cxnSpLocks/>
            <a:stCxn id="101" idx="3"/>
            <a:endCxn id="14" idx="3"/>
          </p:cNvCxnSpPr>
          <p:nvPr/>
        </p:nvCxnSpPr>
        <p:spPr>
          <a:xfrm>
            <a:off x="6687975" y="2633125"/>
            <a:ext cx="281195" cy="6663155"/>
          </a:xfrm>
          <a:prstGeom prst="bentConnector3">
            <a:avLst>
              <a:gd name="adj1" fmla="val 18129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feld 100">
            <a:extLst>
              <a:ext uri="{FF2B5EF4-FFF2-40B4-BE49-F238E27FC236}">
                <a16:creationId xmlns:a16="http://schemas.microsoft.com/office/drawing/2014/main" id="{F6544455-6A7B-21E5-6C4F-924E94E2C1A8}"/>
              </a:ext>
            </a:extLst>
          </p:cNvPr>
          <p:cNvSpPr txBox="1"/>
          <p:nvPr/>
        </p:nvSpPr>
        <p:spPr>
          <a:xfrm>
            <a:off x="5178734" y="2445349"/>
            <a:ext cx="1509241" cy="375552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1400" dirty="0"/>
              <a:t>Behördenleitung</a:t>
            </a:r>
            <a:endParaRPr lang="de-CH" sz="1400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6E5B99F2-243C-8EA9-7827-20F09F0E0471}"/>
              </a:ext>
            </a:extLst>
          </p:cNvPr>
          <p:cNvSpPr txBox="1"/>
          <p:nvPr/>
        </p:nvSpPr>
        <p:spPr>
          <a:xfrm>
            <a:off x="1571990" y="2372491"/>
            <a:ext cx="1509241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de-DE" sz="1400" dirty="0"/>
              <a:t>Organisatorische Oberleitung</a:t>
            </a:r>
            <a:endParaRPr lang="de-CH" sz="1400" dirty="0"/>
          </a:p>
        </p:txBody>
      </p:sp>
      <p:cxnSp>
        <p:nvCxnSpPr>
          <p:cNvPr id="103" name="Verbinder: gewinkelt 102">
            <a:extLst>
              <a:ext uri="{FF2B5EF4-FFF2-40B4-BE49-F238E27FC236}">
                <a16:creationId xmlns:a16="http://schemas.microsoft.com/office/drawing/2014/main" id="{FDC4E69A-7830-5889-80BB-E362B4518A2E}"/>
              </a:ext>
            </a:extLst>
          </p:cNvPr>
          <p:cNvCxnSpPr>
            <a:cxnSpLocks/>
            <a:stCxn id="13" idx="2"/>
            <a:endCxn id="19" idx="3"/>
          </p:cNvCxnSpPr>
          <p:nvPr/>
        </p:nvCxnSpPr>
        <p:spPr>
          <a:xfrm rot="5400000">
            <a:off x="3237274" y="1879869"/>
            <a:ext cx="598189" cy="910274"/>
          </a:xfrm>
          <a:prstGeom prst="bent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Verbinder: gewinkelt 106">
            <a:extLst>
              <a:ext uri="{FF2B5EF4-FFF2-40B4-BE49-F238E27FC236}">
                <a16:creationId xmlns:a16="http://schemas.microsoft.com/office/drawing/2014/main" id="{2F258D4F-DF6C-E39D-B8A3-29C14D2E809C}"/>
              </a:ext>
            </a:extLst>
          </p:cNvPr>
          <p:cNvCxnSpPr>
            <a:cxnSpLocks/>
            <a:stCxn id="13" idx="2"/>
            <a:endCxn id="101" idx="1"/>
          </p:cNvCxnSpPr>
          <p:nvPr/>
        </p:nvCxnSpPr>
        <p:spPr>
          <a:xfrm rot="16200000" flipH="1">
            <a:off x="4286513" y="1740903"/>
            <a:ext cx="597213" cy="1187229"/>
          </a:xfrm>
          <a:prstGeom prst="bent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hteck 49">
            <a:extLst>
              <a:ext uri="{FF2B5EF4-FFF2-40B4-BE49-F238E27FC236}">
                <a16:creationId xmlns:a16="http://schemas.microsoft.com/office/drawing/2014/main" id="{8761FF9B-7324-C212-5A21-57DD3F7DE110}"/>
              </a:ext>
            </a:extLst>
          </p:cNvPr>
          <p:cNvSpPr/>
          <p:nvPr/>
        </p:nvSpPr>
        <p:spPr>
          <a:xfrm>
            <a:off x="3575721" y="4305352"/>
            <a:ext cx="14037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chemeClr val="accent1"/>
                </a:solidFill>
              </a:rPr>
              <a:t>Koordination</a:t>
            </a:r>
          </a:p>
        </p:txBody>
      </p:sp>
      <p:sp>
        <p:nvSpPr>
          <p:cNvPr id="2" name="Rechteck 1">
            <a:hlinkClick r:id="rId3" action="ppaction://hlinksldjump"/>
            <a:extLst>
              <a:ext uri="{FF2B5EF4-FFF2-40B4-BE49-F238E27FC236}">
                <a16:creationId xmlns:a16="http://schemas.microsoft.com/office/drawing/2014/main" id="{65638BF7-EF10-392B-C3FE-3B477540333A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3" name="Rechteck 2">
            <a:hlinkClick r:id="rId4" action="ppaction://hlinksldjump"/>
            <a:extLst>
              <a:ext uri="{FF2B5EF4-FFF2-40B4-BE49-F238E27FC236}">
                <a16:creationId xmlns:a16="http://schemas.microsoft.com/office/drawing/2014/main" id="{2EE29170-B785-A5A4-72C0-17214CAD7CE0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</p:spTree>
    <p:extLst>
      <p:ext uri="{BB962C8B-B14F-4D97-AF65-F5344CB8AC3E}">
        <p14:creationId xmlns:p14="http://schemas.microsoft.com/office/powerpoint/2010/main" val="2589318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47C87F-B7B6-DCB1-FED4-441A73005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110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35C6FC1-8D90-F282-04AE-CCE4F619DEF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sz="1600" dirty="0"/>
              <a:t>Übergeordnete Aufgaben Weisungsbefugnisse</a:t>
            </a:r>
            <a:endParaRPr lang="de-CH" sz="160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DDB952A-E0C8-D47A-0358-89856F3D42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Verwaltungsstab </a:t>
            </a:r>
            <a:endParaRPr lang="de-CH" dirty="0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0997618F-774D-2073-14B4-E5111248BE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403973"/>
              </p:ext>
            </p:extLst>
          </p:nvPr>
        </p:nvGraphicFramePr>
        <p:xfrm>
          <a:off x="503237" y="1528763"/>
          <a:ext cx="6840537" cy="787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40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4172">
                <a:tc>
                  <a:txBody>
                    <a:bodyPr/>
                    <a:lstStyle/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Gründe für Einberufung des Stabes für außergewöhnliche Ereignisse</a:t>
                      </a:r>
                      <a:endParaRPr lang="de-CH" sz="1400" b="1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Der Verwaltungsstab  ist einzuberufen wenn eines dieser Kriterien erfüllt ist: </a:t>
                      </a:r>
                    </a:p>
                    <a:p>
                      <a:pPr marL="285750" lvl="0" indent="-28575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Katstrophenfall (durch Landkreis festgestellt) </a:t>
                      </a:r>
                    </a:p>
                    <a:p>
                      <a:pPr marL="285750" lvl="0" indent="-28575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Besonders großer Bedarf an </a:t>
                      </a:r>
                    </a:p>
                    <a:p>
                      <a:pPr marL="663717" lvl="1" indent="-28575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Information, Informationsbeschaffung</a:t>
                      </a:r>
                    </a:p>
                    <a:p>
                      <a:pPr marL="663717" lvl="1" indent="-28575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Kommunikation (extern oder intern)</a:t>
                      </a:r>
                    </a:p>
                    <a:p>
                      <a:pPr marL="663717" lvl="1" indent="-28575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Entscheidungen </a:t>
                      </a:r>
                    </a:p>
                    <a:p>
                      <a:pPr marL="663717" lvl="1" indent="-28575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Koordination </a:t>
                      </a:r>
                    </a:p>
                    <a:p>
                      <a:pPr marL="285750" lvl="0" indent="-28575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Unklare, möglicherweise bedrohliche Lage </a:t>
                      </a:r>
                    </a:p>
                    <a:p>
                      <a:pPr marL="285750" lvl="0" indent="-28575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Akute Gefährdung des Verwaltungsbetriebes</a:t>
                      </a: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534911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4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Aufgaben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93437"/>
                  </a:ext>
                </a:extLst>
              </a:tr>
              <a:tr h="568344">
                <a:tc>
                  <a:txBody>
                    <a:bodyPr/>
                    <a:lstStyle/>
                    <a:p>
                      <a:pPr marL="0" inden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Der Verwaltungsstab </a:t>
                      </a:r>
                    </a:p>
                    <a:p>
                      <a:pPr marL="285750" lvl="2" indent="-28575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bereitet für die Behördenleitung alle mit dem Ereignis in Zusammenhang stehenden administrativ-organisatorischen Entscheidungen vor, </a:t>
                      </a:r>
                    </a:p>
                    <a:p>
                      <a:pPr marL="285750" lvl="2" indent="-28575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berät die Behördenleitung und </a:t>
                      </a:r>
                    </a:p>
                    <a:p>
                      <a:pPr marL="285750" lvl="2" indent="-28575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veranlasst und kontrolliert die Umsetzung der Entscheidungen in eigener Verantwortung. </a:t>
                      </a:r>
                    </a:p>
                    <a:p>
                      <a:pPr marL="0" lvl="1" indent="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Administrativ-organisatorische Maßnahmen sind von einer Verwaltung aufgrund rechtlicher Vorgaben, finanzieller Zuständigkeiten und politischer Verantwortung zu treffen. Die Entscheidungen werden vom Verwaltungsstab herbeigeführt und in der bestehenden Verwaltungsstruktur umgesetzt.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959417"/>
                  </a:ext>
                </a:extLst>
              </a:tr>
              <a:tr h="255291">
                <a:tc>
                  <a:txBody>
                    <a:bodyPr/>
                    <a:lstStyle/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Freistellung</a:t>
                      </a:r>
                      <a:endParaRPr lang="de-CH" sz="1400" b="1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720985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 marL="0" lvl="1" indent="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Das Stabspersonal soll mit seinen Aufgaben vertraut sein und während seiner Arbeit im Stab von seinen sonstigen Aufgaben freigestellt werden.</a:t>
                      </a:r>
                      <a:endParaRPr lang="de-DE" sz="1400" b="0" i="0" kern="1200" baseline="30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 marL="0" lvl="1" indent="0" algn="l" defTabSz="75593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Weisungsbefugnisse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16332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 lvl="0" indent="-28575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Anordnung von Sofortmaßnahmen </a:t>
                      </a:r>
                    </a:p>
                    <a:p>
                      <a:pPr lvl="0" indent="-28575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Erteilen von Aufträgen </a:t>
                      </a:r>
                    </a:p>
                    <a:p>
                      <a:pPr lvl="0" indent="-28575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Bereitstellung von Personal für </a:t>
                      </a:r>
                    </a:p>
                    <a:p>
                      <a:pPr lvl="1" indent="-28575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die Mitwirkung im Verwaltungsstab,</a:t>
                      </a:r>
                    </a:p>
                    <a:p>
                      <a:pPr lvl="1" indent="-28575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besondere Maßnahmen der Ereignisbewältigung. </a:t>
                      </a:r>
                      <a:endParaRPr lang="de-DE" sz="1400" b="1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068243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 marL="0" lvl="1" indent="0" algn="l" defTabSz="75593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Weisungsbefugnis gegenüber Bediensteten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375304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 marL="92217" marR="0" lvl="1" indent="0" algn="l" defTabSz="755934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de-DE" sz="1400" b="0" dirty="0"/>
                        <a:t>Bei Nichterreichbarkeit der </a:t>
                      </a:r>
                      <a:r>
                        <a:rPr lang="de-DE" sz="1400" b="0" dirty="0">
                          <a:highlight>
                            <a:srgbClr val="FFFF00"/>
                          </a:highlight>
                        </a:rPr>
                        <a:t>Fachbereichsleitungen </a:t>
                      </a:r>
                      <a:r>
                        <a:rPr lang="de-DE" sz="1400" b="0" dirty="0"/>
                        <a:t>oder bei Gefahr im Verzug kann der Verwaltungsstab  den Bediensteten der Kommune </a:t>
                      </a:r>
                      <a:r>
                        <a:rPr lang="de-DE" sz="1400" b="0" dirty="0">
                          <a:highlight>
                            <a:srgbClr val="FFFF00"/>
                          </a:highlight>
                        </a:rPr>
                        <a:t>Musterbach </a:t>
                      </a:r>
                      <a:r>
                        <a:rPr lang="de-DE" sz="1400" b="0" dirty="0">
                          <a:highlight>
                            <a:srgbClr val="FFFFFF"/>
                          </a:highlight>
                        </a:rPr>
                        <a:t>direkt Weisungen erteilen.</a:t>
                      </a:r>
                      <a:endParaRPr lang="de-DE" sz="1400" b="1" i="0" kern="1200" dirty="0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904599"/>
                  </a:ext>
                </a:extLst>
              </a:tr>
            </a:tbl>
          </a:graphicData>
        </a:graphic>
      </p:graphicFrame>
      <p:sp>
        <p:nvSpPr>
          <p:cNvPr id="3" name="Rechteck 2">
            <a:hlinkClick r:id="rId2" action="ppaction://hlinksldjump"/>
            <a:extLst>
              <a:ext uri="{FF2B5EF4-FFF2-40B4-BE49-F238E27FC236}">
                <a16:creationId xmlns:a16="http://schemas.microsoft.com/office/drawing/2014/main" id="{D76EF7F0-B794-E82B-FD7E-E8E2F976FFAA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8" name="Rechteck 7">
            <a:hlinkClick r:id="rId3" action="ppaction://hlinksldjump"/>
            <a:extLst>
              <a:ext uri="{FF2B5EF4-FFF2-40B4-BE49-F238E27FC236}">
                <a16:creationId xmlns:a16="http://schemas.microsoft.com/office/drawing/2014/main" id="{B0C5F679-E011-DFC9-E54C-4BE82ADDD99F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14" name="Rechteck 13">
            <a:hlinkClick r:id="rId4" action="ppaction://hlinksldjump"/>
            <a:extLst>
              <a:ext uri="{FF2B5EF4-FFF2-40B4-BE49-F238E27FC236}">
                <a16:creationId xmlns:a16="http://schemas.microsoft.com/office/drawing/2014/main" id="{CA25C7A1-CBE6-6F62-FEB0-2BF50FC8F6AB}"/>
              </a:ext>
            </a:extLst>
          </p:cNvPr>
          <p:cNvSpPr/>
          <p:nvPr/>
        </p:nvSpPr>
        <p:spPr>
          <a:xfrm>
            <a:off x="503237" y="9775120"/>
            <a:ext cx="6840000" cy="39828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845" rIns="99690" bIns="498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2000" b="1" noProof="0" dirty="0">
                <a:solidFill>
                  <a:schemeClr val="tx1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Aufbauorganisation des Verwaltungsstabes   Plan 112</a:t>
            </a:r>
          </a:p>
        </p:txBody>
      </p:sp>
    </p:spTree>
    <p:extLst>
      <p:ext uri="{BB962C8B-B14F-4D97-AF65-F5344CB8AC3E}">
        <p14:creationId xmlns:p14="http://schemas.microsoft.com/office/powerpoint/2010/main" val="33348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478E6-C7F6-3690-13AE-D341B1138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4F5BE582-7501-98CD-FB7D-1912B08C940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Aufbauorganisation 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0C2C5A2-7782-2DED-479E-C7DF47ACC8E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Verwaltungsstab  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94217061-B08E-C3CC-DDF2-AA3E88D4F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112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D06A7B9E-E0CA-DF41-BFBA-B3A327CBD22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81A31168-6606-FE5F-3BBE-B30AAEB81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14.11.2024</a:t>
            </a: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786D30C-C2E5-979D-011A-0D3981DFA81E}"/>
              </a:ext>
            </a:extLst>
          </p:cNvPr>
          <p:cNvSpPr txBox="1"/>
          <p:nvPr/>
        </p:nvSpPr>
        <p:spPr>
          <a:xfrm>
            <a:off x="506780" y="1517799"/>
            <a:ext cx="6836995" cy="5413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noAutofit/>
          </a:bodyPr>
          <a:lstStyle>
            <a:defPPr>
              <a:defRPr lang="de-CH"/>
            </a:defPPr>
            <a:lvl1pPr algn="ctr">
              <a:defRPr sz="1600"/>
            </a:lvl1pPr>
          </a:lstStyle>
          <a:p>
            <a:r>
              <a:rPr lang="de-DE" dirty="0"/>
              <a:t>Bürgermeister(in)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14294D16-413E-F512-0777-BEF84781C57A}"/>
              </a:ext>
            </a:extLst>
          </p:cNvPr>
          <p:cNvSpPr txBox="1"/>
          <p:nvPr/>
        </p:nvSpPr>
        <p:spPr>
          <a:xfrm>
            <a:off x="503237" y="2232570"/>
            <a:ext cx="6840537" cy="2437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t">
            <a:noAutofit/>
          </a:bodyPr>
          <a:lstStyle>
            <a:defPPr>
              <a:defRPr lang="de-CH"/>
            </a:defPPr>
            <a:lvl1pPr algn="ctr">
              <a:defRPr sz="1600"/>
            </a:lvl1pPr>
          </a:lstStyle>
          <a:p>
            <a:r>
              <a:rPr lang="de-DE" b="1" dirty="0"/>
              <a:t>Bei allen Krisen</a:t>
            </a:r>
          </a:p>
          <a:p>
            <a:r>
              <a:rPr lang="de-DE" b="1" dirty="0"/>
              <a:t>sind diese Aufgaben wahrzunehmen</a:t>
            </a:r>
          </a:p>
          <a:p>
            <a:r>
              <a:rPr lang="de-DE" b="1" dirty="0"/>
              <a:t> 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0D4AB62A-58DE-02C9-E8B8-183D574A7C3F}"/>
              </a:ext>
            </a:extLst>
          </p:cNvPr>
          <p:cNvSpPr txBox="1"/>
          <p:nvPr/>
        </p:nvSpPr>
        <p:spPr>
          <a:xfrm>
            <a:off x="503238" y="4995172"/>
            <a:ext cx="6840536" cy="83099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de-DE" sz="1600" dirty="0"/>
              <a:t>Diese Aufgaben werden situativ auf die anwesenden Stabsangehörigen verteilt. </a:t>
            </a:r>
            <a:endParaRPr lang="de-DE" sz="1600" b="0" dirty="0"/>
          </a:p>
          <a:p>
            <a:endParaRPr lang="de-DE" sz="1600" b="0" dirty="0"/>
          </a:p>
        </p:txBody>
      </p:sp>
      <p:sp>
        <p:nvSpPr>
          <p:cNvPr id="3" name="Textfeld 2">
            <a:hlinkClick r:id="rId2" action="ppaction://hlinksldjump"/>
            <a:extLst>
              <a:ext uri="{FF2B5EF4-FFF2-40B4-BE49-F238E27FC236}">
                <a16:creationId xmlns:a16="http://schemas.microsoft.com/office/drawing/2014/main" id="{4EC4429B-605D-3812-7789-D5DA40879DA9}"/>
              </a:ext>
            </a:extLst>
          </p:cNvPr>
          <p:cNvSpPr txBox="1"/>
          <p:nvPr/>
        </p:nvSpPr>
        <p:spPr>
          <a:xfrm>
            <a:off x="4104438" y="2968592"/>
            <a:ext cx="2952000" cy="54133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845" rIns="99690" bIns="4984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600" b="1"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>
                <a:solidFill>
                  <a:schemeClr val="tx1"/>
                </a:solidFill>
              </a:rPr>
              <a:t>Bevölkerungs-Information </a:t>
            </a:r>
          </a:p>
          <a:p>
            <a:r>
              <a:rPr lang="de-DE">
                <a:solidFill>
                  <a:schemeClr val="tx1"/>
                </a:solidFill>
              </a:rPr>
              <a:t>und Medienarbeit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Textfeld 3">
            <a:hlinkClick r:id="rId3" action="ppaction://hlinksldjump"/>
            <a:extLst>
              <a:ext uri="{FF2B5EF4-FFF2-40B4-BE49-F238E27FC236}">
                <a16:creationId xmlns:a16="http://schemas.microsoft.com/office/drawing/2014/main" id="{E734C16C-238A-F000-D35D-7C5E0B2A1A28}"/>
              </a:ext>
            </a:extLst>
          </p:cNvPr>
          <p:cNvSpPr txBox="1"/>
          <p:nvPr/>
        </p:nvSpPr>
        <p:spPr>
          <a:xfrm>
            <a:off x="709674" y="3755930"/>
            <a:ext cx="2952000" cy="54133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845" rIns="99690" bIns="4984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600" b="1"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Lage &amp; Dokumentation </a:t>
            </a:r>
          </a:p>
        </p:txBody>
      </p:sp>
      <p:sp>
        <p:nvSpPr>
          <p:cNvPr id="5" name="Textfeld 4">
            <a:hlinkClick r:id="rId4" action="ppaction://hlinksldjump"/>
            <a:extLst>
              <a:ext uri="{FF2B5EF4-FFF2-40B4-BE49-F238E27FC236}">
                <a16:creationId xmlns:a16="http://schemas.microsoft.com/office/drawing/2014/main" id="{FA18E012-9642-5995-EAE4-FAF3005BCCC9}"/>
              </a:ext>
            </a:extLst>
          </p:cNvPr>
          <p:cNvSpPr txBox="1"/>
          <p:nvPr/>
        </p:nvSpPr>
        <p:spPr>
          <a:xfrm>
            <a:off x="709674" y="2973471"/>
            <a:ext cx="2952000" cy="54133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845" rIns="99690" bIns="4984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tx1"/>
                </a:solidFill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dirty="0"/>
              <a:t>Innerer Dienst </a:t>
            </a:r>
          </a:p>
          <a:p>
            <a:r>
              <a:rPr lang="de-DE" dirty="0"/>
              <a:t>(Arbeitsfähigkeit des Stabes) </a:t>
            </a:r>
          </a:p>
        </p:txBody>
      </p:sp>
      <p:sp>
        <p:nvSpPr>
          <p:cNvPr id="22" name="Textfeld 21">
            <a:hlinkClick r:id="rId5" action="ppaction://hlinksldjump"/>
            <a:extLst>
              <a:ext uri="{FF2B5EF4-FFF2-40B4-BE49-F238E27FC236}">
                <a16:creationId xmlns:a16="http://schemas.microsoft.com/office/drawing/2014/main" id="{39C6C139-0232-DC28-5343-5E4337A832FA}"/>
              </a:ext>
            </a:extLst>
          </p:cNvPr>
          <p:cNvSpPr txBox="1"/>
          <p:nvPr/>
        </p:nvSpPr>
        <p:spPr>
          <a:xfrm>
            <a:off x="4104438" y="3755930"/>
            <a:ext cx="2952000" cy="54133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845" rIns="99690" bIns="4984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600" b="1"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Sicherheit &amp; Ordnung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655C69F-F7F7-3D56-AC8B-483D08D45875}"/>
              </a:ext>
            </a:extLst>
          </p:cNvPr>
          <p:cNvSpPr txBox="1"/>
          <p:nvPr/>
        </p:nvSpPr>
        <p:spPr>
          <a:xfrm>
            <a:off x="503238" y="6074366"/>
            <a:ext cx="6840537" cy="25696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t">
            <a:noAutofit/>
          </a:bodyPr>
          <a:lstStyle>
            <a:defPPr>
              <a:defRPr lang="de-CH"/>
            </a:defPPr>
            <a:lvl1pPr algn="ctr">
              <a:defRPr sz="1600"/>
            </a:lvl1pPr>
          </a:lstStyle>
          <a:p>
            <a:r>
              <a:rPr lang="de-DE" b="1" dirty="0"/>
              <a:t>Ereignisspezifisch werden in den Stab einberufen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2EB60A9-F9E0-550E-68D6-7675FC7663FE}"/>
              </a:ext>
            </a:extLst>
          </p:cNvPr>
          <p:cNvSpPr txBox="1"/>
          <p:nvPr/>
        </p:nvSpPr>
        <p:spPr>
          <a:xfrm>
            <a:off x="4104439" y="6815267"/>
            <a:ext cx="2952000" cy="5413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defPPr>
              <a:defRPr lang="de-CH"/>
            </a:defPPr>
            <a:lvl1pPr algn="ctr">
              <a:defRPr sz="1600"/>
            </a:lvl1pPr>
          </a:lstStyle>
          <a:p>
            <a:r>
              <a:rPr lang="de-DE" dirty="0"/>
              <a:t>Bauhof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CE48DA7-30E8-7BB9-7993-E454F4F155DA}"/>
              </a:ext>
            </a:extLst>
          </p:cNvPr>
          <p:cNvSpPr txBox="1"/>
          <p:nvPr/>
        </p:nvSpPr>
        <p:spPr>
          <a:xfrm>
            <a:off x="709675" y="7602605"/>
            <a:ext cx="2952000" cy="5413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defPPr>
              <a:defRPr lang="de-CH"/>
            </a:defPPr>
            <a:lvl1pPr algn="ctr">
              <a:defRPr sz="1600"/>
            </a:lvl1pPr>
          </a:lstStyle>
          <a:p>
            <a:r>
              <a:rPr lang="de-DE" dirty="0"/>
              <a:t>Fachberater 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AEC291D-8D9B-6C4F-1658-686F32C878C4}"/>
              </a:ext>
            </a:extLst>
          </p:cNvPr>
          <p:cNvSpPr txBox="1"/>
          <p:nvPr/>
        </p:nvSpPr>
        <p:spPr>
          <a:xfrm>
            <a:off x="709675" y="6815267"/>
            <a:ext cx="2952000" cy="5413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defPPr>
              <a:defRPr lang="de-CH"/>
            </a:defPPr>
            <a:lvl1pPr algn="ctr">
              <a:defRPr sz="1600"/>
            </a:lvl1pPr>
          </a:lstStyle>
          <a:p>
            <a:r>
              <a:rPr lang="de-DE" dirty="0"/>
              <a:t>Verbindungspersonen </a:t>
            </a:r>
          </a:p>
          <a:p>
            <a:r>
              <a:rPr lang="de-DE" dirty="0"/>
              <a:t>Feuerwehr, POLIZEI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CCD6EAE-237A-546A-66FE-5F2EEDEB4E8B}"/>
              </a:ext>
            </a:extLst>
          </p:cNvPr>
          <p:cNvSpPr txBox="1"/>
          <p:nvPr/>
        </p:nvSpPr>
        <p:spPr>
          <a:xfrm>
            <a:off x="4104439" y="7602605"/>
            <a:ext cx="2952000" cy="5413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defPPr>
              <a:defRPr lang="de-CH"/>
            </a:defPPr>
            <a:lvl1pPr algn="ctr">
              <a:defRPr sz="1600"/>
            </a:lvl1pPr>
          </a:lstStyle>
          <a:p>
            <a:r>
              <a:rPr lang="de-DE" dirty="0"/>
              <a:t>Vertreter involvierter Fachbereiche </a:t>
            </a:r>
          </a:p>
        </p:txBody>
      </p:sp>
      <p:sp>
        <p:nvSpPr>
          <p:cNvPr id="16" name="Rechteck 15">
            <a:hlinkClick r:id="rId6" action="ppaction://hlinksldjump"/>
            <a:extLst>
              <a:ext uri="{FF2B5EF4-FFF2-40B4-BE49-F238E27FC236}">
                <a16:creationId xmlns:a16="http://schemas.microsoft.com/office/drawing/2014/main" id="{1AFCE4D2-F26A-688F-1A82-9CB77D0108CF}"/>
              </a:ext>
            </a:extLst>
          </p:cNvPr>
          <p:cNvSpPr/>
          <p:nvPr/>
        </p:nvSpPr>
        <p:spPr>
          <a:xfrm>
            <a:off x="503775" y="8980168"/>
            <a:ext cx="6840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/>
          <a:lstStyle/>
          <a:p>
            <a:pPr>
              <a:tabLst>
                <a:tab pos="6480000" algn="r"/>
              </a:tabLst>
            </a:pPr>
            <a:r>
              <a:rPr lang="de-DE" sz="2400" dirty="0">
                <a:solidFill>
                  <a:schemeClr val="tx1"/>
                </a:solidFill>
              </a:rPr>
              <a:t>Personelle Besetzung des Stabes	</a:t>
            </a:r>
            <a:r>
              <a:rPr lang="de-DE" sz="2400" b="1" dirty="0">
                <a:solidFill>
                  <a:schemeClr val="tx1"/>
                </a:solidFill>
              </a:rPr>
              <a:t>Plan 115</a:t>
            </a:r>
          </a:p>
        </p:txBody>
      </p:sp>
      <p:sp>
        <p:nvSpPr>
          <p:cNvPr id="17" name="Rechteck 16">
            <a:hlinkClick r:id="rId7" action="ppaction://hlinksldjump"/>
            <a:extLst>
              <a:ext uri="{FF2B5EF4-FFF2-40B4-BE49-F238E27FC236}">
                <a16:creationId xmlns:a16="http://schemas.microsoft.com/office/drawing/2014/main" id="{AC357D2B-3D12-95C3-B1CE-581BE4F43A2C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18" name="Rechteck 17">
            <a:hlinkClick r:id="rId8" action="ppaction://hlinksldjump"/>
            <a:extLst>
              <a:ext uri="{FF2B5EF4-FFF2-40B4-BE49-F238E27FC236}">
                <a16:creationId xmlns:a16="http://schemas.microsoft.com/office/drawing/2014/main" id="{799C2401-C301-96C0-1D72-E31ABBDBFE68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</p:spTree>
    <p:extLst>
      <p:ext uri="{BB962C8B-B14F-4D97-AF65-F5344CB8AC3E}">
        <p14:creationId xmlns:p14="http://schemas.microsoft.com/office/powerpoint/2010/main" val="1319231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BC480F-B07A-76D2-9829-D6A865198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115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B7508F9-2477-824D-224D-CE1CA3A830C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Personelle Besetzung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C86CD7F-6CD3-03DE-3AD4-02E0A85733B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Verwaltungsstab 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CB8CC5B-ED7A-FA9B-9962-4CAA93A1600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CH"/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8801E4AD-C962-D69F-F3C8-C570F30282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655567"/>
              </p:ext>
            </p:extLst>
          </p:nvPr>
        </p:nvGraphicFramePr>
        <p:xfrm>
          <a:off x="503238" y="1528763"/>
          <a:ext cx="6840538" cy="51542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3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4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2088">
                  <a:extLst>
                    <a:ext uri="{9D8B030D-6E8A-4147-A177-3AD203B41FA5}">
                      <a16:colId xmlns:a16="http://schemas.microsoft.com/office/drawing/2014/main" val="3868865402"/>
                    </a:ext>
                  </a:extLst>
                </a:gridCol>
              </a:tblGrid>
              <a:tr h="306142">
                <a:tc gridSpan="3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="1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Herbeirufliste</a:t>
                      </a:r>
                      <a:endParaRPr lang="de-CH" sz="1800" b="1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T="144000" marB="7200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1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1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733709"/>
                  </a:ext>
                </a:extLst>
              </a:tr>
              <a:tr h="298989">
                <a:tc>
                  <a:txBody>
                    <a:bodyPr/>
                    <a:lstStyle/>
                    <a:p>
                      <a:pPr marL="0" indent="0" algn="l" defTabSz="75593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Stabsbereich</a:t>
                      </a:r>
                      <a:endParaRPr lang="de-CH" sz="1400" b="1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75593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Zuständigkeit </a:t>
                      </a:r>
                      <a:endParaRPr lang="de-CH" sz="1400" b="1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75593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Personen</a:t>
                      </a:r>
                      <a:endParaRPr lang="de-CH" sz="1400" b="1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387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Stabsleitung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Bürgermeister(in)</a:t>
                      </a: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959417"/>
                  </a:ext>
                </a:extLst>
              </a:tr>
              <a:tr h="742317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Innerer Dienst </a:t>
                      </a:r>
                    </a:p>
                    <a:p>
                      <a:r>
                        <a:rPr lang="de-DE" sz="140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Personal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z. B. Hauptamt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9310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Lage und Dokumentation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400" b="0" i="0" dirty="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geeignete Funktionen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5820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Bevölkerungs-Information</a:t>
                      </a:r>
                      <a:r>
                        <a:rPr lang="de-DE" sz="1400" baseline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de-DE" sz="1400" baseline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und Medienarbeit </a:t>
                      </a:r>
                      <a:endParaRPr lang="de-DE" sz="140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geeignete Funktionen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2317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Sicherheit &amp; Ordnung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400" b="0" i="0" dirty="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meist </a:t>
                      </a:r>
                      <a:r>
                        <a:rPr lang="de-CH" sz="1400" b="0" i="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Ordnungsamt</a:t>
                      </a:r>
                      <a:r>
                        <a:rPr lang="de-CH" sz="1400" b="0" i="0" dirty="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8989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Technische Belange </a:t>
                      </a:r>
                      <a:endParaRPr lang="de-CH" sz="1400" b="0" i="0" dirty="0"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400" b="0" i="0" dirty="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z. B. Bauhof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Rechteck 11">
            <a:hlinkClick r:id="rId2" action="ppaction://hlinksldjump"/>
            <a:extLst>
              <a:ext uri="{FF2B5EF4-FFF2-40B4-BE49-F238E27FC236}">
                <a16:creationId xmlns:a16="http://schemas.microsoft.com/office/drawing/2014/main" id="{D9E6BF97-46B4-E162-368C-743D5DDF4775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13" name="Rechteck 12">
            <a:hlinkClick r:id="rId3" action="ppaction://hlinksldjump"/>
            <a:extLst>
              <a:ext uri="{FF2B5EF4-FFF2-40B4-BE49-F238E27FC236}">
                <a16:creationId xmlns:a16="http://schemas.microsoft.com/office/drawing/2014/main" id="{16C67768-B22D-2C9C-8557-42447A811B74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E4465FC1-61D0-561B-2F27-C5FB9B0E4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14.11.2024</a:t>
            </a:r>
            <a:endParaRPr lang="de-DE" dirty="0"/>
          </a:p>
        </p:txBody>
      </p:sp>
      <p:sp>
        <p:nvSpPr>
          <p:cNvPr id="9" name="Rechteck 8">
            <a:hlinkClick r:id="rId4" action="ppaction://hlinksldjump"/>
            <a:extLst>
              <a:ext uri="{FF2B5EF4-FFF2-40B4-BE49-F238E27FC236}">
                <a16:creationId xmlns:a16="http://schemas.microsoft.com/office/drawing/2014/main" id="{F594A63E-691E-0777-3625-359644A89AAF}"/>
              </a:ext>
            </a:extLst>
          </p:cNvPr>
          <p:cNvSpPr/>
          <p:nvPr/>
        </p:nvSpPr>
        <p:spPr>
          <a:xfrm>
            <a:off x="503775" y="7376580"/>
            <a:ext cx="6840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/>
          <a:lstStyle/>
          <a:p>
            <a:pPr>
              <a:tabLst>
                <a:tab pos="6480000" algn="r"/>
              </a:tabLst>
            </a:pPr>
            <a:r>
              <a:rPr lang="de-DE" sz="2400" dirty="0">
                <a:solidFill>
                  <a:schemeClr val="tx1"/>
                </a:solidFill>
              </a:rPr>
              <a:t>Verbindungspersonen	</a:t>
            </a:r>
            <a:r>
              <a:rPr lang="de-DE" sz="2400" b="1" dirty="0">
                <a:solidFill>
                  <a:schemeClr val="tx1"/>
                </a:solidFill>
              </a:rPr>
              <a:t>Plan 117</a:t>
            </a:r>
          </a:p>
        </p:txBody>
      </p:sp>
      <p:sp>
        <p:nvSpPr>
          <p:cNvPr id="10" name="Rechteck 9">
            <a:hlinkClick r:id="rId5" action="ppaction://hlinksldjump"/>
            <a:extLst>
              <a:ext uri="{FF2B5EF4-FFF2-40B4-BE49-F238E27FC236}">
                <a16:creationId xmlns:a16="http://schemas.microsoft.com/office/drawing/2014/main" id="{B12AF06B-9DE2-028A-BA30-C380E4E60CDC}"/>
              </a:ext>
            </a:extLst>
          </p:cNvPr>
          <p:cNvSpPr/>
          <p:nvPr/>
        </p:nvSpPr>
        <p:spPr>
          <a:xfrm>
            <a:off x="503775" y="8441598"/>
            <a:ext cx="6840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/>
          <a:lstStyle/>
          <a:p>
            <a:pPr>
              <a:tabLst>
                <a:tab pos="6480000" algn="r"/>
              </a:tabLst>
            </a:pPr>
            <a:r>
              <a:rPr lang="de-DE" sz="2400" dirty="0">
                <a:solidFill>
                  <a:schemeClr val="tx1"/>
                </a:solidFill>
              </a:rPr>
              <a:t>Fachberater	</a:t>
            </a:r>
            <a:r>
              <a:rPr lang="de-DE" sz="2400" b="1" dirty="0">
                <a:solidFill>
                  <a:schemeClr val="tx1"/>
                </a:solidFill>
              </a:rPr>
              <a:t>Plan 120</a:t>
            </a:r>
          </a:p>
        </p:txBody>
      </p:sp>
    </p:spTree>
    <p:extLst>
      <p:ext uri="{BB962C8B-B14F-4D97-AF65-F5344CB8AC3E}">
        <p14:creationId xmlns:p14="http://schemas.microsoft.com/office/powerpoint/2010/main" val="1269527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20ED48-3860-84FF-1857-9AEC944DA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7FE97E-C991-4DE9-B2C9-54854AFF2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117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7D32CEA-E6F0-0939-5413-030821C940C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Verbindungspersonen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ED535E8-4AE1-CA73-C608-02E20113BFD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Verwaltungsstab  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D3D50D6-2235-909F-90AB-939A50C6150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CH"/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3C460CAD-6D4B-77C3-5888-E4621899F8AE}"/>
              </a:ext>
            </a:extLst>
          </p:cNvPr>
          <p:cNvGraphicFramePr>
            <a:graphicFrameLocks noGrp="1"/>
          </p:cNvGraphicFramePr>
          <p:nvPr/>
        </p:nvGraphicFramePr>
        <p:xfrm>
          <a:off x="503237" y="1528763"/>
          <a:ext cx="6840539" cy="62847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8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7073">
                  <a:extLst>
                    <a:ext uri="{9D8B030D-6E8A-4147-A177-3AD203B41FA5}">
                      <a16:colId xmlns:a16="http://schemas.microsoft.com/office/drawing/2014/main" val="3991572311"/>
                    </a:ext>
                  </a:extLst>
                </a:gridCol>
                <a:gridCol w="1694538">
                  <a:extLst>
                    <a:ext uri="{9D8B030D-6E8A-4147-A177-3AD203B41FA5}">
                      <a16:colId xmlns:a16="http://schemas.microsoft.com/office/drawing/2014/main" val="2167719706"/>
                    </a:ext>
                  </a:extLst>
                </a:gridCol>
              </a:tblGrid>
              <a:tr h="284172">
                <a:tc gridSpan="3">
                  <a:txBody>
                    <a:bodyPr/>
                    <a:lstStyle/>
                    <a:p>
                      <a:pPr marL="0" indent="0" algn="l" defTabSz="75593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Fachberater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210002"/>
                  </a:ext>
                </a:extLst>
              </a:tr>
              <a:tr h="381836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Organisation </a:t>
                      </a: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Funktion / Name </a:t>
                      </a: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Tel. Nr.</a:t>
                      </a: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1197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Feuerwehr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Kommandant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88907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408851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529274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793225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729747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39665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2026580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957741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6854070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42394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5177576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523473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498072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671553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720684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03218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673307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004627"/>
                  </a:ext>
                </a:extLst>
              </a:tr>
            </a:tbl>
          </a:graphicData>
        </a:graphic>
      </p:graphicFrame>
      <p:sp>
        <p:nvSpPr>
          <p:cNvPr id="7" name="Rechteck 6">
            <a:hlinkClick r:id="rId2" action="ppaction://hlinksldjump"/>
            <a:extLst>
              <a:ext uri="{FF2B5EF4-FFF2-40B4-BE49-F238E27FC236}">
                <a16:creationId xmlns:a16="http://schemas.microsoft.com/office/drawing/2014/main" id="{42C046F4-4F23-2643-C7B7-7F1F8652D416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8" name="Rechteck 7">
            <a:hlinkClick r:id="rId3" action="ppaction://hlinksldjump"/>
            <a:extLst>
              <a:ext uri="{FF2B5EF4-FFF2-40B4-BE49-F238E27FC236}">
                <a16:creationId xmlns:a16="http://schemas.microsoft.com/office/drawing/2014/main" id="{36616D43-BB00-7310-5D6D-22A235F0041B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BB20B5E0-97C6-DA22-3FA4-A3045A5E9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14.11.2024</a:t>
            </a:r>
            <a:endParaRPr lang="de-DE" dirty="0"/>
          </a:p>
        </p:txBody>
      </p:sp>
      <p:sp>
        <p:nvSpPr>
          <p:cNvPr id="10" name="Rechteck 9">
            <a:hlinkClick r:id="rId4" action="ppaction://hlinksldjump"/>
            <a:extLst>
              <a:ext uri="{FF2B5EF4-FFF2-40B4-BE49-F238E27FC236}">
                <a16:creationId xmlns:a16="http://schemas.microsoft.com/office/drawing/2014/main" id="{610D4FB8-1D0C-BB18-62A8-D202932FEBE1}"/>
              </a:ext>
            </a:extLst>
          </p:cNvPr>
          <p:cNvSpPr/>
          <p:nvPr/>
        </p:nvSpPr>
        <p:spPr>
          <a:xfrm rot="16200000">
            <a:off x="-563164" y="4228686"/>
            <a:ext cx="1663993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Personelle Besetzung</a:t>
            </a:r>
          </a:p>
        </p:txBody>
      </p:sp>
    </p:spTree>
    <p:extLst>
      <p:ext uri="{BB962C8B-B14F-4D97-AF65-F5344CB8AC3E}">
        <p14:creationId xmlns:p14="http://schemas.microsoft.com/office/powerpoint/2010/main" val="2803466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BD4421-02CC-A489-0F0C-A87C371D3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774E83-D05D-0040-A2DD-DD7E6F307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120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AA122A1-6AA1-E021-1412-C9F203131E2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Fachberater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61B32D7-4264-A1E3-A2A3-44BF5334309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Verwaltungsstab  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8693C41-B7B5-AD35-5742-BEB79525AAD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CH"/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1D8705F4-EA79-9116-2408-1BE95CB84295}"/>
              </a:ext>
            </a:extLst>
          </p:cNvPr>
          <p:cNvGraphicFramePr>
            <a:graphicFrameLocks noGrp="1"/>
          </p:cNvGraphicFramePr>
          <p:nvPr/>
        </p:nvGraphicFramePr>
        <p:xfrm>
          <a:off x="503237" y="1528763"/>
          <a:ext cx="6840539" cy="62847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8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7073">
                  <a:extLst>
                    <a:ext uri="{9D8B030D-6E8A-4147-A177-3AD203B41FA5}">
                      <a16:colId xmlns:a16="http://schemas.microsoft.com/office/drawing/2014/main" val="3991572311"/>
                    </a:ext>
                  </a:extLst>
                </a:gridCol>
                <a:gridCol w="1694538">
                  <a:extLst>
                    <a:ext uri="{9D8B030D-6E8A-4147-A177-3AD203B41FA5}">
                      <a16:colId xmlns:a16="http://schemas.microsoft.com/office/drawing/2014/main" val="2167719706"/>
                    </a:ext>
                  </a:extLst>
                </a:gridCol>
              </a:tblGrid>
              <a:tr h="284172">
                <a:tc gridSpan="3">
                  <a:txBody>
                    <a:bodyPr/>
                    <a:lstStyle/>
                    <a:p>
                      <a:pPr marL="0" indent="0" algn="l" defTabSz="75593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Fachberater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210002"/>
                  </a:ext>
                </a:extLst>
              </a:tr>
              <a:tr h="381836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Fachbereich </a:t>
                      </a: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Funktion / Name </a:t>
                      </a: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Tel. Nr.</a:t>
                      </a: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1197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88907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408851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529274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793225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729747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39665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2026580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957741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6854070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42394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5177576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523473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498072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671553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720684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03218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673307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004627"/>
                  </a:ext>
                </a:extLst>
              </a:tr>
            </a:tbl>
          </a:graphicData>
        </a:graphic>
      </p:graphicFrame>
      <p:sp>
        <p:nvSpPr>
          <p:cNvPr id="7" name="Rechteck 6">
            <a:hlinkClick r:id="rId2" action="ppaction://hlinksldjump"/>
            <a:extLst>
              <a:ext uri="{FF2B5EF4-FFF2-40B4-BE49-F238E27FC236}">
                <a16:creationId xmlns:a16="http://schemas.microsoft.com/office/drawing/2014/main" id="{04003B7B-7E24-298D-EB9A-5DB11BD70C64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8" name="Rechteck 7">
            <a:hlinkClick r:id="rId3" action="ppaction://hlinksldjump"/>
            <a:extLst>
              <a:ext uri="{FF2B5EF4-FFF2-40B4-BE49-F238E27FC236}">
                <a16:creationId xmlns:a16="http://schemas.microsoft.com/office/drawing/2014/main" id="{1F018A58-AE2E-8270-7F17-C4E086D5A2D9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BADEF3FA-BAC4-836E-D3ED-E50D0FD4A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14.11.2024</a:t>
            </a:r>
            <a:endParaRPr lang="de-DE" dirty="0"/>
          </a:p>
        </p:txBody>
      </p:sp>
      <p:sp>
        <p:nvSpPr>
          <p:cNvPr id="10" name="Rechteck 9">
            <a:hlinkClick r:id="rId4" action="ppaction://hlinksldjump"/>
            <a:extLst>
              <a:ext uri="{FF2B5EF4-FFF2-40B4-BE49-F238E27FC236}">
                <a16:creationId xmlns:a16="http://schemas.microsoft.com/office/drawing/2014/main" id="{81816830-00C4-3BCF-BD3B-AE2F7E8A3468}"/>
              </a:ext>
            </a:extLst>
          </p:cNvPr>
          <p:cNvSpPr/>
          <p:nvPr/>
        </p:nvSpPr>
        <p:spPr>
          <a:xfrm rot="16200000">
            <a:off x="-563164" y="4228686"/>
            <a:ext cx="1663993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Personelle Besetzung</a:t>
            </a:r>
          </a:p>
        </p:txBody>
      </p:sp>
    </p:spTree>
    <p:extLst>
      <p:ext uri="{BB962C8B-B14F-4D97-AF65-F5344CB8AC3E}">
        <p14:creationId xmlns:p14="http://schemas.microsoft.com/office/powerpoint/2010/main" val="3422798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BC480F-B07A-76D2-9829-D6A865198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150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B7508F9-2477-824D-224D-CE1CA3A830C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Einberufung des Stabes für außergewöhnliche Ereignisse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C86CD7F-6CD3-03DE-3AD4-02E0A85733B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Einsatzplan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CB8CC5B-ED7A-FA9B-9962-4CAA93A1600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CH"/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8801E4AD-C962-D69F-F3C8-C570F30282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282263"/>
              </p:ext>
            </p:extLst>
          </p:nvPr>
        </p:nvGraphicFramePr>
        <p:xfrm>
          <a:off x="503237" y="1528763"/>
          <a:ext cx="6840539" cy="69922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4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1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4290">
                  <a:extLst>
                    <a:ext uri="{9D8B030D-6E8A-4147-A177-3AD203B41FA5}">
                      <a16:colId xmlns:a16="http://schemas.microsoft.com/office/drawing/2014/main" val="2531967618"/>
                    </a:ext>
                  </a:extLst>
                </a:gridCol>
              </a:tblGrid>
              <a:tr h="284172">
                <a:tc gridSpan="3">
                  <a:txBody>
                    <a:bodyPr/>
                    <a:lstStyle/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Gründe für Einberufung des Stabes für außergewöhnliche Ereignisse</a:t>
                      </a:r>
                      <a:endParaRPr lang="de-CH" sz="1400" b="1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Zuständigkeit </a:t>
                      </a:r>
                      <a:endParaRPr lang="de-CH" sz="1400" b="1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172">
                <a:tc gridSpan="3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Der Verwaltungsstab ist einzuberufen wenn eines dieser Kriterien erfüllt ist: </a:t>
                      </a:r>
                    </a:p>
                    <a:p>
                      <a:pPr marL="285750" lvl="0" indent="-28575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Katstrophenfall (durch Landkreis festgestellt) </a:t>
                      </a:r>
                    </a:p>
                    <a:p>
                      <a:pPr marL="285750" lvl="0" indent="-28575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Besonders großer Bedarf an </a:t>
                      </a:r>
                    </a:p>
                    <a:p>
                      <a:pPr marL="663717" lvl="1" indent="-28575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Information, Informationsbeschaffung</a:t>
                      </a:r>
                    </a:p>
                    <a:p>
                      <a:pPr marL="663717" lvl="1" indent="-28575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Kommunikation (extern oder intern)</a:t>
                      </a:r>
                    </a:p>
                    <a:p>
                      <a:pPr marL="663717" lvl="1" indent="-28575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Entscheidungen </a:t>
                      </a:r>
                    </a:p>
                    <a:p>
                      <a:pPr marL="663717" lvl="1" indent="-28575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Koordination </a:t>
                      </a:r>
                    </a:p>
                    <a:p>
                      <a:pPr marL="285750" lvl="0" indent="-28575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Unklare, möglicherweise bedrohliche Lage </a:t>
                      </a:r>
                    </a:p>
                    <a:p>
                      <a:pPr marL="285750" lvl="0" indent="-28575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Akute Gefährdung des Verwaltungsbetriebes</a:t>
                      </a: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Verwaltungsstab ist einzuberufen wenn eines dieser Kriterien erfüllt ist: </a:t>
                      </a:r>
                    </a:p>
                    <a:p>
                      <a:pPr marL="285750" lvl="0" indent="-28575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Katstrophenfall (durch Landkreis festgestellt) </a:t>
                      </a:r>
                    </a:p>
                    <a:p>
                      <a:pPr marL="285750" lvl="0" indent="-28575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Besonders großer Bedarf an </a:t>
                      </a:r>
                    </a:p>
                    <a:p>
                      <a:pPr marL="663717" lvl="1" indent="-28575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Information, Informationsbeschaffung</a:t>
                      </a:r>
                    </a:p>
                    <a:p>
                      <a:pPr marL="663717" lvl="1" indent="-28575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Kommunikation (extern oder intern)</a:t>
                      </a:r>
                    </a:p>
                    <a:p>
                      <a:pPr marL="663717" lvl="1" indent="-28575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Entscheidungen </a:t>
                      </a:r>
                    </a:p>
                    <a:p>
                      <a:pPr marL="663717" lvl="1" indent="-28575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Koordination </a:t>
                      </a:r>
                    </a:p>
                    <a:p>
                      <a:pPr marL="285750" lvl="0" indent="-28575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Unklare, möglicherweise bedrohliche Lage </a:t>
                      </a:r>
                    </a:p>
                    <a:p>
                      <a:pPr marL="285750" lvl="0" indent="-28575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Gefährdung des Verwaltungsbetriebes</a:t>
                      </a: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959417"/>
                  </a:ext>
                </a:extLst>
              </a:tr>
              <a:tr h="284172">
                <a:tc gridSpan="3">
                  <a:txBody>
                    <a:bodyPr/>
                    <a:lstStyle/>
                    <a:p>
                      <a:pPr marL="0" lvl="0" indent="0" algn="l" defTabSz="75593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Einberufungsberechtigte Funktionen </a:t>
                      </a:r>
                      <a:endParaRPr lang="de-CH" sz="1400" b="1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039819"/>
                  </a:ext>
                </a:extLst>
              </a:tr>
              <a:tr h="284172">
                <a:tc gridSpan="3">
                  <a:txBody>
                    <a:bodyPr/>
                    <a:lstStyle/>
                    <a:p>
                      <a:pPr marL="285750" indent="-28575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dirty="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Bürgermeister(in) und Stellvertreter </a:t>
                      </a:r>
                    </a:p>
                    <a:p>
                      <a:pPr marL="285750" indent="-28575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dirty="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Feuerwehr-Kommandant </a:t>
                      </a:r>
                      <a:endParaRPr lang="de-CH" sz="1400" b="0" i="0" dirty="0"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(Ober)Bürgermeister(in)</a:t>
                      </a:r>
                    </a:p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Dezernenten</a:t>
                      </a:r>
                    </a:p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Feuerwehr-Kommandant </a:t>
                      </a:r>
                      <a:endParaRPr lang="de-CH" sz="1400" b="0" i="0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172">
                <a:tc gridSpan="2">
                  <a:txBody>
                    <a:bodyPr/>
                    <a:lstStyle/>
                    <a:p>
                      <a:pPr marL="0" indent="0" algn="l" defTabSz="75593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Einberufungsverfahren </a:t>
                      </a:r>
                      <a:endParaRPr lang="de-CH" sz="1400" b="1" i="0" kern="1200" dirty="0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400" b="1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Plan Nr. </a:t>
                      </a:r>
                      <a:endParaRPr lang="de-CH" sz="1400" b="1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276855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1. Bedarf definieren </a:t>
                      </a:r>
                      <a:endParaRPr lang="de-CH" sz="1400" b="0" i="0" dirty="0"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400" b="0" i="0" dirty="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Für die Aufgaben </a:t>
                      </a:r>
                    </a:p>
                    <a:p>
                      <a:pPr marL="285750" indent="-28575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de-CH" sz="1400" b="0" i="0" dirty="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Innerer Dienst (Organisation des Stabes) </a:t>
                      </a:r>
                    </a:p>
                    <a:p>
                      <a:pPr marL="285750" indent="-28575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de-CH" sz="1400" b="0" i="0" dirty="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Lage &amp; Dokumentation </a:t>
                      </a:r>
                    </a:p>
                    <a:p>
                      <a:pPr marL="285750" indent="-28575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de-CH" sz="1400" b="0" i="0" dirty="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Bevölkerungs-Information &amp; Medienarbeit </a:t>
                      </a:r>
                    </a:p>
                    <a:p>
                      <a:pPr marL="285750" indent="-28575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de-CH" sz="1400" b="0" i="0" dirty="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Sicherheit &amp; Ordnung </a:t>
                      </a:r>
                    </a:p>
                    <a:p>
                      <a:pPr marL="285750" indent="-28575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de-CH" sz="1400" b="0" i="0" dirty="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Technische Belange </a:t>
                      </a:r>
                    </a:p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400" b="0" i="0" dirty="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Verbindungspersonen </a:t>
                      </a:r>
                    </a:p>
                    <a:p>
                      <a:pPr marL="285750" indent="-28575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CH" sz="1400" b="0" i="0" dirty="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Feuerwehr </a:t>
                      </a:r>
                    </a:p>
                    <a:p>
                      <a:pPr marL="285750" indent="-28575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CH" sz="1400" b="0" i="0" dirty="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POLIZEI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  <a:p>
                      <a:endParaRPr lang="de-DE" sz="1400" dirty="0"/>
                    </a:p>
                    <a:p>
                      <a:endParaRPr lang="de-CH" sz="1400" dirty="0"/>
                    </a:p>
                    <a:p>
                      <a:endParaRPr lang="de-CH" sz="1400" dirty="0"/>
                    </a:p>
                    <a:p>
                      <a:pPr algn="r"/>
                      <a:r>
                        <a:rPr lang="de-CH" sz="1400" b="1" dirty="0">
                          <a:hlinkClick r:id="rId2" action="ppaction://hlinksldjump"/>
                        </a:rPr>
                        <a:t>115</a:t>
                      </a:r>
                      <a:endParaRPr lang="de-CH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900604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2. Zeit festlegen</a:t>
                      </a:r>
                      <a:endParaRPr lang="de-CH" sz="1400" b="0" i="0" dirty="0"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117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3. Ort festlegen </a:t>
                      </a:r>
                      <a:endParaRPr lang="de-CH" sz="1400" b="0" i="0" dirty="0"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zum Beispiel </a:t>
                      </a:r>
                    </a:p>
                    <a:p>
                      <a:pPr marL="285750" indent="-28575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dirty="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Sitzungszimmer Rathaus </a:t>
                      </a:r>
                    </a:p>
                    <a:p>
                      <a:pPr marL="285750" indent="-28575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dirty="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bei Stromausfall: Feuerwehrhaus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274956"/>
                  </a:ext>
                </a:extLst>
              </a:tr>
              <a:tr h="517117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871834"/>
                  </a:ext>
                </a:extLst>
              </a:tr>
            </a:tbl>
          </a:graphicData>
        </a:graphic>
      </p:graphicFrame>
      <p:sp>
        <p:nvSpPr>
          <p:cNvPr id="12" name="Rechteck 11">
            <a:hlinkClick r:id="rId3" action="ppaction://hlinksldjump"/>
            <a:extLst>
              <a:ext uri="{FF2B5EF4-FFF2-40B4-BE49-F238E27FC236}">
                <a16:creationId xmlns:a16="http://schemas.microsoft.com/office/drawing/2014/main" id="{2CCE6FF4-56F0-7475-D6E1-FBE87D44AC1D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13" name="Rechteck 12">
            <a:hlinkClick r:id="rId4" action="ppaction://hlinksldjump"/>
            <a:extLst>
              <a:ext uri="{FF2B5EF4-FFF2-40B4-BE49-F238E27FC236}">
                <a16:creationId xmlns:a16="http://schemas.microsoft.com/office/drawing/2014/main" id="{4AB44648-04A2-0AB9-FBC1-D7DFE97828AE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0DADFE7-A9CC-0513-6BEF-B67967E51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14.11.2024</a:t>
            </a:r>
            <a:endParaRPr lang="de-DE" dirty="0"/>
          </a:p>
        </p:txBody>
      </p:sp>
      <p:sp>
        <p:nvSpPr>
          <p:cNvPr id="8" name="Rechteck 7">
            <a:hlinkClick r:id="rId2" action="ppaction://hlinksldjump"/>
            <a:extLst>
              <a:ext uri="{FF2B5EF4-FFF2-40B4-BE49-F238E27FC236}">
                <a16:creationId xmlns:a16="http://schemas.microsoft.com/office/drawing/2014/main" id="{F6838AE7-42E2-2410-54D8-DA8B5FD45B30}"/>
              </a:ext>
            </a:extLst>
          </p:cNvPr>
          <p:cNvSpPr/>
          <p:nvPr/>
        </p:nvSpPr>
        <p:spPr>
          <a:xfrm rot="16200000">
            <a:off x="-563164" y="4228686"/>
            <a:ext cx="1663993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Personelle Besetzung</a:t>
            </a:r>
          </a:p>
        </p:txBody>
      </p:sp>
    </p:spTree>
    <p:extLst>
      <p:ext uri="{BB962C8B-B14F-4D97-AF65-F5344CB8AC3E}">
        <p14:creationId xmlns:p14="http://schemas.microsoft.com/office/powerpoint/2010/main" val="735222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35C6FC1-8D90-F282-04AE-CCE4F619DEF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Ablauforganisation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DDB952A-E0C8-D47A-0358-89856F3D42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Verwaltungsstab  </a:t>
            </a:r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C47C87F-B7B6-DCB1-FED4-441A73005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160</a:t>
            </a:r>
            <a:endParaRPr lang="de-CH"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3C036F7D-327E-0382-A758-CD0FD9FC021A}"/>
              </a:ext>
            </a:extLst>
          </p:cNvPr>
          <p:cNvGrpSpPr/>
          <p:nvPr/>
        </p:nvGrpSpPr>
        <p:grpSpPr>
          <a:xfrm>
            <a:off x="506109" y="2167537"/>
            <a:ext cx="6621025" cy="2577608"/>
            <a:chOff x="506109" y="2167537"/>
            <a:chExt cx="6621025" cy="2577608"/>
          </a:xfrm>
        </p:grpSpPr>
        <p:sp>
          <p:nvSpPr>
            <p:cNvPr id="36" name="Pfeil: Chevron 35">
              <a:extLst>
                <a:ext uri="{FF2B5EF4-FFF2-40B4-BE49-F238E27FC236}">
                  <a16:creationId xmlns:a16="http://schemas.microsoft.com/office/drawing/2014/main" id="{D3E06A83-3661-BD9A-B21C-012FDCBAA4FD}"/>
                </a:ext>
              </a:extLst>
            </p:cNvPr>
            <p:cNvSpPr/>
            <p:nvPr/>
          </p:nvSpPr>
          <p:spPr bwMode="auto">
            <a:xfrm>
              <a:off x="1439784" y="3029002"/>
              <a:ext cx="1192288" cy="747768"/>
            </a:xfrm>
            <a:prstGeom prst="chevron">
              <a:avLst>
                <a:gd name="adj" fmla="val 18564"/>
              </a:avLst>
            </a:prstGeom>
            <a:solidFill>
              <a:srgbClr val="DD2A1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357188"/>
              <a:r>
                <a:rPr lang="de-DE" sz="1200" dirty="0">
                  <a:solidFill>
                    <a:schemeClr val="bg1"/>
                  </a:solidFill>
                </a:rPr>
                <a:t>Analysieren </a:t>
              </a:r>
            </a:p>
            <a:p>
              <a:pPr defTabSz="357188"/>
              <a:r>
                <a:rPr lang="de-DE" sz="1200" dirty="0">
                  <a:solidFill>
                    <a:schemeClr val="bg1"/>
                  </a:solidFill>
                </a:rPr>
                <a:t>Erkunden </a:t>
              </a:r>
            </a:p>
            <a:p>
              <a:pPr defTabSz="357188"/>
              <a:r>
                <a:rPr lang="de-DE" sz="1200" dirty="0">
                  <a:solidFill>
                    <a:schemeClr val="bg1"/>
                  </a:solidFill>
                </a:rPr>
                <a:t>Feststellen</a:t>
              </a:r>
            </a:p>
          </p:txBody>
        </p:sp>
        <p:cxnSp>
          <p:nvCxnSpPr>
            <p:cNvPr id="38" name="Verbinder: gewinkelt 37">
              <a:extLst>
                <a:ext uri="{FF2B5EF4-FFF2-40B4-BE49-F238E27FC236}">
                  <a16:creationId xmlns:a16="http://schemas.microsoft.com/office/drawing/2014/main" id="{87D52E3C-2283-EE29-330E-D7867F78E038}"/>
                </a:ext>
              </a:extLst>
            </p:cNvPr>
            <p:cNvCxnSpPr>
              <a:cxnSpLocks/>
              <a:stCxn id="55" idx="3"/>
              <a:endCxn id="36" idx="0"/>
            </p:cNvCxnSpPr>
            <p:nvPr/>
          </p:nvCxnSpPr>
          <p:spPr bwMode="auto">
            <a:xfrm flipH="1" flipV="1">
              <a:off x="1966520" y="3029002"/>
              <a:ext cx="5160614" cy="373884"/>
            </a:xfrm>
            <a:prstGeom prst="bentConnector4">
              <a:avLst>
                <a:gd name="adj1" fmla="val -4430"/>
                <a:gd name="adj2" fmla="val 261913"/>
              </a:avLst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0" name="Rechteck 39">
              <a:extLst>
                <a:ext uri="{FF2B5EF4-FFF2-40B4-BE49-F238E27FC236}">
                  <a16:creationId xmlns:a16="http://schemas.microsoft.com/office/drawing/2014/main" id="{7A76AC77-4574-3567-CBEE-D4DB882F3278}"/>
                </a:ext>
              </a:extLst>
            </p:cNvPr>
            <p:cNvSpPr/>
            <p:nvPr/>
          </p:nvSpPr>
          <p:spPr bwMode="auto">
            <a:xfrm>
              <a:off x="3687314" y="3776770"/>
              <a:ext cx="1054019" cy="9683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sz="1200" dirty="0"/>
                <a:t>Stab oder 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sz="1200" dirty="0"/>
                <a:t>Behörden-leitung</a:t>
              </a:r>
            </a:p>
          </p:txBody>
        </p:sp>
        <p:sp>
          <p:nvSpPr>
            <p:cNvPr id="42" name="Rechteck 41">
              <a:extLst>
                <a:ext uri="{FF2B5EF4-FFF2-40B4-BE49-F238E27FC236}">
                  <a16:creationId xmlns:a16="http://schemas.microsoft.com/office/drawing/2014/main" id="{C162464B-F37B-C267-DD20-D7BABF504AE5}"/>
                </a:ext>
              </a:extLst>
            </p:cNvPr>
            <p:cNvSpPr/>
            <p:nvPr/>
          </p:nvSpPr>
          <p:spPr bwMode="auto">
            <a:xfrm>
              <a:off x="508000" y="3776770"/>
              <a:ext cx="876300" cy="9683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200" dirty="0"/>
                <a:t>Innerer Dienst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4" name="Pfeil: Fünfeck 43">
              <a:extLst>
                <a:ext uri="{FF2B5EF4-FFF2-40B4-BE49-F238E27FC236}">
                  <a16:creationId xmlns:a16="http://schemas.microsoft.com/office/drawing/2014/main" id="{92FDA235-A293-E577-1592-0FE662CB9A7F}"/>
                </a:ext>
              </a:extLst>
            </p:cNvPr>
            <p:cNvSpPr/>
            <p:nvPr/>
          </p:nvSpPr>
          <p:spPr>
            <a:xfrm>
              <a:off x="506109" y="3029002"/>
              <a:ext cx="1002198" cy="741374"/>
            </a:xfrm>
            <a:prstGeom prst="homePlate">
              <a:avLst>
                <a:gd name="adj" fmla="val 17549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defTabSz="357188"/>
              <a:r>
                <a:rPr lang="de-DE" sz="1200" dirty="0">
                  <a:solidFill>
                    <a:schemeClr val="bg1"/>
                  </a:solidFill>
                </a:rPr>
                <a:t>Alarmierung</a:t>
              </a:r>
            </a:p>
            <a:p>
              <a:pPr defTabSz="357188"/>
              <a:r>
                <a:rPr lang="de-DE" sz="1200" dirty="0">
                  <a:solidFill>
                    <a:schemeClr val="bg1"/>
                  </a:solidFill>
                </a:rPr>
                <a:t>Aktivierung</a:t>
              </a:r>
            </a:p>
          </p:txBody>
        </p:sp>
        <p:sp>
          <p:nvSpPr>
            <p:cNvPr id="52" name="Pfeil: Chevron 51">
              <a:extLst>
                <a:ext uri="{FF2B5EF4-FFF2-40B4-BE49-F238E27FC236}">
                  <a16:creationId xmlns:a16="http://schemas.microsoft.com/office/drawing/2014/main" id="{2CB67852-FA87-1305-BFB9-93A284C30529}"/>
                </a:ext>
              </a:extLst>
            </p:cNvPr>
            <p:cNvSpPr/>
            <p:nvPr/>
          </p:nvSpPr>
          <p:spPr bwMode="auto">
            <a:xfrm>
              <a:off x="2563549" y="3029002"/>
              <a:ext cx="1192288" cy="747768"/>
            </a:xfrm>
            <a:prstGeom prst="chevron">
              <a:avLst>
                <a:gd name="adj" fmla="val 18564"/>
              </a:avLst>
            </a:prstGeom>
            <a:solidFill>
              <a:srgbClr val="DD2A1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357188"/>
              <a:r>
                <a:rPr lang="de-DE" sz="1200" dirty="0">
                  <a:solidFill>
                    <a:schemeClr val="bg1"/>
                  </a:solidFill>
                </a:rPr>
                <a:t>Beurteilen </a:t>
              </a:r>
            </a:p>
            <a:p>
              <a:pPr defTabSz="357188"/>
              <a:r>
                <a:rPr lang="de-DE" sz="1200" dirty="0">
                  <a:solidFill>
                    <a:schemeClr val="bg1"/>
                  </a:solidFill>
                </a:rPr>
                <a:t>Optionen erarbeiten</a:t>
              </a:r>
            </a:p>
          </p:txBody>
        </p:sp>
        <p:sp>
          <p:nvSpPr>
            <p:cNvPr id="53" name="Pfeil: Chevron 52">
              <a:extLst>
                <a:ext uri="{FF2B5EF4-FFF2-40B4-BE49-F238E27FC236}">
                  <a16:creationId xmlns:a16="http://schemas.microsoft.com/office/drawing/2014/main" id="{ECB2AFBF-15F3-6200-A2C5-CC624845DABD}"/>
                </a:ext>
              </a:extLst>
            </p:cNvPr>
            <p:cNvSpPr/>
            <p:nvPr/>
          </p:nvSpPr>
          <p:spPr bwMode="auto">
            <a:xfrm>
              <a:off x="3687314" y="3029002"/>
              <a:ext cx="1192288" cy="747768"/>
            </a:xfrm>
            <a:prstGeom prst="chevron">
              <a:avLst>
                <a:gd name="adj" fmla="val 18564"/>
              </a:avLst>
            </a:prstGeom>
            <a:solidFill>
              <a:srgbClr val="DD2A1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357188"/>
              <a:r>
                <a:rPr lang="de-DE" sz="1200" dirty="0">
                  <a:solidFill>
                    <a:schemeClr val="bg1"/>
                  </a:solidFill>
                </a:rPr>
                <a:t>Entscheiden</a:t>
              </a:r>
            </a:p>
          </p:txBody>
        </p:sp>
        <p:sp>
          <p:nvSpPr>
            <p:cNvPr id="54" name="Pfeil: Chevron 53">
              <a:extLst>
                <a:ext uri="{FF2B5EF4-FFF2-40B4-BE49-F238E27FC236}">
                  <a16:creationId xmlns:a16="http://schemas.microsoft.com/office/drawing/2014/main" id="{BF595C43-E4F5-22C9-F8E8-28DBF3553FB9}"/>
                </a:ext>
              </a:extLst>
            </p:cNvPr>
            <p:cNvSpPr/>
            <p:nvPr/>
          </p:nvSpPr>
          <p:spPr bwMode="auto">
            <a:xfrm>
              <a:off x="4811079" y="3029002"/>
              <a:ext cx="1192288" cy="747768"/>
            </a:xfrm>
            <a:prstGeom prst="chevron">
              <a:avLst>
                <a:gd name="adj" fmla="val 18564"/>
              </a:avLst>
            </a:prstGeom>
            <a:solidFill>
              <a:srgbClr val="DD2A1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357188"/>
              <a:r>
                <a:rPr lang="de-DE" sz="1200" dirty="0">
                  <a:solidFill>
                    <a:schemeClr val="bg1"/>
                  </a:solidFill>
                </a:rPr>
                <a:t>Aufträge erteilen </a:t>
              </a:r>
            </a:p>
          </p:txBody>
        </p:sp>
        <p:sp>
          <p:nvSpPr>
            <p:cNvPr id="55" name="Pfeil: Chevron 54">
              <a:extLst>
                <a:ext uri="{FF2B5EF4-FFF2-40B4-BE49-F238E27FC236}">
                  <a16:creationId xmlns:a16="http://schemas.microsoft.com/office/drawing/2014/main" id="{B32B6071-DBC5-410E-D168-B09E6551FA19}"/>
                </a:ext>
              </a:extLst>
            </p:cNvPr>
            <p:cNvSpPr/>
            <p:nvPr/>
          </p:nvSpPr>
          <p:spPr bwMode="auto">
            <a:xfrm>
              <a:off x="5934846" y="3029002"/>
              <a:ext cx="1192288" cy="747768"/>
            </a:xfrm>
            <a:prstGeom prst="chevron">
              <a:avLst>
                <a:gd name="adj" fmla="val 18564"/>
              </a:avLst>
            </a:prstGeom>
            <a:solidFill>
              <a:srgbClr val="DD2A1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357188"/>
              <a:r>
                <a:rPr lang="de-DE" sz="1200" dirty="0">
                  <a:solidFill>
                    <a:schemeClr val="bg1"/>
                  </a:solidFill>
                </a:rPr>
                <a:t>Wirkungs-</a:t>
              </a:r>
            </a:p>
            <a:p>
              <a:pPr defTabSz="357188"/>
              <a:r>
                <a:rPr lang="de-DE" sz="1200" dirty="0">
                  <a:solidFill>
                    <a:schemeClr val="bg1"/>
                  </a:solidFill>
                </a:rPr>
                <a:t>Kontrolle</a:t>
              </a:r>
            </a:p>
          </p:txBody>
        </p:sp>
        <p:sp>
          <p:nvSpPr>
            <p:cNvPr id="61" name="Rechteck 60">
              <a:extLst>
                <a:ext uri="{FF2B5EF4-FFF2-40B4-BE49-F238E27FC236}">
                  <a16:creationId xmlns:a16="http://schemas.microsoft.com/office/drawing/2014/main" id="{EBCCF18D-6A47-A3F6-6633-07FF7DBB4B08}"/>
                </a:ext>
              </a:extLst>
            </p:cNvPr>
            <p:cNvSpPr/>
            <p:nvPr/>
          </p:nvSpPr>
          <p:spPr bwMode="auto">
            <a:xfrm>
              <a:off x="1439784" y="3776770"/>
              <a:ext cx="2167016" cy="9683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sz="1200" dirty="0"/>
                <a:t>Lage &amp; Dokumentation</a:t>
              </a:r>
            </a:p>
          </p:txBody>
        </p:sp>
        <p:sp>
          <p:nvSpPr>
            <p:cNvPr id="62" name="Rechteck 61">
              <a:extLst>
                <a:ext uri="{FF2B5EF4-FFF2-40B4-BE49-F238E27FC236}">
                  <a16:creationId xmlns:a16="http://schemas.microsoft.com/office/drawing/2014/main" id="{D616FDCD-560E-9F34-9C02-A9329213BB81}"/>
                </a:ext>
              </a:extLst>
            </p:cNvPr>
            <p:cNvSpPr/>
            <p:nvPr/>
          </p:nvSpPr>
          <p:spPr bwMode="auto">
            <a:xfrm>
              <a:off x="4811079" y="3776770"/>
              <a:ext cx="2167016" cy="9683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sz="1200" dirty="0"/>
                <a:t>Stabsbereiche nach Aufgabenbereich und/oder Absprache </a:t>
              </a:r>
            </a:p>
          </p:txBody>
        </p:sp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E81CA635-CFA9-E265-5FE1-6B4A1DBF11BD}"/>
                </a:ext>
              </a:extLst>
            </p:cNvPr>
            <p:cNvSpPr txBox="1"/>
            <p:nvPr/>
          </p:nvSpPr>
          <p:spPr>
            <a:xfrm>
              <a:off x="3309113" y="2167537"/>
              <a:ext cx="209811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de-DE" sz="1400" dirty="0"/>
                <a:t>Wird immer wiederholt </a:t>
              </a:r>
            </a:p>
            <a:p>
              <a:pPr algn="ctr"/>
              <a:r>
                <a:rPr lang="de-DE" sz="1400" dirty="0"/>
                <a:t>bis Lage bewältigt</a:t>
              </a:r>
              <a:endParaRPr lang="de-CH" sz="1400" dirty="0"/>
            </a:p>
          </p:txBody>
        </p:sp>
      </p:grp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30E9208-CE9C-906F-5F59-E8444CFEEBB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E1A9632-D6FF-7976-C2CB-B20596BFB91C}"/>
              </a:ext>
            </a:extLst>
          </p:cNvPr>
          <p:cNvSpPr txBox="1"/>
          <p:nvPr/>
        </p:nvSpPr>
        <p:spPr>
          <a:xfrm>
            <a:off x="503238" y="1544295"/>
            <a:ext cx="6840537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defPPr>
              <a:defRPr lang="en-US"/>
            </a:defPPr>
            <a:lvl1pPr>
              <a:defRPr sz="1400"/>
            </a:lvl1pPr>
            <a:lvl3pPr marL="180975" lvl="2" indent="-180975">
              <a:buFont typeface="Symbol" panose="05050102010706020507" pitchFamily="18" charset="2"/>
              <a:buChar char="-"/>
              <a:defRPr sz="1400"/>
            </a:lvl3pPr>
          </a:lstStyle>
          <a:p>
            <a:r>
              <a:rPr lang="de-DE" b="1" dirty="0"/>
              <a:t>Zur Orientierung für die allgemeine Vorgehensweise dient der Führungsvorgang</a:t>
            </a:r>
            <a:endParaRPr lang="de-CH" b="1" dirty="0"/>
          </a:p>
        </p:txBody>
      </p:sp>
      <p:sp>
        <p:nvSpPr>
          <p:cNvPr id="14" name="Rechteck 13">
            <a:hlinkClick r:id="rId2" action="ppaction://hlinksldjump"/>
            <a:extLst>
              <a:ext uri="{FF2B5EF4-FFF2-40B4-BE49-F238E27FC236}">
                <a16:creationId xmlns:a16="http://schemas.microsoft.com/office/drawing/2014/main" id="{331179F7-70A8-EBB6-BB39-C37A96C60CBF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16" name="Rechteck 15">
            <a:hlinkClick r:id="rId3" action="ppaction://hlinksldjump"/>
            <a:extLst>
              <a:ext uri="{FF2B5EF4-FFF2-40B4-BE49-F238E27FC236}">
                <a16:creationId xmlns:a16="http://schemas.microsoft.com/office/drawing/2014/main" id="{1778B40F-51DF-FE67-F0BE-97443BA5D569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94ED9008-6259-5516-E9F8-7C508FD87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14.11.2024</a:t>
            </a:r>
            <a:endParaRPr lang="de-DE" dirty="0"/>
          </a:p>
        </p:txBody>
      </p:sp>
      <p:sp>
        <p:nvSpPr>
          <p:cNvPr id="12" name="Abgerundetes Rechteck 2">
            <a:hlinkClick r:id="rId4" action="ppaction://hlinksldjump"/>
            <a:extLst>
              <a:ext uri="{FF2B5EF4-FFF2-40B4-BE49-F238E27FC236}">
                <a16:creationId xmlns:a16="http://schemas.microsoft.com/office/drawing/2014/main" id="{DBDC7FD8-0133-F5E4-7526-2D09D7A2F45F}"/>
              </a:ext>
            </a:extLst>
          </p:cNvPr>
          <p:cNvSpPr/>
          <p:nvPr/>
        </p:nvSpPr>
        <p:spPr>
          <a:xfrm>
            <a:off x="503236" y="5341347"/>
            <a:ext cx="6840535" cy="432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845" rIns="99690" bIns="498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2000" b="1" dirty="0">
                <a:solidFill>
                  <a:schemeClr val="tx1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Aufgaben Innerer Dienst  Plan 170</a:t>
            </a:r>
          </a:p>
        </p:txBody>
      </p:sp>
      <p:sp>
        <p:nvSpPr>
          <p:cNvPr id="13" name="Abgerundetes Rechteck 2">
            <a:hlinkClick r:id="rId5" action="ppaction://hlinksldjump"/>
            <a:extLst>
              <a:ext uri="{FF2B5EF4-FFF2-40B4-BE49-F238E27FC236}">
                <a16:creationId xmlns:a16="http://schemas.microsoft.com/office/drawing/2014/main" id="{56FCE00D-8970-FE80-59DA-E3106886A292}"/>
              </a:ext>
            </a:extLst>
          </p:cNvPr>
          <p:cNvSpPr/>
          <p:nvPr/>
        </p:nvSpPr>
        <p:spPr>
          <a:xfrm>
            <a:off x="503236" y="6360883"/>
            <a:ext cx="6840534" cy="432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845" rIns="99690" bIns="498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2000" b="1" dirty="0">
                <a:solidFill>
                  <a:schemeClr val="tx1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Aufgaben Bevölkerungsinformation Plan 180</a:t>
            </a:r>
          </a:p>
        </p:txBody>
      </p:sp>
      <p:sp>
        <p:nvSpPr>
          <p:cNvPr id="15" name="Abgerundetes Rechteck 2">
            <a:hlinkClick r:id="rId6" action="ppaction://hlinksldjump"/>
            <a:extLst>
              <a:ext uri="{FF2B5EF4-FFF2-40B4-BE49-F238E27FC236}">
                <a16:creationId xmlns:a16="http://schemas.microsoft.com/office/drawing/2014/main" id="{9E69423B-C714-C4C7-3F09-71CFB0F71D6A}"/>
              </a:ext>
            </a:extLst>
          </p:cNvPr>
          <p:cNvSpPr/>
          <p:nvPr/>
        </p:nvSpPr>
        <p:spPr>
          <a:xfrm>
            <a:off x="503236" y="5851115"/>
            <a:ext cx="6840534" cy="432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845" rIns="99690" bIns="498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2000" b="1" dirty="0">
                <a:solidFill>
                  <a:schemeClr val="tx1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Aufgaben Lage &amp; Dokumentation Plan 175</a:t>
            </a:r>
          </a:p>
        </p:txBody>
      </p:sp>
      <p:sp>
        <p:nvSpPr>
          <p:cNvPr id="17" name="Abgerundetes Rechteck 2">
            <a:hlinkClick r:id="rId7" action="ppaction://hlinksldjump"/>
            <a:extLst>
              <a:ext uri="{FF2B5EF4-FFF2-40B4-BE49-F238E27FC236}">
                <a16:creationId xmlns:a16="http://schemas.microsoft.com/office/drawing/2014/main" id="{9376CE60-080E-C9CB-0153-48EB9078F88E}"/>
              </a:ext>
            </a:extLst>
          </p:cNvPr>
          <p:cNvSpPr/>
          <p:nvPr/>
        </p:nvSpPr>
        <p:spPr>
          <a:xfrm>
            <a:off x="503238" y="6870651"/>
            <a:ext cx="6840537" cy="432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845" rIns="99690" bIns="498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2000" b="1" dirty="0">
                <a:solidFill>
                  <a:schemeClr val="tx1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Aufgaben Sicherheit &amp; Ordnung Plan 185</a:t>
            </a:r>
          </a:p>
        </p:txBody>
      </p:sp>
    </p:spTree>
    <p:extLst>
      <p:ext uri="{BB962C8B-B14F-4D97-AF65-F5344CB8AC3E}">
        <p14:creationId xmlns:p14="http://schemas.microsoft.com/office/powerpoint/2010/main" val="2759408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A267999-04EE-4DDC-8EB1-1E4103D0A6F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797145" y="717550"/>
            <a:ext cx="4581430" cy="595312"/>
          </a:xfrm>
        </p:spPr>
        <p:txBody>
          <a:bodyPr/>
          <a:lstStyle/>
          <a:p>
            <a:r>
              <a:rPr lang="de-DE" dirty="0"/>
              <a:t>Schnellübersicht  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BA58153-D353-5F72-82A9-E06B6749F6C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797145" y="244257"/>
            <a:ext cx="4581430" cy="460766"/>
          </a:xfrm>
        </p:spPr>
        <p:txBody>
          <a:bodyPr/>
          <a:lstStyle/>
          <a:p>
            <a:r>
              <a:rPr lang="de-DE" dirty="0"/>
              <a:t>Alarm- und Einsatzplan</a:t>
            </a:r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02088-A42C-D19F-1447-303EDC9E3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8575" y="717550"/>
            <a:ext cx="965200" cy="595312"/>
          </a:xfrm>
        </p:spPr>
        <p:txBody>
          <a:bodyPr/>
          <a:lstStyle/>
          <a:p>
            <a:r>
              <a:rPr lang="de-DE" dirty="0"/>
              <a:t>1</a:t>
            </a:r>
            <a:endParaRPr lang="de-CH" dirty="0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8AB63140-3A17-90FE-6A23-0F7B5E78E84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3" name="Rechteck 12">
            <a:hlinkClick r:id="rId2" action="ppaction://hlinksldjump"/>
            <a:extLst>
              <a:ext uri="{FF2B5EF4-FFF2-40B4-BE49-F238E27FC236}">
                <a16:creationId xmlns:a16="http://schemas.microsoft.com/office/drawing/2014/main" id="{227EE74C-7A1A-D1D4-82BB-BC1935242852}"/>
              </a:ext>
            </a:extLst>
          </p:cNvPr>
          <p:cNvSpPr/>
          <p:nvPr/>
        </p:nvSpPr>
        <p:spPr>
          <a:xfrm>
            <a:off x="503238" y="2607785"/>
            <a:ext cx="6840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/>
          <a:lstStyle/>
          <a:p>
            <a:pPr>
              <a:tabLst>
                <a:tab pos="6480000" algn="r"/>
              </a:tabLst>
            </a:pPr>
            <a:r>
              <a:rPr lang="de-DE" sz="2400" dirty="0">
                <a:solidFill>
                  <a:schemeClr val="tx1"/>
                </a:solidFill>
              </a:rPr>
              <a:t>Monitoring	</a:t>
            </a:r>
            <a:r>
              <a:rPr lang="de-DE" sz="2400" b="1" dirty="0">
                <a:solidFill>
                  <a:schemeClr val="tx1"/>
                </a:solidFill>
              </a:rPr>
              <a:t>Plan 105</a:t>
            </a:r>
          </a:p>
        </p:txBody>
      </p:sp>
      <p:sp>
        <p:nvSpPr>
          <p:cNvPr id="8" name="Rechteck 7">
            <a:hlinkClick r:id="rId3" action="ppaction://hlinksldjump"/>
            <a:extLst>
              <a:ext uri="{FF2B5EF4-FFF2-40B4-BE49-F238E27FC236}">
                <a16:creationId xmlns:a16="http://schemas.microsoft.com/office/drawing/2014/main" id="{F821B330-0561-EBEB-BE38-309CB31E3CDE}"/>
              </a:ext>
            </a:extLst>
          </p:cNvPr>
          <p:cNvSpPr/>
          <p:nvPr/>
        </p:nvSpPr>
        <p:spPr>
          <a:xfrm>
            <a:off x="503775" y="3521711"/>
            <a:ext cx="6840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/>
          <a:lstStyle/>
          <a:p>
            <a:pPr>
              <a:tabLst>
                <a:tab pos="6480000" algn="r"/>
              </a:tabLst>
            </a:pPr>
            <a:r>
              <a:rPr lang="de-DE" sz="2400" dirty="0">
                <a:solidFill>
                  <a:schemeClr val="tx1"/>
                </a:solidFill>
              </a:rPr>
              <a:t>Wetterwarnungen, Hochwasser 	</a:t>
            </a:r>
            <a:r>
              <a:rPr lang="de-DE" sz="2400" b="1" dirty="0">
                <a:solidFill>
                  <a:schemeClr val="tx1"/>
                </a:solidFill>
              </a:rPr>
              <a:t>Plan 110</a:t>
            </a:r>
          </a:p>
        </p:txBody>
      </p:sp>
      <p:sp>
        <p:nvSpPr>
          <p:cNvPr id="10" name="Rechteck 9">
            <a:hlinkClick r:id="rId3" action="ppaction://hlinksldjump"/>
            <a:extLst>
              <a:ext uri="{FF2B5EF4-FFF2-40B4-BE49-F238E27FC236}">
                <a16:creationId xmlns:a16="http://schemas.microsoft.com/office/drawing/2014/main" id="{1013B0E1-6FBD-1FBD-E11B-EAF20B2F3EB4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14" name="Rechteck 13">
            <a:hlinkClick r:id="rId4" action="ppaction://hlinksldjump"/>
            <a:extLst>
              <a:ext uri="{FF2B5EF4-FFF2-40B4-BE49-F238E27FC236}">
                <a16:creationId xmlns:a16="http://schemas.microsoft.com/office/drawing/2014/main" id="{5733AE99-77AA-D349-7B96-D4AE1687B715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8CEFF011-FE31-5803-ABE9-0439FEDC8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14.11.2024</a:t>
            </a:r>
            <a:endParaRPr lang="de-DE" dirty="0"/>
          </a:p>
        </p:txBody>
      </p:sp>
      <p:sp>
        <p:nvSpPr>
          <p:cNvPr id="15" name="Rechteck 14">
            <a:hlinkClick r:id="rId5" action="ppaction://hlinksldjump"/>
            <a:extLst>
              <a:ext uri="{FF2B5EF4-FFF2-40B4-BE49-F238E27FC236}">
                <a16:creationId xmlns:a16="http://schemas.microsoft.com/office/drawing/2014/main" id="{C1276A09-3170-32EA-D977-31F42F83F167}"/>
              </a:ext>
            </a:extLst>
          </p:cNvPr>
          <p:cNvSpPr/>
          <p:nvPr/>
        </p:nvSpPr>
        <p:spPr>
          <a:xfrm>
            <a:off x="503775" y="4445143"/>
            <a:ext cx="6840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/>
          <a:lstStyle/>
          <a:p>
            <a:pPr>
              <a:tabLst>
                <a:tab pos="6480000" algn="r"/>
              </a:tabLst>
            </a:pPr>
            <a:r>
              <a:rPr lang="de-DE" sz="2400" dirty="0">
                <a:solidFill>
                  <a:schemeClr val="tx1"/>
                </a:solidFill>
              </a:rPr>
              <a:t>Andere Ereignisse (Übersicht)	</a:t>
            </a:r>
            <a:r>
              <a:rPr lang="de-DE" sz="2400" b="1" dirty="0">
                <a:solidFill>
                  <a:schemeClr val="tx1"/>
                </a:solidFill>
              </a:rPr>
              <a:t>Plan 120</a:t>
            </a:r>
          </a:p>
        </p:txBody>
      </p:sp>
      <p:sp>
        <p:nvSpPr>
          <p:cNvPr id="17" name="Rechteck 16">
            <a:hlinkClick r:id="rId5" action="ppaction://hlinksldjump"/>
            <a:extLst>
              <a:ext uri="{FF2B5EF4-FFF2-40B4-BE49-F238E27FC236}">
                <a16:creationId xmlns:a16="http://schemas.microsoft.com/office/drawing/2014/main" id="{AE5A8BE7-7F53-6712-F0A6-D1FC6BBB2EEA}"/>
              </a:ext>
            </a:extLst>
          </p:cNvPr>
          <p:cNvSpPr/>
          <p:nvPr/>
        </p:nvSpPr>
        <p:spPr>
          <a:xfrm>
            <a:off x="506527" y="6389688"/>
            <a:ext cx="6840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/>
          <a:lstStyle/>
          <a:p>
            <a:pPr>
              <a:tabLst>
                <a:tab pos="6480000" algn="r"/>
              </a:tabLst>
            </a:pPr>
            <a:r>
              <a:rPr lang="de-DE" sz="2400" dirty="0">
                <a:solidFill>
                  <a:schemeClr val="tx1"/>
                </a:solidFill>
              </a:rPr>
              <a:t>Führungsorganisation 	</a:t>
            </a:r>
            <a:r>
              <a:rPr lang="de-DE" sz="2400" b="1" dirty="0">
                <a:solidFill>
                  <a:schemeClr val="tx1"/>
                </a:solidFill>
              </a:rPr>
              <a:t>Plan 100</a:t>
            </a:r>
          </a:p>
        </p:txBody>
      </p:sp>
      <p:sp>
        <p:nvSpPr>
          <p:cNvPr id="19" name="Rechteck 18">
            <a:hlinkClick r:id="rId6" action="ppaction://hlinksldjump"/>
            <a:extLst>
              <a:ext uri="{FF2B5EF4-FFF2-40B4-BE49-F238E27FC236}">
                <a16:creationId xmlns:a16="http://schemas.microsoft.com/office/drawing/2014/main" id="{76A469D2-593D-E466-F96C-9E4597DF2B06}"/>
              </a:ext>
            </a:extLst>
          </p:cNvPr>
          <p:cNvSpPr/>
          <p:nvPr/>
        </p:nvSpPr>
        <p:spPr>
          <a:xfrm>
            <a:off x="506527" y="7235398"/>
            <a:ext cx="6840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/>
          <a:lstStyle/>
          <a:p>
            <a:pPr>
              <a:tabLst>
                <a:tab pos="6480000" algn="r"/>
              </a:tabLst>
            </a:pPr>
            <a:r>
              <a:rPr lang="de-DE" sz="2400" dirty="0">
                <a:solidFill>
                  <a:schemeClr val="tx1"/>
                </a:solidFill>
              </a:rPr>
              <a:t>Konzeption  	</a:t>
            </a:r>
            <a:r>
              <a:rPr lang="de-DE" sz="2400" b="1" dirty="0">
                <a:solidFill>
                  <a:schemeClr val="tx1"/>
                </a:solidFill>
              </a:rPr>
              <a:t>Plan 9000</a:t>
            </a:r>
          </a:p>
        </p:txBody>
      </p:sp>
      <p:sp>
        <p:nvSpPr>
          <p:cNvPr id="20" name="Rechteck 19">
            <a:hlinkClick r:id="rId7" action="ppaction://hlinksldjump"/>
            <a:extLst>
              <a:ext uri="{FF2B5EF4-FFF2-40B4-BE49-F238E27FC236}">
                <a16:creationId xmlns:a16="http://schemas.microsoft.com/office/drawing/2014/main" id="{87C3773F-0340-3732-73E7-3CFC85768486}"/>
              </a:ext>
            </a:extLst>
          </p:cNvPr>
          <p:cNvSpPr/>
          <p:nvPr/>
        </p:nvSpPr>
        <p:spPr>
          <a:xfrm>
            <a:off x="503238" y="8081108"/>
            <a:ext cx="6840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/>
          <a:lstStyle/>
          <a:p>
            <a:pPr>
              <a:tabLst>
                <a:tab pos="6480000" algn="r"/>
              </a:tabLst>
            </a:pPr>
            <a:r>
              <a:rPr lang="de-DE" sz="2400" dirty="0">
                <a:solidFill>
                  <a:schemeClr val="tx1"/>
                </a:solidFill>
              </a:rPr>
              <a:t>Abkürzungsverzeichnis 	</a:t>
            </a:r>
            <a:r>
              <a:rPr lang="de-DE" sz="2400" b="1" dirty="0">
                <a:solidFill>
                  <a:schemeClr val="tx1"/>
                </a:solidFill>
              </a:rPr>
              <a:t>Plan A 1</a:t>
            </a:r>
          </a:p>
        </p:txBody>
      </p:sp>
      <p:sp>
        <p:nvSpPr>
          <p:cNvPr id="3" name="Rechteck 2">
            <a:hlinkClick r:id="rId8" action="ppaction://hlinksldjump"/>
            <a:extLst>
              <a:ext uri="{FF2B5EF4-FFF2-40B4-BE49-F238E27FC236}">
                <a16:creationId xmlns:a16="http://schemas.microsoft.com/office/drawing/2014/main" id="{F97F32FC-20B9-77A5-D5DC-36832CC90961}"/>
              </a:ext>
            </a:extLst>
          </p:cNvPr>
          <p:cNvSpPr/>
          <p:nvPr/>
        </p:nvSpPr>
        <p:spPr>
          <a:xfrm>
            <a:off x="500486" y="1527642"/>
            <a:ext cx="6840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/>
          <a:lstStyle/>
          <a:p>
            <a:pPr>
              <a:tabLst>
                <a:tab pos="6480000" algn="r"/>
              </a:tabLst>
            </a:pPr>
            <a:r>
              <a:rPr lang="de-DE" sz="2400" dirty="0">
                <a:solidFill>
                  <a:schemeClr val="tx1"/>
                </a:solidFill>
              </a:rPr>
              <a:t>Stichwortverzeichnis 	</a:t>
            </a:r>
            <a:r>
              <a:rPr lang="de-DE" sz="2400" b="1" dirty="0">
                <a:solidFill>
                  <a:schemeClr val="tx1"/>
                </a:solidFill>
              </a:rPr>
              <a:t>Plan 2</a:t>
            </a:r>
          </a:p>
        </p:txBody>
      </p:sp>
      <p:sp>
        <p:nvSpPr>
          <p:cNvPr id="7" name="Rechteck 6">
            <a:hlinkClick r:id="rId7" action="ppaction://hlinksldjump"/>
            <a:extLst>
              <a:ext uri="{FF2B5EF4-FFF2-40B4-BE49-F238E27FC236}">
                <a16:creationId xmlns:a16="http://schemas.microsoft.com/office/drawing/2014/main" id="{4E11928F-8034-2093-0AA0-DC23CE1EE9E8}"/>
              </a:ext>
            </a:extLst>
          </p:cNvPr>
          <p:cNvSpPr/>
          <p:nvPr/>
        </p:nvSpPr>
        <p:spPr>
          <a:xfrm>
            <a:off x="500486" y="8958537"/>
            <a:ext cx="6840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/>
          <a:lstStyle/>
          <a:p>
            <a:pPr>
              <a:tabLst>
                <a:tab pos="6480000" algn="r"/>
              </a:tabLst>
            </a:pPr>
            <a:r>
              <a:rPr lang="de-DE" sz="2400" dirty="0">
                <a:solidFill>
                  <a:schemeClr val="tx1"/>
                </a:solidFill>
              </a:rPr>
              <a:t>Formulare zum Ausdrucke 	</a:t>
            </a:r>
            <a:r>
              <a:rPr lang="de-DE" sz="2400" b="1" dirty="0">
                <a:solidFill>
                  <a:schemeClr val="tx1"/>
                </a:solidFill>
              </a:rPr>
              <a:t>Form</a:t>
            </a:r>
          </a:p>
        </p:txBody>
      </p:sp>
    </p:spTree>
    <p:extLst>
      <p:ext uri="{BB962C8B-B14F-4D97-AF65-F5344CB8AC3E}">
        <p14:creationId xmlns:p14="http://schemas.microsoft.com/office/powerpoint/2010/main" val="374610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47C87F-B7B6-DCB1-FED4-441A73005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170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35C6FC1-8D90-F282-04AE-CCE4F619DEF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Aufgaben </a:t>
            </a:r>
          </a:p>
          <a:p>
            <a:r>
              <a:rPr lang="de-DE" dirty="0"/>
              <a:t>Innerer Dienst und Personal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DDB952A-E0C8-D47A-0358-89856F3D42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Verwaltungsstab  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A732F5E-63CC-967F-A650-160CD2E632F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anchor="ctr"/>
          <a:lstStyle/>
          <a:p>
            <a:r>
              <a:rPr lang="de-DE" dirty="0"/>
              <a:t>1 IM BW 2019 3.2.2.2  ( 2 ebd. 3.2.2.3</a:t>
            </a:r>
            <a:endParaRPr lang="de-CH" dirty="0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0997618F-774D-2073-14B4-E5111248BE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206843"/>
              </p:ext>
            </p:extLst>
          </p:nvPr>
        </p:nvGraphicFramePr>
        <p:xfrm>
          <a:off x="503237" y="1528763"/>
          <a:ext cx="6840537" cy="363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40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4172">
                <a:tc>
                  <a:txBody>
                    <a:bodyPr/>
                    <a:lstStyle/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Aufgaben</a:t>
                      </a:r>
                      <a:endParaRPr lang="de-CH" sz="1400" b="1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344">
                <a:tc>
                  <a:txBody>
                    <a:bodyPr/>
                    <a:lstStyle/>
                    <a:p>
                      <a:pPr marL="0" lvl="2" indent="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Arbeitsfähigkeit des Stabes für außergewöhnliche Ereignisse sicherstellen. </a:t>
                      </a:r>
                    </a:p>
                    <a:p>
                      <a:pPr marL="285750" lvl="2" indent="-28575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Personal</a:t>
                      </a:r>
                    </a:p>
                    <a:p>
                      <a:pPr marL="663718" lvl="3" indent="-28575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einberufen und aus Stabsdienst entlassen </a:t>
                      </a:r>
                    </a:p>
                    <a:p>
                      <a:pPr marL="663718" lvl="3" indent="-28575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ggf. Schichtbetrieb organisieren </a:t>
                      </a:r>
                    </a:p>
                    <a:p>
                      <a:pPr marL="663718" lvl="3" indent="-28575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Verpflegung, Unterbringung </a:t>
                      </a:r>
                    </a:p>
                    <a:p>
                      <a:pPr marL="285750" lvl="2" indent="-28575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Technik </a:t>
                      </a:r>
                    </a:p>
                    <a:p>
                      <a:pPr marL="663718" lvl="3" indent="-28575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Örtlichkeit, Arbeitsbedingungen, </a:t>
                      </a:r>
                    </a:p>
                    <a:p>
                      <a:pPr marL="663718" lvl="3" indent="-28575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Kommunikations- und andere Hilfsmittel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959417"/>
                  </a:ext>
                </a:extLst>
              </a:tr>
              <a:tr h="255291">
                <a:tc>
                  <a:txBody>
                    <a:bodyPr/>
                    <a:lstStyle/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Inhaltliche Tätigkeitsbereiche </a:t>
                      </a:r>
                      <a:endParaRPr lang="de-CH" sz="1400" b="1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720985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 marL="285750" lvl="2" indent="-28575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Bearbeitung aller </a:t>
                      </a:r>
                      <a:r>
                        <a:rPr lang="de-DE" sz="1400" b="1" i="0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ereignisbezogenen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 Fragen zu</a:t>
                      </a:r>
                    </a:p>
                    <a:p>
                      <a:pPr marL="663718" lvl="3" indent="-28575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Finanzen</a:t>
                      </a:r>
                    </a:p>
                    <a:p>
                      <a:pPr marL="663718" lvl="3" indent="-28575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Recht</a:t>
                      </a:r>
                    </a:p>
                    <a:p>
                      <a:pPr marL="663718" lvl="3" indent="-28575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Verwaltungspersonal </a:t>
                      </a:r>
                    </a:p>
                    <a:p>
                      <a:pPr marL="663718" lvl="3" indent="-28575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allen Einrichtungen der Kommune </a:t>
                      </a:r>
                    </a:p>
                    <a:p>
                      <a:pPr marL="663718" lvl="3" indent="-28575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allen Eigenbetrieben der Kommune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Rechteck 11">
            <a:hlinkClick r:id="rId2" action="ppaction://hlinksldjump"/>
            <a:extLst>
              <a:ext uri="{FF2B5EF4-FFF2-40B4-BE49-F238E27FC236}">
                <a16:creationId xmlns:a16="http://schemas.microsoft.com/office/drawing/2014/main" id="{CCB3AEDE-9A21-BD42-359F-79BB5A1AFA6C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13" name="Rechteck 12">
            <a:hlinkClick r:id="rId3" action="ppaction://hlinksldjump"/>
            <a:extLst>
              <a:ext uri="{FF2B5EF4-FFF2-40B4-BE49-F238E27FC236}">
                <a16:creationId xmlns:a16="http://schemas.microsoft.com/office/drawing/2014/main" id="{B4C2A08B-5BB9-3D90-9053-6F981F349647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4B66EC7-1E71-C8A8-5DD1-10A23A8A8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14.11.2024</a:t>
            </a:r>
            <a:endParaRPr lang="de-DE" dirty="0"/>
          </a:p>
        </p:txBody>
      </p:sp>
      <p:sp>
        <p:nvSpPr>
          <p:cNvPr id="8" name="Rechteck 7">
            <a:hlinkClick r:id="rId4" action="ppaction://hlinksldjump"/>
            <a:extLst>
              <a:ext uri="{FF2B5EF4-FFF2-40B4-BE49-F238E27FC236}">
                <a16:creationId xmlns:a16="http://schemas.microsoft.com/office/drawing/2014/main" id="{AC3E6DE0-D9B5-7A29-8018-B59C17D3EF3F}"/>
              </a:ext>
            </a:extLst>
          </p:cNvPr>
          <p:cNvSpPr/>
          <p:nvPr/>
        </p:nvSpPr>
        <p:spPr>
          <a:xfrm rot="16200000">
            <a:off x="-563164" y="4228686"/>
            <a:ext cx="1663993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Aufbauorganisation</a:t>
            </a:r>
          </a:p>
        </p:txBody>
      </p:sp>
    </p:spTree>
    <p:extLst>
      <p:ext uri="{BB962C8B-B14F-4D97-AF65-F5344CB8AC3E}">
        <p14:creationId xmlns:p14="http://schemas.microsoft.com/office/powerpoint/2010/main" val="3855363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47C87F-B7B6-DCB1-FED4-441A73005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175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35C6FC1-8D90-F282-04AE-CCE4F619DEF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Aufgaben</a:t>
            </a:r>
          </a:p>
          <a:p>
            <a:r>
              <a:rPr lang="de-DE" dirty="0"/>
              <a:t>Lage &amp; Dokumentation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DDB952A-E0C8-D47A-0358-89856F3D42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Verwaltungsstab  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A732F5E-63CC-967F-A650-160CD2E632F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anchor="ctr"/>
          <a:lstStyle/>
          <a:p>
            <a:r>
              <a:rPr lang="de-DE"/>
              <a:t>1 IM BW 2019 3.2.2.2  ( 2 ebd. 3.2.2.3</a:t>
            </a:r>
            <a:endParaRPr lang="de-CH" dirty="0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0997618F-774D-2073-14B4-E5111248BE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526755"/>
              </p:ext>
            </p:extLst>
          </p:nvPr>
        </p:nvGraphicFramePr>
        <p:xfrm>
          <a:off x="503235" y="1549699"/>
          <a:ext cx="6840537" cy="53232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40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4172">
                <a:tc>
                  <a:txBody>
                    <a:bodyPr/>
                    <a:lstStyle/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Ziel der Tätigkeit</a:t>
                      </a:r>
                      <a:endParaRPr lang="de-CH" sz="1400" b="1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344">
                <a:tc>
                  <a:txBody>
                    <a:bodyPr/>
                    <a:lstStyle/>
                    <a:p>
                      <a:pPr marL="0" lvl="0" indent="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Informations-Gleichstand und einheitliche Sprachregelung auf allen Verwaltungsebenen.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959417"/>
                  </a:ext>
                </a:extLst>
              </a:tr>
              <a:tr h="255291">
                <a:tc>
                  <a:txBody>
                    <a:bodyPr/>
                    <a:lstStyle/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Aufgaben</a:t>
                      </a:r>
                      <a:endParaRPr lang="de-CH" sz="1400" b="1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720985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 marL="0" lvl="0" indent="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Lage</a:t>
                      </a:r>
                    </a:p>
                    <a:p>
                      <a:pPr marL="285750" lvl="2" indent="-28575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feststellen,</a:t>
                      </a:r>
                    </a:p>
                    <a:p>
                      <a:pPr marL="285750" lvl="2" indent="-28575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bewerten, </a:t>
                      </a:r>
                    </a:p>
                    <a:p>
                      <a:pPr marL="285750" lvl="2" indent="-28575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darstellen, </a:t>
                      </a:r>
                    </a:p>
                    <a:p>
                      <a:pPr marL="285750" lvl="2" indent="-28575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fortschreiben,</a:t>
                      </a:r>
                    </a:p>
                    <a:p>
                      <a:pPr marL="285750" lvl="2" indent="-28575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dokumentieren. </a:t>
                      </a:r>
                    </a:p>
                    <a:p>
                      <a:pPr marL="0" lvl="2" indent="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de-DE" sz="14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2" indent="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Informationsaustausch sicherstellen  </a:t>
                      </a:r>
                    </a:p>
                    <a:p>
                      <a:pPr marL="285750" lvl="2" indent="-28575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mit allen Beteiligten in benachbarten Bereichen auf gleicher Ebene </a:t>
                      </a:r>
                    </a:p>
                    <a:p>
                      <a:pPr marL="285750" lvl="2" indent="-28575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über alle vertikalen Ebenen </a:t>
                      </a:r>
                    </a:p>
                    <a:p>
                      <a:pPr marL="285750" lvl="2" indent="-28575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endParaRPr lang="de-DE" sz="14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2" indent="0" algn="l" defTabSz="755934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Getroffene Entscheidungen dokumentieren und Umsetzung bzw. Wirkungen kontrollieren.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 marL="0" lvl="2" indent="0" algn="l" defTabSz="75593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Aufwand und Unterstützung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201794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 marL="0" lvl="2" indent="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Die Tätigkeit des Bereiches Lage &amp; Dokumentation ist sehr personalintensiv. </a:t>
                      </a:r>
                    </a:p>
                    <a:p>
                      <a:pPr marL="0" lvl="2" indent="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Deshalb frühzeitig personell verstärken. </a:t>
                      </a:r>
                    </a:p>
                    <a:p>
                      <a:pPr marL="0" lvl="2" indent="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de-DE" sz="14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2" indent="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Insbesondere bei Hochwasserlagen kann die Feuerwehr bei der Lagedarstellung unterstützen.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842000"/>
                  </a:ext>
                </a:extLst>
              </a:tr>
            </a:tbl>
          </a:graphicData>
        </a:graphic>
      </p:graphicFrame>
      <p:sp>
        <p:nvSpPr>
          <p:cNvPr id="12" name="Rechteck 11">
            <a:hlinkClick r:id="rId2" action="ppaction://hlinksldjump"/>
            <a:extLst>
              <a:ext uri="{FF2B5EF4-FFF2-40B4-BE49-F238E27FC236}">
                <a16:creationId xmlns:a16="http://schemas.microsoft.com/office/drawing/2014/main" id="{56C85DF3-E5C3-67A8-8428-D2A4766D12DD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13" name="Rechteck 12">
            <a:hlinkClick r:id="rId3" action="ppaction://hlinksldjump"/>
            <a:extLst>
              <a:ext uri="{FF2B5EF4-FFF2-40B4-BE49-F238E27FC236}">
                <a16:creationId xmlns:a16="http://schemas.microsoft.com/office/drawing/2014/main" id="{CB8CFB89-1C7D-D512-8AD2-BC347490A73C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207EBB6-67C3-3DE0-F6C5-E7B3B7433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14.11.2024</a:t>
            </a:r>
            <a:endParaRPr lang="de-DE" dirty="0"/>
          </a:p>
        </p:txBody>
      </p:sp>
      <p:sp>
        <p:nvSpPr>
          <p:cNvPr id="8" name="Rechteck 7">
            <a:hlinkClick r:id="rId4" action="ppaction://hlinksldjump"/>
            <a:extLst>
              <a:ext uri="{FF2B5EF4-FFF2-40B4-BE49-F238E27FC236}">
                <a16:creationId xmlns:a16="http://schemas.microsoft.com/office/drawing/2014/main" id="{E13CAD26-493C-D18A-1924-FC712771AA97}"/>
              </a:ext>
            </a:extLst>
          </p:cNvPr>
          <p:cNvSpPr/>
          <p:nvPr/>
        </p:nvSpPr>
        <p:spPr>
          <a:xfrm rot="16200000">
            <a:off x="-563164" y="4228686"/>
            <a:ext cx="1663993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Aufbauorganisation</a:t>
            </a:r>
          </a:p>
        </p:txBody>
      </p:sp>
    </p:spTree>
    <p:extLst>
      <p:ext uri="{BB962C8B-B14F-4D97-AF65-F5344CB8AC3E}">
        <p14:creationId xmlns:p14="http://schemas.microsoft.com/office/powerpoint/2010/main" val="32200056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47C87F-B7B6-DCB1-FED4-441A73005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180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35C6FC1-8D90-F282-04AE-CCE4F619DEF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Aufgaben </a:t>
            </a:r>
            <a:r>
              <a:rPr lang="de-DE" sz="1900" dirty="0"/>
              <a:t>Bevölkerungs-</a:t>
            </a:r>
          </a:p>
          <a:p>
            <a:r>
              <a:rPr lang="de-DE" sz="1900" dirty="0"/>
              <a:t>Information &amp; Medienarbeit </a:t>
            </a:r>
            <a:endParaRPr lang="de-CH" sz="190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DDB952A-E0C8-D47A-0358-89856F3D42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Verwaltungsstab  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A732F5E-63CC-967F-A650-160CD2E632F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anchor="ctr"/>
          <a:lstStyle/>
          <a:p>
            <a:r>
              <a:rPr lang="de-DE"/>
              <a:t>1 IM BW 2019 3.2.2.2  ( 2 ebd. 3.2.2.3</a:t>
            </a:r>
            <a:endParaRPr lang="de-CH" dirty="0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0997618F-774D-2073-14B4-E5111248BE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621416"/>
              </p:ext>
            </p:extLst>
          </p:nvPr>
        </p:nvGraphicFramePr>
        <p:xfrm>
          <a:off x="503235" y="1549699"/>
          <a:ext cx="6840538" cy="230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20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0269">
                  <a:extLst>
                    <a:ext uri="{9D8B030D-6E8A-4147-A177-3AD203B41FA5}">
                      <a16:colId xmlns:a16="http://schemas.microsoft.com/office/drawing/2014/main" val="1967486239"/>
                    </a:ext>
                  </a:extLst>
                </a:gridCol>
              </a:tblGrid>
              <a:tr h="255291">
                <a:tc gridSpan="2">
                  <a:txBody>
                    <a:bodyPr/>
                    <a:lstStyle/>
                    <a:p>
                      <a:pPr marL="0" lvl="2" indent="0" algn="l" defTabSz="75593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Aufgaben</a:t>
                      </a:r>
                      <a:endParaRPr lang="de-CH" sz="1400" b="1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720985"/>
                  </a:ext>
                </a:extLst>
              </a:tr>
              <a:tr h="284172">
                <a:tc gridSpan="2">
                  <a:txBody>
                    <a:bodyPr/>
                    <a:lstStyle/>
                    <a:p>
                      <a:pPr marL="285750" lvl="2" indent="-28575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Koordination der Presse- und Öffentlichkeitsarbeit</a:t>
                      </a:r>
                    </a:p>
                    <a:p>
                      <a:pPr marL="285750" lvl="2" indent="-28575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Ggf. Einrichtung einer Bürgertelefons, einer Hotline </a:t>
                      </a:r>
                    </a:p>
                    <a:p>
                      <a:pPr marL="285750" lvl="2" indent="-28575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Beobachtung und Auswertung der Medienlage einschließlich Soziale Medien </a:t>
                      </a:r>
                    </a:p>
                    <a:p>
                      <a:pPr marL="0" lvl="2" indent="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de-DE" sz="14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172">
                <a:tc gridSpan="2">
                  <a:txBody>
                    <a:bodyPr/>
                    <a:lstStyle/>
                    <a:p>
                      <a:pPr marL="0" lvl="2" indent="0" algn="l" defTabSz="75593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Warnung der Bevölkerung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201794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 marL="0" lvl="2" indent="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Warnung via Rundfunk, Nina,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Cell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 broadcast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755934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de-DE" sz="1400" dirty="0"/>
                        <a:t>Über POLIZEI bzw. ILS </a:t>
                      </a:r>
                    </a:p>
                    <a:p>
                      <a:pPr marL="0" lvl="2" indent="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de-DE" sz="14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842000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 marL="0" lvl="2" indent="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Warndurchsagen via Lautsprecher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2" indent="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siehe entsprechende Pläne </a:t>
                      </a:r>
                      <a:endParaRPr lang="de-DE" sz="1400" b="0" i="0" kern="12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699564"/>
                  </a:ext>
                </a:extLst>
              </a:tr>
            </a:tbl>
          </a:graphicData>
        </a:graphic>
      </p:graphicFrame>
      <p:sp>
        <p:nvSpPr>
          <p:cNvPr id="12" name="Rechteck 11">
            <a:hlinkClick r:id="rId2" action="ppaction://hlinksldjump"/>
            <a:extLst>
              <a:ext uri="{FF2B5EF4-FFF2-40B4-BE49-F238E27FC236}">
                <a16:creationId xmlns:a16="http://schemas.microsoft.com/office/drawing/2014/main" id="{6087F160-F27F-3642-18FE-E4BFD11F71A7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13" name="Rechteck 12">
            <a:hlinkClick r:id="rId3" action="ppaction://hlinksldjump"/>
            <a:extLst>
              <a:ext uri="{FF2B5EF4-FFF2-40B4-BE49-F238E27FC236}">
                <a16:creationId xmlns:a16="http://schemas.microsoft.com/office/drawing/2014/main" id="{B06A29C5-8081-9BD4-C944-416C132AB971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A932257-2B11-CB43-12F3-235B1C154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14.11.2024</a:t>
            </a:r>
            <a:endParaRPr lang="de-DE" dirty="0"/>
          </a:p>
        </p:txBody>
      </p:sp>
      <p:sp>
        <p:nvSpPr>
          <p:cNvPr id="8" name="Rechteck 7">
            <a:hlinkClick r:id="rId4" action="ppaction://hlinksldjump"/>
            <a:extLst>
              <a:ext uri="{FF2B5EF4-FFF2-40B4-BE49-F238E27FC236}">
                <a16:creationId xmlns:a16="http://schemas.microsoft.com/office/drawing/2014/main" id="{135879AB-D073-79D6-C7EC-B56FF4D8AC88}"/>
              </a:ext>
            </a:extLst>
          </p:cNvPr>
          <p:cNvSpPr/>
          <p:nvPr/>
        </p:nvSpPr>
        <p:spPr>
          <a:xfrm rot="16200000">
            <a:off x="-563164" y="4228686"/>
            <a:ext cx="1663993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Aufbauorganisation</a:t>
            </a:r>
          </a:p>
        </p:txBody>
      </p:sp>
    </p:spTree>
    <p:extLst>
      <p:ext uri="{BB962C8B-B14F-4D97-AF65-F5344CB8AC3E}">
        <p14:creationId xmlns:p14="http://schemas.microsoft.com/office/powerpoint/2010/main" val="33515235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47C87F-B7B6-DCB1-FED4-441A73005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185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35C6FC1-8D90-F282-04AE-CCE4F619DEF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Aufgaben</a:t>
            </a:r>
          </a:p>
          <a:p>
            <a:r>
              <a:rPr lang="de-DE" dirty="0"/>
              <a:t>Sicherheit &amp; Ordnung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DDB952A-E0C8-D47A-0358-89856F3D42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Verwaltungsstab  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A732F5E-63CC-967F-A650-160CD2E632F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anchor="ctr"/>
          <a:lstStyle/>
          <a:p>
            <a:r>
              <a:rPr lang="de-DE"/>
              <a:t>1 IM BW 2019 3.2.2.2  ( 2 ebd. 3.2.2.3</a:t>
            </a:r>
            <a:endParaRPr lang="de-CH" dirty="0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0997618F-774D-2073-14B4-E5111248BE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141035"/>
              </p:ext>
            </p:extLst>
          </p:nvPr>
        </p:nvGraphicFramePr>
        <p:xfrm>
          <a:off x="503235" y="1549699"/>
          <a:ext cx="6840538" cy="1615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40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5291">
                <a:tc>
                  <a:txBody>
                    <a:bodyPr/>
                    <a:lstStyle/>
                    <a:p>
                      <a:pPr marL="0" lvl="2" indent="0" algn="l" defTabSz="75593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Aufgaben</a:t>
                      </a:r>
                      <a:endParaRPr lang="de-CH" sz="1400" b="1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720985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 marL="285750" lvl="2" indent="-28575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Wahrnehmung der Aufgaben der Ortspolizeibehörde</a:t>
                      </a:r>
                    </a:p>
                    <a:p>
                      <a:pPr marL="285750" lvl="2" indent="-28575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Koordination mit</a:t>
                      </a:r>
                    </a:p>
                    <a:p>
                      <a:pPr marL="663718" lvl="3" indent="-28575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Technischer Einsatzleitung (Feuerwehr)</a:t>
                      </a:r>
                    </a:p>
                    <a:p>
                      <a:pPr marL="663718" lvl="3" indent="-28575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Vollzugspolizei </a:t>
                      </a:r>
                    </a:p>
                    <a:p>
                      <a:pPr marL="663718" lvl="3" indent="-28575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Ggf. Landkreises (Verwaltungsstabsbereich 4 Vb 4)</a:t>
                      </a:r>
                    </a:p>
                    <a:p>
                      <a:pPr marL="0" lvl="2" indent="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de-DE" sz="14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Rechteck 11">
            <a:hlinkClick r:id="rId2" action="ppaction://hlinksldjump"/>
            <a:extLst>
              <a:ext uri="{FF2B5EF4-FFF2-40B4-BE49-F238E27FC236}">
                <a16:creationId xmlns:a16="http://schemas.microsoft.com/office/drawing/2014/main" id="{64FA5EA6-75C6-A7A0-96E5-3413E78C3D2F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13" name="Rechteck 12">
            <a:hlinkClick r:id="rId3" action="ppaction://hlinksldjump"/>
            <a:extLst>
              <a:ext uri="{FF2B5EF4-FFF2-40B4-BE49-F238E27FC236}">
                <a16:creationId xmlns:a16="http://schemas.microsoft.com/office/drawing/2014/main" id="{16E2E822-F9B6-CE1D-46DA-E815DDFC40DA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F2F155C-F9EC-2DBC-9E43-A25E542C7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14.11.2024</a:t>
            </a:r>
            <a:endParaRPr lang="de-DE" dirty="0"/>
          </a:p>
        </p:txBody>
      </p:sp>
      <p:sp>
        <p:nvSpPr>
          <p:cNvPr id="8" name="Rechteck 7">
            <a:hlinkClick r:id="rId4" action="ppaction://hlinksldjump"/>
            <a:extLst>
              <a:ext uri="{FF2B5EF4-FFF2-40B4-BE49-F238E27FC236}">
                <a16:creationId xmlns:a16="http://schemas.microsoft.com/office/drawing/2014/main" id="{A081831B-D587-D146-92B7-F41C4FCC2455}"/>
              </a:ext>
            </a:extLst>
          </p:cNvPr>
          <p:cNvSpPr/>
          <p:nvPr/>
        </p:nvSpPr>
        <p:spPr>
          <a:xfrm rot="16200000">
            <a:off x="-563164" y="4228686"/>
            <a:ext cx="1663993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Aufbauorganisation</a:t>
            </a:r>
          </a:p>
        </p:txBody>
      </p:sp>
    </p:spTree>
    <p:extLst>
      <p:ext uri="{BB962C8B-B14F-4D97-AF65-F5344CB8AC3E}">
        <p14:creationId xmlns:p14="http://schemas.microsoft.com/office/powerpoint/2010/main" val="23513938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383F0B-D594-17F9-ADEE-9B5CB6433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025D899-02DB-FA2C-DB3D-EB6E16735D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Strategie und Maßnahmen 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F79BCE1-DD98-FA1F-88E4-BC471E58B15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Sturm / Orkan </a:t>
            </a:r>
            <a:endParaRPr lang="de-CH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A383239-D2AC-6881-D79B-92360C987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1102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E0B5CBB-4B2F-EE4E-F72E-BAF3F4A1C1C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97610E26-985E-F5ED-A6AB-0A6D558AA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14.11.2024</a:t>
            </a:r>
            <a:endParaRPr lang="de-DE" dirty="0"/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65984A84-AAEF-1EA9-1422-BA43619100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565892"/>
              </p:ext>
            </p:extLst>
          </p:nvPr>
        </p:nvGraphicFramePr>
        <p:xfrm>
          <a:off x="503238" y="1528763"/>
          <a:ext cx="6840538" cy="41970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4872">
                  <a:extLst>
                    <a:ext uri="{9D8B030D-6E8A-4147-A177-3AD203B41FA5}">
                      <a16:colId xmlns:a16="http://schemas.microsoft.com/office/drawing/2014/main" val="1657135842"/>
                    </a:ext>
                  </a:extLst>
                </a:gridCol>
                <a:gridCol w="1639534">
                  <a:extLst>
                    <a:ext uri="{9D8B030D-6E8A-4147-A177-3AD203B41FA5}">
                      <a16:colId xmlns:a16="http://schemas.microsoft.com/office/drawing/2014/main" val="1282900115"/>
                    </a:ext>
                  </a:extLst>
                </a:gridCol>
                <a:gridCol w="1608326">
                  <a:extLst>
                    <a:ext uri="{9D8B030D-6E8A-4147-A177-3AD203B41FA5}">
                      <a16:colId xmlns:a16="http://schemas.microsoft.com/office/drawing/2014/main" val="4197595889"/>
                    </a:ext>
                  </a:extLst>
                </a:gridCol>
                <a:gridCol w="1997806">
                  <a:extLst>
                    <a:ext uri="{9D8B030D-6E8A-4147-A177-3AD203B41FA5}">
                      <a16:colId xmlns:a16="http://schemas.microsoft.com/office/drawing/2014/main" val="725513907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de-DE" sz="16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Schutzziel Sicherheitsinfrastruktur </a:t>
                      </a:r>
                    </a:p>
                  </a:txBody>
                  <a:tcPr marL="72000" marR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72000" marR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153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Gefahrenbereich</a:t>
                      </a:r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Gefahr </a:t>
                      </a:r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Strategie</a:t>
                      </a:r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Maßnahmen </a:t>
                      </a:r>
                    </a:p>
                  </a:txBody>
                  <a:tcPr marL="72000" marR="0"/>
                </a:tc>
                <a:extLst>
                  <a:ext uri="{0D108BD9-81ED-4DB2-BD59-A6C34878D82A}">
                    <a16:rowId xmlns:a16="http://schemas.microsoft.com/office/drawing/2014/main" val="691297166"/>
                  </a:ext>
                </a:extLst>
              </a:tr>
              <a:tr h="370840">
                <a:tc rowSpan="2"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488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Sicherheits-infrastruktur </a:t>
                      </a:r>
                    </a:p>
                  </a:txBody>
                  <a:tcPr marL="36000" marR="0" marT="36000" marB="72000"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Gefahr für einrückende Einsatzkräfte </a:t>
                      </a:r>
                      <a:endParaRPr dirty="0"/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Risiken für Einsatzkräfte reduzieren </a:t>
                      </a:r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Einsatzkräfte frühzeitig alarmieren </a:t>
                      </a:r>
                    </a:p>
                  </a:txBody>
                  <a:tcPr marL="72000" marR="0"/>
                </a:tc>
                <a:extLst>
                  <a:ext uri="{0D108BD9-81ED-4DB2-BD59-A6C34878D82A}">
                    <a16:rowId xmlns:a16="http://schemas.microsoft.com/office/drawing/2014/main" val="360325861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DE" sz="1488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0" marT="36000" marB="72000"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Blockierte Rettungswege </a:t>
                      </a:r>
                      <a:endParaRPr dirty="0"/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Störungen</a:t>
                      </a:r>
                    </a:p>
                    <a:p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beseitigen</a:t>
                      </a:r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Aufräumen nach Prioritäten </a:t>
                      </a:r>
                    </a:p>
                  </a:txBody>
                  <a:tcPr marL="72000" marR="0"/>
                </a:tc>
                <a:extLst>
                  <a:ext uri="{0D108BD9-81ED-4DB2-BD59-A6C34878D82A}">
                    <a16:rowId xmlns:a16="http://schemas.microsoft.com/office/drawing/2014/main" val="2679795600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r>
                        <a:rPr lang="de-DE" sz="1488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Menschen </a:t>
                      </a:r>
                    </a:p>
                  </a:txBody>
                  <a:tcPr marL="36000" marR="0" marT="36000" marB="72000"/>
                </a:tc>
                <a:tc rowSpan="4">
                  <a:txBody>
                    <a:bodyPr/>
                    <a:lstStyle/>
                    <a:p>
                      <a:r>
                        <a:rPr lang="de-DE" dirty="0"/>
                        <a:t>Lebensgefahr durch Baumwurf</a:t>
                      </a:r>
                    </a:p>
                    <a:p>
                      <a:r>
                        <a:rPr lang="de-DE" dirty="0"/>
                        <a:t>und herumfliegende Teile </a:t>
                      </a:r>
                    </a:p>
                  </a:txBody>
                  <a:tcPr marL="72000" marR="0"/>
                </a:tc>
                <a:tc rowSpan="4">
                  <a:txBody>
                    <a:bodyPr/>
                    <a:lstStyle/>
                    <a:p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Aufenthalt im Freien vermeiden </a:t>
                      </a:r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Veranstaltungen absagen, abbrechen, unterbrechen</a:t>
                      </a:r>
                    </a:p>
                  </a:txBody>
                  <a:tcPr marL="72000" marR="0"/>
                </a:tc>
                <a:extLst>
                  <a:ext uri="{0D108BD9-81ED-4DB2-BD59-A6C34878D82A}">
                    <a16:rowId xmlns:a16="http://schemas.microsoft.com/office/drawing/2014/main" val="112840225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DE" sz="1488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0" marT="36000" marB="72000"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 marL="72000" marR="0"/>
                </a:tc>
                <a:tc vMerge="1">
                  <a:txBody>
                    <a:bodyPr/>
                    <a:lstStyle/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Gefährdete Bereiche sperren </a:t>
                      </a:r>
                    </a:p>
                  </a:txBody>
                  <a:tcPr marL="72000" marR="0"/>
                </a:tc>
                <a:extLst>
                  <a:ext uri="{0D108BD9-81ED-4DB2-BD59-A6C34878D82A}">
                    <a16:rowId xmlns:a16="http://schemas.microsoft.com/office/drawing/2014/main" val="4972839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DE" sz="1488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0" marT="36000" marB="72000"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 marL="72000" marR="0"/>
                </a:tc>
                <a:tc vMerge="1">
                  <a:txBody>
                    <a:bodyPr/>
                    <a:lstStyle/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Betrieb reduzieren </a:t>
                      </a:r>
                    </a:p>
                  </a:txBody>
                  <a:tcPr marL="72000" marR="0"/>
                </a:tc>
                <a:extLst>
                  <a:ext uri="{0D108BD9-81ED-4DB2-BD59-A6C34878D82A}">
                    <a16:rowId xmlns:a16="http://schemas.microsoft.com/office/drawing/2014/main" val="81928814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DE" sz="1488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0" marT="36000" marB="72000"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 marL="72000" marR="0"/>
                </a:tc>
                <a:tc vMerge="1">
                  <a:txBody>
                    <a:bodyPr/>
                    <a:lstStyle/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Öffentliche Einrichtungen schließen</a:t>
                      </a:r>
                    </a:p>
                  </a:txBody>
                  <a:tcPr marL="72000" marR="0"/>
                </a:tc>
                <a:extLst>
                  <a:ext uri="{0D108BD9-81ED-4DB2-BD59-A6C34878D82A}">
                    <a16:rowId xmlns:a16="http://schemas.microsoft.com/office/drawing/2014/main" val="1586864689"/>
                  </a:ext>
                </a:extLst>
              </a:tr>
            </a:tbl>
          </a:graphicData>
        </a:graphic>
      </p:graphicFrame>
      <p:sp>
        <p:nvSpPr>
          <p:cNvPr id="5" name="Abgerundetes Rechteck 2">
            <a:hlinkClick r:id="rId2" action="ppaction://hlinksldjump"/>
            <a:extLst>
              <a:ext uri="{FF2B5EF4-FFF2-40B4-BE49-F238E27FC236}">
                <a16:creationId xmlns:a16="http://schemas.microsoft.com/office/drawing/2014/main" id="{9AE4B96A-CDC7-B2D4-AB87-EFAD93408236}"/>
              </a:ext>
            </a:extLst>
          </p:cNvPr>
          <p:cNvSpPr/>
          <p:nvPr/>
        </p:nvSpPr>
        <p:spPr>
          <a:xfrm>
            <a:off x="503238" y="6432014"/>
            <a:ext cx="6840537" cy="432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845" rIns="99690" bIns="498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2000" b="1" dirty="0">
                <a:solidFill>
                  <a:schemeClr val="tx1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Maßnahmen-Übersicht Sturm / Orkan Plan 1105</a:t>
            </a:r>
          </a:p>
        </p:txBody>
      </p:sp>
      <p:sp>
        <p:nvSpPr>
          <p:cNvPr id="9" name="Rechteck 8">
            <a:hlinkClick r:id="rId3" action="ppaction://hlinksldjump"/>
            <a:extLst>
              <a:ext uri="{FF2B5EF4-FFF2-40B4-BE49-F238E27FC236}">
                <a16:creationId xmlns:a16="http://schemas.microsoft.com/office/drawing/2014/main" id="{5869ACCE-74CF-7045-9566-BE20A4F7BE79}"/>
              </a:ext>
            </a:extLst>
          </p:cNvPr>
          <p:cNvSpPr/>
          <p:nvPr/>
        </p:nvSpPr>
        <p:spPr>
          <a:xfrm rot="16200000">
            <a:off x="-182697" y="2808513"/>
            <a:ext cx="909637" cy="25857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12" name="Rechteck 11">
            <a:hlinkClick r:id="rId4" action="ppaction://hlinksldjump"/>
            <a:extLst>
              <a:ext uri="{FF2B5EF4-FFF2-40B4-BE49-F238E27FC236}">
                <a16:creationId xmlns:a16="http://schemas.microsoft.com/office/drawing/2014/main" id="{5E57DBA4-14B9-619A-6292-C8A0C88DF53B}"/>
              </a:ext>
            </a:extLst>
          </p:cNvPr>
          <p:cNvSpPr/>
          <p:nvPr/>
        </p:nvSpPr>
        <p:spPr>
          <a:xfrm rot="16200000">
            <a:off x="-139953" y="1811550"/>
            <a:ext cx="824150" cy="25857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13" name="Rechteck 12">
            <a:hlinkClick r:id="rId3" action="ppaction://hlinksldjump"/>
            <a:extLst>
              <a:ext uri="{FF2B5EF4-FFF2-40B4-BE49-F238E27FC236}">
                <a16:creationId xmlns:a16="http://schemas.microsoft.com/office/drawing/2014/main" id="{ABA4039D-C504-7B93-78CB-B6F1E51D5D70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14" name="Rechteck 13">
            <a:hlinkClick r:id="rId4" action="ppaction://hlinksldjump"/>
            <a:extLst>
              <a:ext uri="{FF2B5EF4-FFF2-40B4-BE49-F238E27FC236}">
                <a16:creationId xmlns:a16="http://schemas.microsoft.com/office/drawing/2014/main" id="{97F9CE08-15CC-836D-8FB8-91A8D9BC3293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</p:spTree>
    <p:extLst>
      <p:ext uri="{BB962C8B-B14F-4D97-AF65-F5344CB8AC3E}">
        <p14:creationId xmlns:p14="http://schemas.microsoft.com/office/powerpoint/2010/main" val="14423535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8480DD-4F10-9666-43FD-6C567CA549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D740271-1BCC-BA9E-8C54-9D206AE8D49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Maßnahmen-Übersicht 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C95D30F-BF51-B797-E0F0-A967D1A8B3F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Sturm / Orkan </a:t>
            </a:r>
            <a:endParaRPr lang="de-CH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EB00B605-E0AF-34D2-72EC-928344951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1105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026B6FE-356B-D4E1-2848-4130D0A6481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CDCB4EC5-C92B-9325-14E9-7A8047469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14.11.2024</a:t>
            </a:r>
            <a:endParaRPr lang="de-DE" dirty="0"/>
          </a:p>
        </p:txBody>
      </p:sp>
      <p:sp>
        <p:nvSpPr>
          <p:cNvPr id="9" name="Rechteck 8">
            <a:hlinkClick r:id="rId2" action="ppaction://hlinksldjump"/>
            <a:extLst>
              <a:ext uri="{FF2B5EF4-FFF2-40B4-BE49-F238E27FC236}">
                <a16:creationId xmlns:a16="http://schemas.microsoft.com/office/drawing/2014/main" id="{4CE566C9-2917-D9AF-6048-2311AECC23C5}"/>
              </a:ext>
            </a:extLst>
          </p:cNvPr>
          <p:cNvSpPr/>
          <p:nvPr/>
        </p:nvSpPr>
        <p:spPr>
          <a:xfrm rot="16200000">
            <a:off x="-182697" y="2808513"/>
            <a:ext cx="909637" cy="25857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12" name="Rechteck 11">
            <a:hlinkClick r:id="rId3" action="ppaction://hlinksldjump"/>
            <a:extLst>
              <a:ext uri="{FF2B5EF4-FFF2-40B4-BE49-F238E27FC236}">
                <a16:creationId xmlns:a16="http://schemas.microsoft.com/office/drawing/2014/main" id="{9D20DA50-637B-B251-5D0B-05FE67E75642}"/>
              </a:ext>
            </a:extLst>
          </p:cNvPr>
          <p:cNvSpPr/>
          <p:nvPr/>
        </p:nvSpPr>
        <p:spPr>
          <a:xfrm rot="16200000">
            <a:off x="-139953" y="1811550"/>
            <a:ext cx="824150" cy="25857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13" name="Rechteck 12">
            <a:hlinkClick r:id="rId2" action="ppaction://hlinksldjump"/>
            <a:extLst>
              <a:ext uri="{FF2B5EF4-FFF2-40B4-BE49-F238E27FC236}">
                <a16:creationId xmlns:a16="http://schemas.microsoft.com/office/drawing/2014/main" id="{BDAC7392-5FEB-F3A9-4E50-9117A0E6D2EB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14" name="Rechteck 13">
            <a:hlinkClick r:id="rId3" action="ppaction://hlinksldjump"/>
            <a:extLst>
              <a:ext uri="{FF2B5EF4-FFF2-40B4-BE49-F238E27FC236}">
                <a16:creationId xmlns:a16="http://schemas.microsoft.com/office/drawing/2014/main" id="{36D1DD81-367C-13A1-8A6D-41163013B656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24E5A8D9-306A-1409-08E3-2171A184D4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1319904"/>
              </p:ext>
            </p:extLst>
          </p:nvPr>
        </p:nvGraphicFramePr>
        <p:xfrm>
          <a:off x="503238" y="1516825"/>
          <a:ext cx="6844324" cy="818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1787">
                  <a:extLst>
                    <a:ext uri="{9D8B030D-6E8A-4147-A177-3AD203B41FA5}">
                      <a16:colId xmlns:a16="http://schemas.microsoft.com/office/drawing/2014/main" val="1988353932"/>
                    </a:ext>
                  </a:extLst>
                </a:gridCol>
                <a:gridCol w="2098727">
                  <a:extLst>
                    <a:ext uri="{9D8B030D-6E8A-4147-A177-3AD203B41FA5}">
                      <a16:colId xmlns:a16="http://schemas.microsoft.com/office/drawing/2014/main" val="1527704495"/>
                    </a:ext>
                  </a:extLst>
                </a:gridCol>
                <a:gridCol w="4033810">
                  <a:extLst>
                    <a:ext uri="{9D8B030D-6E8A-4147-A177-3AD203B41FA5}">
                      <a16:colId xmlns:a16="http://schemas.microsoft.com/office/drawing/2014/main" val="2782571375"/>
                    </a:ext>
                  </a:extLst>
                </a:gridCol>
              </a:tblGrid>
              <a:tr h="388644">
                <a:tc>
                  <a:txBody>
                    <a:bodyPr/>
                    <a:lstStyle/>
                    <a:p>
                      <a:pPr algn="ctr"/>
                      <a:r>
                        <a:rPr lang="de-CH" sz="1400" b="1" dirty="0"/>
                        <a:t>DWD </a:t>
                      </a:r>
                    </a:p>
                    <a:p>
                      <a:pPr algn="ctr"/>
                      <a:r>
                        <a:rPr lang="de-CH" sz="1400" b="1" dirty="0"/>
                        <a:t>Stufe</a:t>
                      </a:r>
                    </a:p>
                  </a:txBody>
                  <a:tcPr marL="36000" marR="36000" marT="36000" marB="3600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b="1" dirty="0"/>
                        <a:t>Schwellenwert</a:t>
                      </a:r>
                    </a:p>
                  </a:txBody>
                  <a:tcPr marL="36000" marR="36000" marT="36000" marB="3600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b="1" dirty="0"/>
                        <a:t>Maßnahmen </a:t>
                      </a:r>
                    </a:p>
                  </a:txBody>
                  <a:tcPr marL="36000" marR="36000" marT="36000" marB="36000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3110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de-DE" sz="1400" b="1" noProof="0" dirty="0"/>
                        <a:t>1</a:t>
                      </a:r>
                    </a:p>
                  </a:txBody>
                  <a:tcPr marL="36000" marR="36000" marT="36000" marB="3600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de-DE" sz="14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Windböen 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de-DE" sz="14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&gt; 50 km/h</a:t>
                      </a:r>
                      <a:endParaRPr lang="de-DE" sz="1400" b="1" noProof="0" dirty="0"/>
                    </a:p>
                  </a:txBody>
                  <a:tcPr marL="36000" marR="36000" marT="36000" marB="3600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400" b="1" dirty="0"/>
                    </a:p>
                    <a:p>
                      <a:pPr algn="ctr"/>
                      <a:endParaRPr lang="de-CH" sz="1400" b="1" dirty="0"/>
                    </a:p>
                    <a:p>
                      <a:pPr algn="ctr"/>
                      <a:endParaRPr lang="de-CH" sz="1400" b="1" dirty="0"/>
                    </a:p>
                  </a:txBody>
                  <a:tcPr marL="36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7718137"/>
                  </a:ext>
                </a:extLst>
              </a:tr>
              <a:tr h="317901">
                <a:tc rowSpan="2"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de-DE" sz="1400" b="1" noProof="0" dirty="0"/>
                        <a:t>2</a:t>
                      </a:r>
                    </a:p>
                  </a:txBody>
                  <a:tcPr marL="36000" marR="36000" marT="36000" marB="3600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de-DE" sz="14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Windböen 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de-DE" sz="14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&gt; 50 km/h</a:t>
                      </a:r>
                      <a:endParaRPr lang="de-DE" sz="1400" b="1" noProof="0" dirty="0"/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de-DE" sz="1400" b="1" noProof="0" dirty="0"/>
                    </a:p>
                  </a:txBody>
                  <a:tcPr marL="36000" marR="36000" marT="36000" marB="3600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400" b="1" dirty="0"/>
                    </a:p>
                    <a:p>
                      <a:pPr algn="ctr"/>
                      <a:endParaRPr lang="de-CH" sz="1400" b="1" dirty="0"/>
                    </a:p>
                    <a:p>
                      <a:pPr algn="ctr"/>
                      <a:endParaRPr lang="de-CH" sz="1400" b="1" dirty="0"/>
                    </a:p>
                    <a:p>
                      <a:pPr algn="ctr"/>
                      <a:endParaRPr lang="de-CH" sz="1400" b="1" dirty="0"/>
                    </a:p>
                    <a:p>
                      <a:pPr algn="ctr"/>
                      <a:endParaRPr lang="de-CH" sz="1400" b="1" dirty="0"/>
                    </a:p>
                  </a:txBody>
                  <a:tcPr marL="36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9388309"/>
                  </a:ext>
                </a:extLst>
              </a:tr>
              <a:tr h="317901">
                <a:tc vMerge="1"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de-DE" sz="1400" b="1" noProof="0" dirty="0"/>
                    </a:p>
                  </a:txBody>
                  <a:tcPr marL="36000" marR="36000" marT="36000" marB="3600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de-DE" sz="14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Sturmböen 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de-DE" sz="14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65 bis 89 km/h </a:t>
                      </a:r>
                      <a:endParaRPr lang="de-DE" sz="1400" b="1" noProof="0" dirty="0"/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de-DE" sz="1400" b="1" noProof="0" dirty="0"/>
                    </a:p>
                  </a:txBody>
                  <a:tcPr marL="36000" marR="36000" marT="36000" marB="3600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400" b="1" dirty="0"/>
                    </a:p>
                    <a:p>
                      <a:pPr algn="ctr"/>
                      <a:endParaRPr lang="de-CH" sz="1400" b="1" dirty="0"/>
                    </a:p>
                    <a:p>
                      <a:pPr algn="ctr"/>
                      <a:endParaRPr lang="de-CH" sz="1400" b="1" dirty="0"/>
                    </a:p>
                    <a:p>
                      <a:pPr algn="ctr"/>
                      <a:endParaRPr lang="de-CH" sz="1400" b="1" dirty="0"/>
                    </a:p>
                    <a:p>
                      <a:pPr algn="ctr"/>
                      <a:endParaRPr lang="de-CH" sz="1400" b="1" dirty="0"/>
                    </a:p>
                  </a:txBody>
                  <a:tcPr marL="36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799276"/>
                  </a:ext>
                </a:extLst>
              </a:tr>
              <a:tr h="317901">
                <a:tc rowSpan="2"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de-DE" sz="1400" b="1" noProof="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L="36000" marR="36000" marT="36000" marB="3600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de-DE" sz="1400" b="1" noProof="0" dirty="0">
                          <a:solidFill>
                            <a:schemeClr val="bg1"/>
                          </a:solidFill>
                        </a:rPr>
                        <a:t>Schwere Sturmböen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de-DE" sz="1400" b="1" noProof="0" dirty="0">
                          <a:solidFill>
                            <a:schemeClr val="bg1"/>
                          </a:solidFill>
                        </a:rPr>
                        <a:t>90 bis 104 km/h</a:t>
                      </a:r>
                    </a:p>
                  </a:txBody>
                  <a:tcPr marL="36000" marR="36000" marT="36000" marB="3600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400" b="1" dirty="0"/>
                    </a:p>
                    <a:p>
                      <a:pPr algn="ctr"/>
                      <a:endParaRPr lang="de-CH" sz="1400" b="1" dirty="0"/>
                    </a:p>
                    <a:p>
                      <a:pPr algn="ctr"/>
                      <a:endParaRPr lang="de-CH" sz="1400" b="1" dirty="0"/>
                    </a:p>
                    <a:p>
                      <a:pPr algn="ctr"/>
                      <a:endParaRPr lang="de-CH" sz="1400" b="1" dirty="0"/>
                    </a:p>
                    <a:p>
                      <a:pPr algn="ctr"/>
                      <a:endParaRPr lang="de-CH" sz="1400" b="1" dirty="0"/>
                    </a:p>
                    <a:p>
                      <a:pPr algn="ctr"/>
                      <a:endParaRPr lang="de-CH" sz="1400" b="1" dirty="0"/>
                    </a:p>
                    <a:p>
                      <a:pPr algn="ctr"/>
                      <a:endParaRPr lang="de-CH" sz="1400" b="1" dirty="0"/>
                    </a:p>
                  </a:txBody>
                  <a:tcPr marL="36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9010310"/>
                  </a:ext>
                </a:extLst>
              </a:tr>
              <a:tr h="317901">
                <a:tc vMerge="1"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de-DE" sz="14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de-DE" sz="1400" b="1" noProof="0" dirty="0">
                          <a:solidFill>
                            <a:schemeClr val="bg1"/>
                          </a:solidFill>
                        </a:rPr>
                        <a:t>Orkanartige Böen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de-DE" sz="1400" b="1" noProof="0" dirty="0">
                          <a:solidFill>
                            <a:schemeClr val="bg1"/>
                          </a:solidFill>
                        </a:rPr>
                        <a:t>105 bis 119 km/h</a:t>
                      </a:r>
                    </a:p>
                  </a:txBody>
                  <a:tcPr marL="36000" marR="36000" marT="36000" marB="3600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400" b="1" dirty="0"/>
                    </a:p>
                    <a:p>
                      <a:pPr algn="ctr"/>
                      <a:endParaRPr lang="de-CH" sz="1400" b="1" dirty="0"/>
                    </a:p>
                    <a:p>
                      <a:pPr algn="ctr"/>
                      <a:endParaRPr lang="de-CH" sz="1400" b="1" dirty="0"/>
                    </a:p>
                    <a:p>
                      <a:pPr algn="ctr"/>
                      <a:endParaRPr lang="de-CH" sz="1400" b="1" dirty="0"/>
                    </a:p>
                    <a:p>
                      <a:pPr algn="ctr"/>
                      <a:endParaRPr lang="de-CH" sz="1400" b="1" dirty="0"/>
                    </a:p>
                    <a:p>
                      <a:pPr algn="ctr"/>
                      <a:endParaRPr lang="de-CH" sz="1400" b="1" dirty="0"/>
                    </a:p>
                  </a:txBody>
                  <a:tcPr marL="36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508293"/>
                  </a:ext>
                </a:extLst>
              </a:tr>
              <a:tr h="317901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de-DE" sz="1400" b="1" noProof="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36000" marR="36000" marT="36000" marB="36000"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de-DE" sz="1400" b="1" noProof="0" dirty="0">
                          <a:solidFill>
                            <a:schemeClr val="bg1"/>
                          </a:solidFill>
                        </a:rPr>
                        <a:t>Extreme Orkanböen 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de-DE" sz="1400" b="1" noProof="0" dirty="0">
                          <a:solidFill>
                            <a:schemeClr val="bg1"/>
                          </a:solidFill>
                        </a:rPr>
                        <a:t>überörtlich mehr als 140 km/h</a:t>
                      </a:r>
                    </a:p>
                  </a:txBody>
                  <a:tcPr marL="36000" marR="36000" marT="36000" marB="36000"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400" b="1" dirty="0"/>
                    </a:p>
                    <a:p>
                      <a:pPr algn="ctr"/>
                      <a:endParaRPr lang="de-CH" sz="1400" b="1" dirty="0"/>
                    </a:p>
                    <a:p>
                      <a:pPr algn="ctr"/>
                      <a:endParaRPr lang="de-CH" sz="1400" b="1" dirty="0"/>
                    </a:p>
                    <a:p>
                      <a:pPr algn="ctr"/>
                      <a:endParaRPr lang="de-CH" sz="1400" b="1" dirty="0"/>
                    </a:p>
                    <a:p>
                      <a:pPr algn="ctr"/>
                      <a:endParaRPr lang="de-CH" sz="1400" b="1" dirty="0"/>
                    </a:p>
                    <a:p>
                      <a:pPr algn="ctr"/>
                      <a:endParaRPr lang="de-CH" sz="1400" b="1" dirty="0"/>
                    </a:p>
                    <a:p>
                      <a:pPr algn="ctr"/>
                      <a:endParaRPr lang="de-CH" sz="1400" b="1" dirty="0"/>
                    </a:p>
                    <a:p>
                      <a:pPr algn="ctr"/>
                      <a:endParaRPr lang="de-CH" sz="1400" b="1" dirty="0"/>
                    </a:p>
                  </a:txBody>
                  <a:tcPr marL="36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6064855"/>
                  </a:ext>
                </a:extLst>
              </a:tr>
            </a:tbl>
          </a:graphicData>
        </a:graphic>
      </p:graphicFrame>
      <p:sp>
        <p:nvSpPr>
          <p:cNvPr id="10" name="Textfeld 9">
            <a:hlinkClick r:id="rId4" action="ppaction://hlinksldjump"/>
            <a:extLst>
              <a:ext uri="{FF2B5EF4-FFF2-40B4-BE49-F238E27FC236}">
                <a16:creationId xmlns:a16="http://schemas.microsoft.com/office/drawing/2014/main" id="{5BB05BE6-3D22-4076-F1C5-631DE5C4AB81}"/>
              </a:ext>
            </a:extLst>
          </p:cNvPr>
          <p:cNvSpPr txBox="1"/>
          <p:nvPr/>
        </p:nvSpPr>
        <p:spPr>
          <a:xfrm>
            <a:off x="3445222" y="5075255"/>
            <a:ext cx="3343885" cy="11900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36000" rIns="36000" rtlCol="0">
            <a:noAutofit/>
          </a:bodyPr>
          <a:lstStyle/>
          <a:p>
            <a:r>
              <a:rPr lang="de-DE" sz="1400" b="1" dirty="0"/>
              <a:t>Absage / Abbruch von Veranstaltungen Plan 1110</a:t>
            </a:r>
          </a:p>
          <a:p>
            <a:r>
              <a:rPr lang="de-DE" sz="1400" b="1" dirty="0"/>
              <a:t>prüfen </a:t>
            </a:r>
          </a:p>
        </p:txBody>
      </p:sp>
      <p:sp>
        <p:nvSpPr>
          <p:cNvPr id="15" name="Textfeld 14">
            <a:hlinkClick r:id="rId5" action="ppaction://hlinksldjump"/>
            <a:extLst>
              <a:ext uri="{FF2B5EF4-FFF2-40B4-BE49-F238E27FC236}">
                <a16:creationId xmlns:a16="http://schemas.microsoft.com/office/drawing/2014/main" id="{8AF1352A-8196-854E-8B8E-6873F287B8E2}"/>
              </a:ext>
            </a:extLst>
          </p:cNvPr>
          <p:cNvSpPr txBox="1"/>
          <p:nvPr/>
        </p:nvSpPr>
        <p:spPr>
          <a:xfrm>
            <a:off x="3376329" y="6674966"/>
            <a:ext cx="3343885" cy="3521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36000" rIns="36000" rtlCol="0">
            <a:noAutofit/>
          </a:bodyPr>
          <a:lstStyle/>
          <a:p>
            <a:r>
              <a:rPr lang="de-DE" sz="1400" b="1" dirty="0"/>
              <a:t>Sperrungen Plan 1112</a:t>
            </a:r>
          </a:p>
        </p:txBody>
      </p:sp>
      <p:sp>
        <p:nvSpPr>
          <p:cNvPr id="16" name="Textfeld 15">
            <a:hlinkClick r:id="rId6" action="ppaction://hlinksldjump"/>
            <a:extLst>
              <a:ext uri="{FF2B5EF4-FFF2-40B4-BE49-F238E27FC236}">
                <a16:creationId xmlns:a16="http://schemas.microsoft.com/office/drawing/2014/main" id="{6031CDFF-4319-30AD-3E56-CE6A30A98DBD}"/>
              </a:ext>
            </a:extLst>
          </p:cNvPr>
          <p:cNvSpPr txBox="1"/>
          <p:nvPr/>
        </p:nvSpPr>
        <p:spPr>
          <a:xfrm>
            <a:off x="3376329" y="8012307"/>
            <a:ext cx="3343885" cy="3521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36000" rIns="36000" rtlCol="0">
            <a:noAutofit/>
          </a:bodyPr>
          <a:lstStyle/>
          <a:p>
            <a:r>
              <a:rPr lang="de-DE" sz="1400" b="1" dirty="0"/>
              <a:t>Vw-Betrieb reduzieren Plan 1120</a:t>
            </a:r>
          </a:p>
        </p:txBody>
      </p:sp>
      <p:sp>
        <p:nvSpPr>
          <p:cNvPr id="18" name="Textfeld 17">
            <a:hlinkClick r:id="rId7" action="ppaction://hlinksldjump"/>
            <a:extLst>
              <a:ext uri="{FF2B5EF4-FFF2-40B4-BE49-F238E27FC236}">
                <a16:creationId xmlns:a16="http://schemas.microsoft.com/office/drawing/2014/main" id="{81B41374-320B-8059-3BC6-3197324493EE}"/>
              </a:ext>
            </a:extLst>
          </p:cNvPr>
          <p:cNvSpPr txBox="1"/>
          <p:nvPr/>
        </p:nvSpPr>
        <p:spPr>
          <a:xfrm>
            <a:off x="3376328" y="8471283"/>
            <a:ext cx="3343885" cy="5787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36000" rIns="36000" rtlCol="0">
            <a:noAutofit/>
          </a:bodyPr>
          <a:lstStyle/>
          <a:p>
            <a:r>
              <a:rPr lang="de-DE" sz="1400" b="1" dirty="0"/>
              <a:t>Öffentliche Einrichtungen schließen Plan 1130</a:t>
            </a:r>
          </a:p>
        </p:txBody>
      </p:sp>
    </p:spTree>
    <p:extLst>
      <p:ext uri="{BB962C8B-B14F-4D97-AF65-F5344CB8AC3E}">
        <p14:creationId xmlns:p14="http://schemas.microsoft.com/office/powerpoint/2010/main" val="42063872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10AF7B-20B4-B85D-15CB-1AD7948B0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8C06B-0459-172D-FD15-A58909F27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1100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8867307-8FA5-E2F6-3909-BD56D201C0A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Übersicht 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43EE635-6E6D-5C91-1E96-4DC523C8310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DE" dirty="0"/>
              <a:t>Sturm / Orkan  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9D07ED7-852F-3D7C-8410-8630235FCAC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1" name="Rechteck 10">
            <a:hlinkClick r:id="rId2" action="ppaction://hlinksldjump"/>
            <a:extLst>
              <a:ext uri="{FF2B5EF4-FFF2-40B4-BE49-F238E27FC236}">
                <a16:creationId xmlns:a16="http://schemas.microsoft.com/office/drawing/2014/main" id="{E0E77D96-5CB1-D9B7-074D-0D01ADE447C4}"/>
              </a:ext>
            </a:extLst>
          </p:cNvPr>
          <p:cNvSpPr/>
          <p:nvPr/>
        </p:nvSpPr>
        <p:spPr>
          <a:xfrm>
            <a:off x="503238" y="2484640"/>
            <a:ext cx="6840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/>
          <a:lstStyle/>
          <a:p>
            <a:pPr>
              <a:tabLst>
                <a:tab pos="6480000" algn="r"/>
              </a:tabLst>
            </a:pPr>
            <a:r>
              <a:rPr lang="de-DE" sz="2400" dirty="0">
                <a:solidFill>
                  <a:schemeClr val="tx1"/>
                </a:solidFill>
              </a:rPr>
              <a:t>Maßnahmen-Übersicht  	</a:t>
            </a:r>
            <a:r>
              <a:rPr lang="de-DE" sz="2400" b="1" dirty="0">
                <a:solidFill>
                  <a:schemeClr val="tx1"/>
                </a:solidFill>
              </a:rPr>
              <a:t>Plan 1105</a:t>
            </a:r>
          </a:p>
        </p:txBody>
      </p:sp>
      <p:sp>
        <p:nvSpPr>
          <p:cNvPr id="13" name="Rechteck 12">
            <a:hlinkClick r:id="rId3" action="ppaction://hlinksldjump"/>
            <a:extLst>
              <a:ext uri="{FF2B5EF4-FFF2-40B4-BE49-F238E27FC236}">
                <a16:creationId xmlns:a16="http://schemas.microsoft.com/office/drawing/2014/main" id="{5FB8AB47-746E-97A1-1F99-BF2ECB9074F9}"/>
              </a:ext>
            </a:extLst>
          </p:cNvPr>
          <p:cNvSpPr/>
          <p:nvPr/>
        </p:nvSpPr>
        <p:spPr>
          <a:xfrm>
            <a:off x="503238" y="1528763"/>
            <a:ext cx="6840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/>
          <a:lstStyle/>
          <a:p>
            <a:pPr>
              <a:tabLst>
                <a:tab pos="6480000" algn="r"/>
              </a:tabLst>
            </a:pPr>
            <a:r>
              <a:rPr lang="de-DE" sz="2400" dirty="0">
                <a:solidFill>
                  <a:schemeClr val="tx1"/>
                </a:solidFill>
              </a:rPr>
              <a:t>Strategie 	</a:t>
            </a:r>
            <a:r>
              <a:rPr lang="de-DE" sz="2400" b="1" dirty="0">
                <a:solidFill>
                  <a:schemeClr val="tx1"/>
                </a:solidFill>
              </a:rPr>
              <a:t>Plan 1102</a:t>
            </a:r>
          </a:p>
        </p:txBody>
      </p:sp>
      <p:sp>
        <p:nvSpPr>
          <p:cNvPr id="3" name="Rechteck 2">
            <a:hlinkClick r:id="rId4" action="ppaction://hlinksldjump"/>
            <a:extLst>
              <a:ext uri="{FF2B5EF4-FFF2-40B4-BE49-F238E27FC236}">
                <a16:creationId xmlns:a16="http://schemas.microsoft.com/office/drawing/2014/main" id="{48C2C2F8-8023-E4BD-CDD6-B2804BF535A8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7" name="Rechteck 6">
            <a:hlinkClick r:id="rId5" action="ppaction://hlinksldjump"/>
            <a:extLst>
              <a:ext uri="{FF2B5EF4-FFF2-40B4-BE49-F238E27FC236}">
                <a16:creationId xmlns:a16="http://schemas.microsoft.com/office/drawing/2014/main" id="{7D2BC2A4-6B23-6FED-F43C-558A556011D8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E7358C9E-0B3B-0314-8180-AB9BF66A4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14.11.2024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66193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D80D9D4-E7AE-4E3E-7A02-B6FFC43CE13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Abbruch / Absage von Veranstaltungen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37D849A9-18CF-0A51-32B7-24591F113F2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Sturm / Orkan 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710EE6D9-D6DC-0B91-FB5F-275F8A388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1110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B259D132-D023-3A20-6C27-9ACA931812B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D1905BC8-F946-E40C-FF8C-34EAA5B8C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14.11.2024</a:t>
            </a:r>
            <a:endParaRPr lang="de-DE" dirty="0"/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81E8610F-9C1F-49B1-37F8-FE53C09617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929006"/>
              </p:ext>
            </p:extLst>
          </p:nvPr>
        </p:nvGraphicFramePr>
        <p:xfrm>
          <a:off x="503238" y="1528763"/>
          <a:ext cx="6840537" cy="204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4077">
                  <a:extLst>
                    <a:ext uri="{9D8B030D-6E8A-4147-A177-3AD203B41FA5}">
                      <a16:colId xmlns:a16="http://schemas.microsoft.com/office/drawing/2014/main" val="1657135842"/>
                    </a:ext>
                  </a:extLst>
                </a:gridCol>
                <a:gridCol w="3933291">
                  <a:extLst>
                    <a:ext uri="{9D8B030D-6E8A-4147-A177-3AD203B41FA5}">
                      <a16:colId xmlns:a16="http://schemas.microsoft.com/office/drawing/2014/main" val="1282900115"/>
                    </a:ext>
                  </a:extLst>
                </a:gridCol>
                <a:gridCol w="712191">
                  <a:extLst>
                    <a:ext uri="{9D8B030D-6E8A-4147-A177-3AD203B41FA5}">
                      <a16:colId xmlns:a16="http://schemas.microsoft.com/office/drawing/2014/main" val="2173456831"/>
                    </a:ext>
                  </a:extLst>
                </a:gridCol>
                <a:gridCol w="380978">
                  <a:extLst>
                    <a:ext uri="{9D8B030D-6E8A-4147-A177-3AD203B41FA5}">
                      <a16:colId xmlns:a16="http://schemas.microsoft.com/office/drawing/2014/main" val="2181586199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Zuständig</a:t>
                      </a:r>
                    </a:p>
                  </a:txBody>
                  <a:tcPr marL="72000" marR="360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Maßnahmen </a:t>
                      </a:r>
                    </a:p>
                  </a:txBody>
                  <a:tcPr marL="72000" marR="360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1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Plan Nr.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de-DE" sz="18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297166"/>
                  </a:ext>
                </a:extLst>
              </a:tr>
              <a:tr h="449027">
                <a:tc rowSpan="2"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Ortspolizeibehörde 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r>
                        <a:rPr lang="de-CH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Prüfen, ob akute Gefahr besteht </a:t>
                      </a:r>
                    </a:p>
                    <a:p>
                      <a:r>
                        <a:rPr lang="de-CH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Ggf. prüfen, bis zu welchen Windgeschwindigkeiten fliegende Bauten wie z. B. Festzelte oder Festbuden zugelassen sind (siehe Baubuch, Zeltbuch) 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r"/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06773"/>
                  </a:ext>
                </a:extLst>
              </a:tr>
              <a:tr h="449027">
                <a:tc vMerge="1">
                  <a:txBody>
                    <a:bodyPr/>
                    <a:lstStyle/>
                    <a:p>
                      <a:pPr marL="0" algn="l" defTabSz="755934" rtl="0" eaLnBrk="1" latinLnBrk="0" hangingPunct="1"/>
                      <a:endParaRPr lang="de-DE" sz="14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r>
                        <a:rPr lang="de-CH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Absprache mit Veranstalter Absage / Abbruch entscheiden 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r"/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913368"/>
                  </a:ext>
                </a:extLst>
              </a:tr>
            </a:tbl>
          </a:graphicData>
        </a:graphic>
      </p:graphicFrame>
      <p:sp>
        <p:nvSpPr>
          <p:cNvPr id="5" name="Rechteck 4">
            <a:hlinkClick r:id="rId2" action="ppaction://hlinksldjump"/>
            <a:extLst>
              <a:ext uri="{FF2B5EF4-FFF2-40B4-BE49-F238E27FC236}">
                <a16:creationId xmlns:a16="http://schemas.microsoft.com/office/drawing/2014/main" id="{E9255863-36DB-4FA9-12ED-FFDAE20F6B13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17" name="Rechteck 16">
            <a:hlinkClick r:id="rId3" action="ppaction://hlinksldjump"/>
            <a:extLst>
              <a:ext uri="{FF2B5EF4-FFF2-40B4-BE49-F238E27FC236}">
                <a16:creationId xmlns:a16="http://schemas.microsoft.com/office/drawing/2014/main" id="{F62B9F35-B3FF-8C7B-DC30-991CE7E50B4D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2" name="Rechteck 1">
            <a:hlinkClick r:id="rId4" action="ppaction://hlinksldjump"/>
            <a:extLst>
              <a:ext uri="{FF2B5EF4-FFF2-40B4-BE49-F238E27FC236}">
                <a16:creationId xmlns:a16="http://schemas.microsoft.com/office/drawing/2014/main" id="{2036CD13-F620-7601-246C-100D6778A824}"/>
              </a:ext>
            </a:extLst>
          </p:cNvPr>
          <p:cNvSpPr/>
          <p:nvPr/>
        </p:nvSpPr>
        <p:spPr>
          <a:xfrm rot="16200000">
            <a:off x="-185986" y="3851508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Sturm</a:t>
            </a:r>
          </a:p>
        </p:txBody>
      </p:sp>
    </p:spTree>
    <p:extLst>
      <p:ext uri="{BB962C8B-B14F-4D97-AF65-F5344CB8AC3E}">
        <p14:creationId xmlns:p14="http://schemas.microsoft.com/office/powerpoint/2010/main" val="39858583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C1CE94-B99C-467D-CA52-4B4D270C5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9AEA565-19F6-8A91-2FF9-401F60FAD9C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Gefährdete Bereiche sperren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D39DB79-3391-F1EE-1CB0-5B6F0FDA2B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Sturm / Orkan 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9D87B9A0-F97C-2A69-E10B-E0A68E95D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1112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BED670D-5899-02AE-DCAC-F0BF1CF9059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BFBEA9EC-4B53-2371-2490-D738F9794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14.11.2024</a:t>
            </a:r>
            <a:endParaRPr lang="de-DE" dirty="0"/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2B38292A-930D-46AC-09FB-31DC8BE96D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69285"/>
              </p:ext>
            </p:extLst>
          </p:nvPr>
        </p:nvGraphicFramePr>
        <p:xfrm>
          <a:off x="503238" y="1528763"/>
          <a:ext cx="6840537" cy="13379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4077">
                  <a:extLst>
                    <a:ext uri="{9D8B030D-6E8A-4147-A177-3AD203B41FA5}">
                      <a16:colId xmlns:a16="http://schemas.microsoft.com/office/drawing/2014/main" val="1657135842"/>
                    </a:ext>
                  </a:extLst>
                </a:gridCol>
                <a:gridCol w="3933291">
                  <a:extLst>
                    <a:ext uri="{9D8B030D-6E8A-4147-A177-3AD203B41FA5}">
                      <a16:colId xmlns:a16="http://schemas.microsoft.com/office/drawing/2014/main" val="1282900115"/>
                    </a:ext>
                  </a:extLst>
                </a:gridCol>
                <a:gridCol w="712191">
                  <a:extLst>
                    <a:ext uri="{9D8B030D-6E8A-4147-A177-3AD203B41FA5}">
                      <a16:colId xmlns:a16="http://schemas.microsoft.com/office/drawing/2014/main" val="2173456831"/>
                    </a:ext>
                  </a:extLst>
                </a:gridCol>
                <a:gridCol w="380978">
                  <a:extLst>
                    <a:ext uri="{9D8B030D-6E8A-4147-A177-3AD203B41FA5}">
                      <a16:colId xmlns:a16="http://schemas.microsoft.com/office/drawing/2014/main" val="2181586199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Zuständig</a:t>
                      </a:r>
                    </a:p>
                  </a:txBody>
                  <a:tcPr marL="72000" marR="360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Maßnahmen </a:t>
                      </a:r>
                    </a:p>
                  </a:txBody>
                  <a:tcPr marL="72000" marR="360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1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Plan Nr.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de-DE" sz="18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297166"/>
                  </a:ext>
                </a:extLst>
              </a:tr>
              <a:tr h="449027">
                <a:tc rowSpan="2"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Ortspolizeibehörde 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r>
                        <a:rPr lang="de-CH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 Vorfeld prüfen, welche Flächen (Parks, Friedhöfe, Spielplätze gesperrt werden sollten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r"/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06773"/>
                  </a:ext>
                </a:extLst>
              </a:tr>
              <a:tr h="449027">
                <a:tc vMerge="1">
                  <a:txBody>
                    <a:bodyPr/>
                    <a:lstStyle/>
                    <a:p>
                      <a:pPr marL="0" algn="l" defTabSz="755934" rtl="0" eaLnBrk="1" latinLnBrk="0" hangingPunct="1"/>
                      <a:endParaRPr lang="de-DE" sz="14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endParaRPr lang="de-CH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r"/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913368"/>
                  </a:ext>
                </a:extLst>
              </a:tr>
            </a:tbl>
          </a:graphicData>
        </a:graphic>
      </p:graphicFrame>
      <p:sp>
        <p:nvSpPr>
          <p:cNvPr id="13" name="Rechteck 12">
            <a:hlinkClick r:id="rId2" action="ppaction://hlinksldjump"/>
            <a:extLst>
              <a:ext uri="{FF2B5EF4-FFF2-40B4-BE49-F238E27FC236}">
                <a16:creationId xmlns:a16="http://schemas.microsoft.com/office/drawing/2014/main" id="{D3401061-3D8F-2422-45A3-A8AA49EACC2B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14" name="Rechteck 13">
            <a:hlinkClick r:id="rId3" action="ppaction://hlinksldjump"/>
            <a:extLst>
              <a:ext uri="{FF2B5EF4-FFF2-40B4-BE49-F238E27FC236}">
                <a16:creationId xmlns:a16="http://schemas.microsoft.com/office/drawing/2014/main" id="{24D6EC81-74B1-D7FC-8D9B-7EEF70002658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2" name="Rechteck 1">
            <a:hlinkClick r:id="rId4" action="ppaction://hlinksldjump"/>
            <a:extLst>
              <a:ext uri="{FF2B5EF4-FFF2-40B4-BE49-F238E27FC236}">
                <a16:creationId xmlns:a16="http://schemas.microsoft.com/office/drawing/2014/main" id="{80A66C8B-847B-D99A-872A-824C809A9F32}"/>
              </a:ext>
            </a:extLst>
          </p:cNvPr>
          <p:cNvSpPr/>
          <p:nvPr/>
        </p:nvSpPr>
        <p:spPr>
          <a:xfrm rot="16200000">
            <a:off x="-185986" y="3851508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Sturm</a:t>
            </a:r>
          </a:p>
        </p:txBody>
      </p:sp>
    </p:spTree>
    <p:extLst>
      <p:ext uri="{BB962C8B-B14F-4D97-AF65-F5344CB8AC3E}">
        <p14:creationId xmlns:p14="http://schemas.microsoft.com/office/powerpoint/2010/main" val="36182396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B05ED-F228-DAA9-C11F-97D9BE787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D67D5B6-F613-9F4B-F3BA-8BA7F0F403D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Betrieb reduzieren 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82AA583-6D63-AA37-BF10-D33A9B80F63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Sturm / Orkan 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AA24340A-69B1-C41F-E852-81CDE6656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1120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90C1CAB-A8FB-9432-A09E-28174F23261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90FA026-4CA0-ADC7-9D88-AA3C432F9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14.11.2024</a:t>
            </a:r>
            <a:endParaRPr lang="de-DE" dirty="0"/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54B99524-BD46-C3E9-B806-5E98875780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517745"/>
              </p:ext>
            </p:extLst>
          </p:nvPr>
        </p:nvGraphicFramePr>
        <p:xfrm>
          <a:off x="503238" y="1528763"/>
          <a:ext cx="6840537" cy="27542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4077">
                  <a:extLst>
                    <a:ext uri="{9D8B030D-6E8A-4147-A177-3AD203B41FA5}">
                      <a16:colId xmlns:a16="http://schemas.microsoft.com/office/drawing/2014/main" val="1657135842"/>
                    </a:ext>
                  </a:extLst>
                </a:gridCol>
                <a:gridCol w="3933291">
                  <a:extLst>
                    <a:ext uri="{9D8B030D-6E8A-4147-A177-3AD203B41FA5}">
                      <a16:colId xmlns:a16="http://schemas.microsoft.com/office/drawing/2014/main" val="1282900115"/>
                    </a:ext>
                  </a:extLst>
                </a:gridCol>
                <a:gridCol w="712191">
                  <a:extLst>
                    <a:ext uri="{9D8B030D-6E8A-4147-A177-3AD203B41FA5}">
                      <a16:colId xmlns:a16="http://schemas.microsoft.com/office/drawing/2014/main" val="2173456831"/>
                    </a:ext>
                  </a:extLst>
                </a:gridCol>
                <a:gridCol w="380978">
                  <a:extLst>
                    <a:ext uri="{9D8B030D-6E8A-4147-A177-3AD203B41FA5}">
                      <a16:colId xmlns:a16="http://schemas.microsoft.com/office/drawing/2014/main" val="2181586199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Zuständig</a:t>
                      </a:r>
                    </a:p>
                  </a:txBody>
                  <a:tcPr marL="72000" marR="360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Maßnahmen </a:t>
                      </a:r>
                    </a:p>
                  </a:txBody>
                  <a:tcPr marL="72000" marR="360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1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Plan Nr.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de-DE" sz="18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297166"/>
                  </a:ext>
                </a:extLst>
              </a:tr>
              <a:tr h="449027">
                <a:tc rowSpan="5"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Hauptamt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r>
                        <a:rPr lang="de-CH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Handlungsfähigkeit sicherstellen </a:t>
                      </a:r>
                    </a:p>
                    <a:p>
                      <a:r>
                        <a:rPr lang="de-CH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(Online-Verwaltungsstab organisieren) 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r"/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30187"/>
                  </a:ext>
                </a:extLst>
              </a:tr>
              <a:tr h="4490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r>
                        <a:rPr lang="de-CH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Verwaltungsbetrieb soweit als möglich reduzieren (Homeoffice) 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r"/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06773"/>
                  </a:ext>
                </a:extLst>
              </a:tr>
              <a:tr h="449027">
                <a:tc vMerge="1">
                  <a:txBody>
                    <a:bodyPr/>
                    <a:lstStyle/>
                    <a:p>
                      <a:pPr marL="0" algn="l" defTabSz="755934" rtl="0" eaLnBrk="1" latinLnBrk="0" hangingPunct="1"/>
                      <a:endParaRPr lang="de-DE" sz="14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r>
                        <a:rPr lang="de-CH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Notbetrieb für Öffentlichkeit einrichten 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r"/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913368"/>
                  </a:ext>
                </a:extLst>
              </a:tr>
              <a:tr h="449027">
                <a:tc vMerge="1">
                  <a:txBody>
                    <a:bodyPr/>
                    <a:lstStyle/>
                    <a:p>
                      <a:pPr marL="0" algn="l" defTabSz="755934" rtl="0" eaLnBrk="1" latinLnBrk="0" hangingPunct="1"/>
                      <a:endParaRPr lang="de-DE" sz="14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r>
                        <a:rPr lang="de-CH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Bürgertelefon einrichten 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r"/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382829"/>
                  </a:ext>
                </a:extLst>
              </a:tr>
              <a:tr h="449027">
                <a:tc vMerge="1">
                  <a:txBody>
                    <a:bodyPr/>
                    <a:lstStyle/>
                    <a:p>
                      <a:pPr marL="0" algn="l" defTabSz="755934" rtl="0" eaLnBrk="1" latinLnBrk="0" hangingPunct="1"/>
                      <a:endParaRPr lang="de-DE" sz="14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endParaRPr lang="de-CH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r"/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3739888"/>
                  </a:ext>
                </a:extLst>
              </a:tr>
            </a:tbl>
          </a:graphicData>
        </a:graphic>
      </p:graphicFrame>
      <p:sp>
        <p:nvSpPr>
          <p:cNvPr id="13" name="Rechteck 12">
            <a:hlinkClick r:id="rId2" action="ppaction://hlinksldjump"/>
            <a:extLst>
              <a:ext uri="{FF2B5EF4-FFF2-40B4-BE49-F238E27FC236}">
                <a16:creationId xmlns:a16="http://schemas.microsoft.com/office/drawing/2014/main" id="{4FBA6FEF-4061-1928-0158-883BD3C2AC72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14" name="Rechteck 13">
            <a:hlinkClick r:id="rId3" action="ppaction://hlinksldjump"/>
            <a:extLst>
              <a:ext uri="{FF2B5EF4-FFF2-40B4-BE49-F238E27FC236}">
                <a16:creationId xmlns:a16="http://schemas.microsoft.com/office/drawing/2014/main" id="{72383C1B-A0E3-C0F9-83F6-87F955FECEC7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2" name="Rechteck 1">
            <a:hlinkClick r:id="rId4" action="ppaction://hlinksldjump"/>
            <a:extLst>
              <a:ext uri="{FF2B5EF4-FFF2-40B4-BE49-F238E27FC236}">
                <a16:creationId xmlns:a16="http://schemas.microsoft.com/office/drawing/2014/main" id="{C3A9189B-0DB4-8DE8-4AE9-C4121D25BE3C}"/>
              </a:ext>
            </a:extLst>
          </p:cNvPr>
          <p:cNvSpPr/>
          <p:nvPr/>
        </p:nvSpPr>
        <p:spPr>
          <a:xfrm rot="16200000">
            <a:off x="-185986" y="3851508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Sturm</a:t>
            </a:r>
          </a:p>
        </p:txBody>
      </p:sp>
    </p:spTree>
    <p:extLst>
      <p:ext uri="{BB962C8B-B14F-4D97-AF65-F5344CB8AC3E}">
        <p14:creationId xmlns:p14="http://schemas.microsoft.com/office/powerpoint/2010/main" val="3634893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A267999-04EE-4DDC-8EB1-1E4103D0A6F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797145" y="717550"/>
            <a:ext cx="4581430" cy="595312"/>
          </a:xfrm>
        </p:spPr>
        <p:txBody>
          <a:bodyPr/>
          <a:lstStyle/>
          <a:p>
            <a:r>
              <a:rPr lang="de-DE" dirty="0"/>
              <a:t>Stichwortverzeichnis 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BA58153-D353-5F72-82A9-E06B6749F6C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797145" y="244257"/>
            <a:ext cx="4581430" cy="460766"/>
          </a:xfrm>
        </p:spPr>
        <p:txBody>
          <a:bodyPr/>
          <a:lstStyle/>
          <a:p>
            <a:r>
              <a:rPr lang="de-DE" dirty="0"/>
              <a:t>Inhalt </a:t>
            </a:r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02088-A42C-D19F-1447-303EDC9E3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8575" y="717550"/>
            <a:ext cx="965200" cy="595312"/>
          </a:xfrm>
        </p:spPr>
        <p:txBody>
          <a:bodyPr/>
          <a:lstStyle/>
          <a:p>
            <a:r>
              <a:rPr lang="de-CH" dirty="0"/>
              <a:t>2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8AB63140-3A17-90FE-6A23-0F7B5E78E84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0" name="Rechteck 9">
            <a:hlinkClick r:id="rId2" action="ppaction://hlinksldjump"/>
            <a:extLst>
              <a:ext uri="{FF2B5EF4-FFF2-40B4-BE49-F238E27FC236}">
                <a16:creationId xmlns:a16="http://schemas.microsoft.com/office/drawing/2014/main" id="{1013B0E1-6FBD-1FBD-E11B-EAF20B2F3EB4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14" name="Rechteck 13">
            <a:hlinkClick r:id="rId3" action="ppaction://hlinksldjump"/>
            <a:extLst>
              <a:ext uri="{FF2B5EF4-FFF2-40B4-BE49-F238E27FC236}">
                <a16:creationId xmlns:a16="http://schemas.microsoft.com/office/drawing/2014/main" id="{5733AE99-77AA-D349-7B96-D4AE1687B715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6" name="Rechteck 5">
            <a:hlinkClick r:id="rId4" action="ppaction://hlinksldjump"/>
            <a:extLst>
              <a:ext uri="{FF2B5EF4-FFF2-40B4-BE49-F238E27FC236}">
                <a16:creationId xmlns:a16="http://schemas.microsoft.com/office/drawing/2014/main" id="{08B3AB9D-9C3A-1F93-CD43-B9ED47B45D06}"/>
              </a:ext>
            </a:extLst>
          </p:cNvPr>
          <p:cNvSpPr/>
          <p:nvPr/>
        </p:nvSpPr>
        <p:spPr>
          <a:xfrm rot="16200000">
            <a:off x="-185985" y="3851508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Hochwasser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8CEFF011-FE31-5803-ABE9-0439FEDC8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14.11.2024</a:t>
            </a:r>
            <a:endParaRPr lang="de-DE" dirty="0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CAD74E38-A62F-D9D8-7FA3-BF2AFD28E7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60375"/>
              </p:ext>
            </p:extLst>
          </p:nvPr>
        </p:nvGraphicFramePr>
        <p:xfrm>
          <a:off x="503237" y="1528763"/>
          <a:ext cx="6840539" cy="56853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48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1989">
                  <a:extLst>
                    <a:ext uri="{9D8B030D-6E8A-4147-A177-3AD203B41FA5}">
                      <a16:colId xmlns:a16="http://schemas.microsoft.com/office/drawing/2014/main" val="2167719706"/>
                    </a:ext>
                  </a:extLst>
                </a:gridCol>
              </a:tblGrid>
              <a:tr h="381836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Stichwort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Plan. Nr. </a:t>
                      </a:r>
                      <a:endParaRPr lang="de-CH" sz="1400" b="1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1197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1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1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3665075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Hochwasser (Strategie und Maßnahmen)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  <a:hlinkClick r:id="rId5" action="ppaction://hlinksldjump"/>
                        </a:rPr>
                        <a:t>2000</a:t>
                      </a:r>
                      <a:endParaRPr lang="de-DE" sz="1400" b="1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897991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Meteorologe vom Dienst (Deutscher Wetterdienst)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  <a:hlinkClick r:id="rId6" action="ppaction://hlinksldjump"/>
                        </a:rPr>
                        <a:t>15</a:t>
                      </a:r>
                      <a:endParaRPr lang="de-DE" sz="1400" b="1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241370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Notfall-Treffpunkte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  <a:hlinkClick r:id="rId7" action="ppaction://hlinksldjump"/>
                        </a:rPr>
                        <a:t>8020</a:t>
                      </a:r>
                      <a:endParaRPr lang="de-DE" sz="1400" b="1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179740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Notruf-Annahmestellen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  <a:hlinkClick r:id="rId8" action="ppaction://hlinksldjump"/>
                        </a:rPr>
                        <a:t>8005</a:t>
                      </a:r>
                      <a:endParaRPr lang="de-DE" sz="1400" b="1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9289551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1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603237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Stromausfall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  <a:hlinkClick r:id="rId9" action="ppaction://hlinksldjump"/>
                        </a:rPr>
                        <a:t>510</a:t>
                      </a:r>
                      <a:endParaRPr lang="de-DE" sz="1400" b="1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63433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Sturm, Orkan (Strategie und Maßnahmen)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  <a:hlinkClick r:id="rId10" action="ppaction://hlinksldjump"/>
                        </a:rPr>
                        <a:t>1102</a:t>
                      </a:r>
                      <a:endParaRPr lang="de-DE" sz="1400" b="1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7160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1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402311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1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442442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1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0192790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1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921294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1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905774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1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415798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1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3424387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1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164554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1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4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33146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96A29-6013-DD6D-3FEC-E4A525EAF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D0A0E27-91B8-C27A-3BA7-B49D6C68FC5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Öffentliche Einrichtungen schließen 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06A6A173-4DBB-9C5E-12E4-C5DFF5059FE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Sturm / Orkan 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EDF0B8E4-B109-1655-EAD8-7ABDA2A0B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1130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45C8127-F499-ADBC-36B7-0D7BC6973E4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A9D9D5A7-30A7-1EBC-F66C-2FD951F5D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14.11.2024</a:t>
            </a:r>
            <a:endParaRPr lang="de-DE" dirty="0"/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183BAD57-0ABA-2713-8058-4DF21CF97A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812367"/>
              </p:ext>
            </p:extLst>
          </p:nvPr>
        </p:nvGraphicFramePr>
        <p:xfrm>
          <a:off x="503238" y="1528763"/>
          <a:ext cx="6840537" cy="31809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4077">
                  <a:extLst>
                    <a:ext uri="{9D8B030D-6E8A-4147-A177-3AD203B41FA5}">
                      <a16:colId xmlns:a16="http://schemas.microsoft.com/office/drawing/2014/main" val="1657135842"/>
                    </a:ext>
                  </a:extLst>
                </a:gridCol>
                <a:gridCol w="3933291">
                  <a:extLst>
                    <a:ext uri="{9D8B030D-6E8A-4147-A177-3AD203B41FA5}">
                      <a16:colId xmlns:a16="http://schemas.microsoft.com/office/drawing/2014/main" val="1282900115"/>
                    </a:ext>
                  </a:extLst>
                </a:gridCol>
                <a:gridCol w="712191">
                  <a:extLst>
                    <a:ext uri="{9D8B030D-6E8A-4147-A177-3AD203B41FA5}">
                      <a16:colId xmlns:a16="http://schemas.microsoft.com/office/drawing/2014/main" val="2173456831"/>
                    </a:ext>
                  </a:extLst>
                </a:gridCol>
                <a:gridCol w="380978">
                  <a:extLst>
                    <a:ext uri="{9D8B030D-6E8A-4147-A177-3AD203B41FA5}">
                      <a16:colId xmlns:a16="http://schemas.microsoft.com/office/drawing/2014/main" val="2181586199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Zuständig</a:t>
                      </a:r>
                    </a:p>
                  </a:txBody>
                  <a:tcPr marL="72000" marR="360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Maßnahmen </a:t>
                      </a:r>
                    </a:p>
                  </a:txBody>
                  <a:tcPr marL="72000" marR="360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1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Plan Nr.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de-DE" sz="18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297166"/>
                  </a:ext>
                </a:extLst>
              </a:tr>
              <a:tr h="449027">
                <a:tc rowSpan="5"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Ortspolizeibehörde 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r>
                        <a:rPr lang="de-CH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 Vorfeld prüfen, welche öffentlichen Einrichtungen (Schulen usw.) im Falle eines extremen Orkans wie geschlossen werden können, sollen 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r"/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30187"/>
                  </a:ext>
                </a:extLst>
              </a:tr>
              <a:tr h="4490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r>
                        <a:rPr lang="de-CH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Verwaltungsbetrieb soweit als möglich reduzieren (Homeoffice) 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r"/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06773"/>
                  </a:ext>
                </a:extLst>
              </a:tr>
              <a:tr h="449027">
                <a:tc vMerge="1">
                  <a:txBody>
                    <a:bodyPr/>
                    <a:lstStyle/>
                    <a:p>
                      <a:pPr marL="0" algn="l" defTabSz="755934" rtl="0" eaLnBrk="1" latinLnBrk="0" hangingPunct="1"/>
                      <a:endParaRPr lang="de-DE" sz="14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r>
                        <a:rPr lang="de-CH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Notbetrieb für Öffentlichkeit einrichten 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r"/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913368"/>
                  </a:ext>
                </a:extLst>
              </a:tr>
              <a:tr h="449027">
                <a:tc vMerge="1">
                  <a:txBody>
                    <a:bodyPr/>
                    <a:lstStyle/>
                    <a:p>
                      <a:pPr marL="0" algn="l" defTabSz="755934" rtl="0" eaLnBrk="1" latinLnBrk="0" hangingPunct="1"/>
                      <a:endParaRPr lang="de-DE" sz="14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r>
                        <a:rPr lang="de-CH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Bürgertelefon einrichten 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r"/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382829"/>
                  </a:ext>
                </a:extLst>
              </a:tr>
              <a:tr h="449027">
                <a:tc vMerge="1">
                  <a:txBody>
                    <a:bodyPr/>
                    <a:lstStyle/>
                    <a:p>
                      <a:pPr marL="0" algn="l" defTabSz="755934" rtl="0" eaLnBrk="1" latinLnBrk="0" hangingPunct="1"/>
                      <a:endParaRPr lang="de-DE" sz="14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endParaRPr lang="de-CH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r"/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3739888"/>
                  </a:ext>
                </a:extLst>
              </a:tr>
            </a:tbl>
          </a:graphicData>
        </a:graphic>
      </p:graphicFrame>
      <p:sp>
        <p:nvSpPr>
          <p:cNvPr id="13" name="Rechteck 12">
            <a:hlinkClick r:id="rId2" action="ppaction://hlinksldjump"/>
            <a:extLst>
              <a:ext uri="{FF2B5EF4-FFF2-40B4-BE49-F238E27FC236}">
                <a16:creationId xmlns:a16="http://schemas.microsoft.com/office/drawing/2014/main" id="{2A06456C-15A8-6B76-9F90-53F81E2BC36E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14" name="Rechteck 13">
            <a:hlinkClick r:id="rId3" action="ppaction://hlinksldjump"/>
            <a:extLst>
              <a:ext uri="{FF2B5EF4-FFF2-40B4-BE49-F238E27FC236}">
                <a16:creationId xmlns:a16="http://schemas.microsoft.com/office/drawing/2014/main" id="{7A53450D-9645-893B-BF0D-2C0A44A8E0F0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2" name="Rechteck 1">
            <a:hlinkClick r:id="rId4" action="ppaction://hlinksldjump"/>
            <a:extLst>
              <a:ext uri="{FF2B5EF4-FFF2-40B4-BE49-F238E27FC236}">
                <a16:creationId xmlns:a16="http://schemas.microsoft.com/office/drawing/2014/main" id="{1EEB9F08-3E77-156A-845B-ED0813BAED47}"/>
              </a:ext>
            </a:extLst>
          </p:cNvPr>
          <p:cNvSpPr/>
          <p:nvPr/>
        </p:nvSpPr>
        <p:spPr>
          <a:xfrm rot="16200000">
            <a:off x="-185986" y="3851508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Sturm</a:t>
            </a:r>
          </a:p>
        </p:txBody>
      </p:sp>
    </p:spTree>
    <p:extLst>
      <p:ext uri="{BB962C8B-B14F-4D97-AF65-F5344CB8AC3E}">
        <p14:creationId xmlns:p14="http://schemas.microsoft.com/office/powerpoint/2010/main" val="40948885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924F90-0D1C-7FF4-B728-09A64B92E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44FFAF-9FB6-0C53-A0FD-EF1FBC607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2000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57DE699-B8A8-0CF8-4E20-480AED2B4D2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Gesamtübersicht 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8803E6E-37C2-819A-07FC-06A91AA0434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DE" dirty="0"/>
              <a:t>Starkregen / Hochwasser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7FFB258-499E-6A6D-1AB1-C30E59513EF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1" name="Rechteck 10">
            <a:hlinkClick r:id="" action="ppaction://noaction"/>
            <a:extLst>
              <a:ext uri="{FF2B5EF4-FFF2-40B4-BE49-F238E27FC236}">
                <a16:creationId xmlns:a16="http://schemas.microsoft.com/office/drawing/2014/main" id="{885E55F1-E026-AFC7-E709-6471127D9264}"/>
              </a:ext>
            </a:extLst>
          </p:cNvPr>
          <p:cNvSpPr/>
          <p:nvPr/>
        </p:nvSpPr>
        <p:spPr>
          <a:xfrm>
            <a:off x="503238" y="2484640"/>
            <a:ext cx="6840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/>
          <a:lstStyle/>
          <a:p>
            <a:pPr>
              <a:tabLst>
                <a:tab pos="6480000" algn="r"/>
              </a:tabLst>
            </a:pPr>
            <a:r>
              <a:rPr lang="de-DE" sz="2400" dirty="0">
                <a:solidFill>
                  <a:schemeClr val="tx1"/>
                </a:solidFill>
              </a:rPr>
              <a:t>Maßnahmen-Übersicht  	</a:t>
            </a:r>
            <a:r>
              <a:rPr lang="de-DE" sz="2400" b="1" dirty="0">
                <a:solidFill>
                  <a:schemeClr val="tx1"/>
                </a:solidFill>
              </a:rPr>
              <a:t>Plan 2010</a:t>
            </a:r>
          </a:p>
        </p:txBody>
      </p:sp>
      <p:sp>
        <p:nvSpPr>
          <p:cNvPr id="13" name="Rechteck 12">
            <a:hlinkClick r:id="rId2" action="ppaction://hlinksldjump"/>
            <a:extLst>
              <a:ext uri="{FF2B5EF4-FFF2-40B4-BE49-F238E27FC236}">
                <a16:creationId xmlns:a16="http://schemas.microsoft.com/office/drawing/2014/main" id="{6D1FEB5D-40AA-12DF-5308-810FFBD2FF66}"/>
              </a:ext>
            </a:extLst>
          </p:cNvPr>
          <p:cNvSpPr/>
          <p:nvPr/>
        </p:nvSpPr>
        <p:spPr>
          <a:xfrm>
            <a:off x="503238" y="1528763"/>
            <a:ext cx="6840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/>
          <a:lstStyle/>
          <a:p>
            <a:pPr>
              <a:tabLst>
                <a:tab pos="6480000" algn="r"/>
              </a:tabLst>
            </a:pPr>
            <a:r>
              <a:rPr lang="de-DE" sz="2400" dirty="0">
                <a:solidFill>
                  <a:schemeClr val="tx1"/>
                </a:solidFill>
              </a:rPr>
              <a:t>Strategie 	</a:t>
            </a:r>
            <a:r>
              <a:rPr lang="de-DE" sz="2400" b="1" dirty="0">
                <a:solidFill>
                  <a:schemeClr val="tx1"/>
                </a:solidFill>
              </a:rPr>
              <a:t>Plan 2002</a:t>
            </a:r>
          </a:p>
        </p:txBody>
      </p:sp>
      <p:sp>
        <p:nvSpPr>
          <p:cNvPr id="9" name="Rechteck 8">
            <a:hlinkClick r:id="rId3" action="ppaction://hlinksldjump"/>
            <a:extLst>
              <a:ext uri="{FF2B5EF4-FFF2-40B4-BE49-F238E27FC236}">
                <a16:creationId xmlns:a16="http://schemas.microsoft.com/office/drawing/2014/main" id="{F47B855E-CB86-E48F-620D-B7865C8A1A28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10" name="Rechteck 9">
            <a:hlinkClick r:id="rId4" action="ppaction://hlinksldjump"/>
            <a:extLst>
              <a:ext uri="{FF2B5EF4-FFF2-40B4-BE49-F238E27FC236}">
                <a16:creationId xmlns:a16="http://schemas.microsoft.com/office/drawing/2014/main" id="{D14D6382-7619-041D-B658-606A61A54FF1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CA8DB42-552F-25D8-6A7E-972F60C9F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14.11.2024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67326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988801-98E1-F7EB-EDC2-385A0BED7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3C47A8D-3FE5-B77F-3AE6-2B74B0988E3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Strategie und Maßnahmen 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5ADF75B-CA94-4522-AF6F-D6467DA4980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Starkregen/Hochwasser </a:t>
            </a:r>
            <a:endParaRPr lang="de-CH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8D50BF42-7DDA-F054-F977-487EFBF05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2002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9F3CC47-AA66-D6E3-A29D-5DBF1A26F21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4D046FB-2434-A6DB-AF6F-9EC55150E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14.11.2024</a:t>
            </a:r>
            <a:endParaRPr lang="de-DE" dirty="0"/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864EDBF1-5C03-CF69-09CB-6490B8F77A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104748"/>
              </p:ext>
            </p:extLst>
          </p:nvPr>
        </p:nvGraphicFramePr>
        <p:xfrm>
          <a:off x="503238" y="1528763"/>
          <a:ext cx="6840538" cy="60577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4872">
                  <a:extLst>
                    <a:ext uri="{9D8B030D-6E8A-4147-A177-3AD203B41FA5}">
                      <a16:colId xmlns:a16="http://schemas.microsoft.com/office/drawing/2014/main" val="1657135842"/>
                    </a:ext>
                  </a:extLst>
                </a:gridCol>
                <a:gridCol w="1639534">
                  <a:extLst>
                    <a:ext uri="{9D8B030D-6E8A-4147-A177-3AD203B41FA5}">
                      <a16:colId xmlns:a16="http://schemas.microsoft.com/office/drawing/2014/main" val="1282900115"/>
                    </a:ext>
                  </a:extLst>
                </a:gridCol>
                <a:gridCol w="1608326">
                  <a:extLst>
                    <a:ext uri="{9D8B030D-6E8A-4147-A177-3AD203B41FA5}">
                      <a16:colId xmlns:a16="http://schemas.microsoft.com/office/drawing/2014/main" val="4197595889"/>
                    </a:ext>
                  </a:extLst>
                </a:gridCol>
                <a:gridCol w="1997806">
                  <a:extLst>
                    <a:ext uri="{9D8B030D-6E8A-4147-A177-3AD203B41FA5}">
                      <a16:colId xmlns:a16="http://schemas.microsoft.com/office/drawing/2014/main" val="725513907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de-DE" sz="16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Schutzziele Sicherheitsinfrastruktur und Menschen  </a:t>
                      </a:r>
                    </a:p>
                  </a:txBody>
                  <a:tcPr marL="72000" marR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72000" marR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153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Gefahrenbereich</a:t>
                      </a:r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Gefahr </a:t>
                      </a:r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Strategie</a:t>
                      </a:r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Maßnahmen </a:t>
                      </a:r>
                    </a:p>
                  </a:txBody>
                  <a:tcPr marL="72000" marR="0"/>
                </a:tc>
                <a:extLst>
                  <a:ext uri="{0D108BD9-81ED-4DB2-BD59-A6C34878D82A}">
                    <a16:rowId xmlns:a16="http://schemas.microsoft.com/office/drawing/2014/main" val="691297166"/>
                  </a:ext>
                </a:extLst>
              </a:tr>
              <a:tr h="370840">
                <a:tc rowSpan="3"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488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Sicherheits-infrastruktur </a:t>
                      </a:r>
                    </a:p>
                  </a:txBody>
                  <a:tcPr marL="36000" marR="0" marT="36000" marB="72000"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Gefahr für einrückende Einsatzkräfte </a:t>
                      </a:r>
                      <a:endParaRPr dirty="0"/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Risiken für Einsatzkräfte reduzieren </a:t>
                      </a:r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Einsatzkräfte frühzeitig alarmieren </a:t>
                      </a:r>
                    </a:p>
                  </a:txBody>
                  <a:tcPr marL="72000" marR="0"/>
                </a:tc>
                <a:extLst>
                  <a:ext uri="{0D108BD9-81ED-4DB2-BD59-A6C34878D82A}">
                    <a16:rowId xmlns:a16="http://schemas.microsoft.com/office/drawing/2014/main" val="360325861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DE" sz="1488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0" marT="36000" marB="72000"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Blockierte Rettungswege </a:t>
                      </a:r>
                      <a:endParaRPr dirty="0"/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Störungen</a:t>
                      </a:r>
                    </a:p>
                    <a:p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beseitigen</a:t>
                      </a:r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Aufräumen nach Prioritäten </a:t>
                      </a:r>
                    </a:p>
                  </a:txBody>
                  <a:tcPr marL="72000" marR="0"/>
                </a:tc>
                <a:extLst>
                  <a:ext uri="{0D108BD9-81ED-4DB2-BD59-A6C34878D82A}">
                    <a16:rowId xmlns:a16="http://schemas.microsoft.com/office/drawing/2014/main" val="26797956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DE" sz="1488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0" marT="36000" marB="72000"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Ausfall von Einrichtungen</a:t>
                      </a:r>
                      <a:endParaRPr dirty="0"/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Verlegen an Ersatzstandort </a:t>
                      </a:r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Ersatzstandorte planen </a:t>
                      </a:r>
                    </a:p>
                  </a:txBody>
                  <a:tcPr marL="72000" marR="0"/>
                </a:tc>
                <a:extLst>
                  <a:ext uri="{0D108BD9-81ED-4DB2-BD59-A6C34878D82A}">
                    <a16:rowId xmlns:a16="http://schemas.microsoft.com/office/drawing/2014/main" val="4294879953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r>
                        <a:rPr lang="de-DE" sz="1488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Menschen </a:t>
                      </a:r>
                    </a:p>
                  </a:txBody>
                  <a:tcPr marL="36000" marR="0" marT="36000" marB="72000"/>
                </a:tc>
                <a:tc rowSpan="4">
                  <a:txBody>
                    <a:bodyPr/>
                    <a:lstStyle/>
                    <a:p>
                      <a:r>
                        <a:rPr lang="de-DE" dirty="0"/>
                        <a:t>Gefahr des Ertrinkens </a:t>
                      </a:r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Verteidigen</a:t>
                      </a:r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Technische Schutzmaßnahmen</a:t>
                      </a:r>
                    </a:p>
                  </a:txBody>
                  <a:tcPr marL="72000" marR="0"/>
                </a:tc>
                <a:extLst>
                  <a:ext uri="{0D108BD9-81ED-4DB2-BD59-A6C34878D82A}">
                    <a16:rowId xmlns:a16="http://schemas.microsoft.com/office/drawing/2014/main" val="112840225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Personen fernhalten </a:t>
                      </a:r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Sperrung / Schließung von Verkehrswegen, </a:t>
                      </a:r>
                    </a:p>
                    <a:p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Objekten, Einrichtungen </a:t>
                      </a:r>
                    </a:p>
                  </a:txBody>
                  <a:tcPr marL="72000" marR="0"/>
                </a:tc>
                <a:extLst>
                  <a:ext uri="{0D108BD9-81ED-4DB2-BD59-A6C34878D82A}">
                    <a16:rowId xmlns:a16="http://schemas.microsoft.com/office/drawing/2014/main" val="414013394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DE" sz="1488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0" marT="36000" marB="72000"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Personen aus Gefahrenbereich bringen </a:t>
                      </a:r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Evakuierungen</a:t>
                      </a:r>
                    </a:p>
                  </a:txBody>
                  <a:tcPr marL="72000" marR="0"/>
                </a:tc>
                <a:extLst>
                  <a:ext uri="{0D108BD9-81ED-4DB2-BD59-A6C34878D82A}">
                    <a16:rowId xmlns:a16="http://schemas.microsoft.com/office/drawing/2014/main" val="233319063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DE" sz="1488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0" marT="36000" marB="72000"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Personen im Gefahrenbereich belassen </a:t>
                      </a:r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Warnen </a:t>
                      </a:r>
                    </a:p>
                    <a:p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Versorgen </a:t>
                      </a:r>
                    </a:p>
                    <a:p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Retten </a:t>
                      </a:r>
                    </a:p>
                  </a:txBody>
                  <a:tcPr marL="72000" marR="0"/>
                </a:tc>
                <a:extLst>
                  <a:ext uri="{0D108BD9-81ED-4DB2-BD59-A6C34878D82A}">
                    <a16:rowId xmlns:a16="http://schemas.microsoft.com/office/drawing/2014/main" val="989739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1488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0" marT="36000" marB="72000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/>
                </a:tc>
                <a:extLst>
                  <a:ext uri="{0D108BD9-81ED-4DB2-BD59-A6C34878D82A}">
                    <a16:rowId xmlns:a16="http://schemas.microsoft.com/office/drawing/2014/main" val="813621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1488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0" marT="36000" marB="72000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/>
                </a:tc>
                <a:extLst>
                  <a:ext uri="{0D108BD9-81ED-4DB2-BD59-A6C34878D82A}">
                    <a16:rowId xmlns:a16="http://schemas.microsoft.com/office/drawing/2014/main" val="2457065516"/>
                  </a:ext>
                </a:extLst>
              </a:tr>
            </a:tbl>
          </a:graphicData>
        </a:graphic>
      </p:graphicFrame>
      <p:sp>
        <p:nvSpPr>
          <p:cNvPr id="10" name="Rechteck 9">
            <a:hlinkClick r:id="rId2" action="ppaction://hlinksldjump"/>
            <a:extLst>
              <a:ext uri="{FF2B5EF4-FFF2-40B4-BE49-F238E27FC236}">
                <a16:creationId xmlns:a16="http://schemas.microsoft.com/office/drawing/2014/main" id="{ED472D3F-31A9-B1A6-BD8E-57244D88A210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14" name="Rechteck 13">
            <a:hlinkClick r:id="rId3" action="ppaction://hlinksldjump"/>
            <a:extLst>
              <a:ext uri="{FF2B5EF4-FFF2-40B4-BE49-F238E27FC236}">
                <a16:creationId xmlns:a16="http://schemas.microsoft.com/office/drawing/2014/main" id="{0B2D56BA-CEA2-A021-35F4-1ED854594739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4" name="Rechteck 3">
            <a:hlinkClick r:id="rId4" action="ppaction://hlinksldjump"/>
            <a:extLst>
              <a:ext uri="{FF2B5EF4-FFF2-40B4-BE49-F238E27FC236}">
                <a16:creationId xmlns:a16="http://schemas.microsoft.com/office/drawing/2014/main" id="{4460BC99-77F4-0A15-54CE-35FBEC3CF9D7}"/>
              </a:ext>
            </a:extLst>
          </p:cNvPr>
          <p:cNvSpPr/>
          <p:nvPr/>
        </p:nvSpPr>
        <p:spPr>
          <a:xfrm rot="16200000">
            <a:off x="-185985" y="3851508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Hochwasser</a:t>
            </a:r>
          </a:p>
        </p:txBody>
      </p:sp>
    </p:spTree>
    <p:extLst>
      <p:ext uri="{BB962C8B-B14F-4D97-AF65-F5344CB8AC3E}">
        <p14:creationId xmlns:p14="http://schemas.microsoft.com/office/powerpoint/2010/main" val="3668876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A7805-6C1C-5711-0E1F-043DC6ABD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elle 20">
            <a:extLst>
              <a:ext uri="{FF2B5EF4-FFF2-40B4-BE49-F238E27FC236}">
                <a16:creationId xmlns:a16="http://schemas.microsoft.com/office/drawing/2014/main" id="{5C2CC9E2-D733-AFFC-E52A-DDAE6158D0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8830168"/>
              </p:ext>
            </p:extLst>
          </p:nvPr>
        </p:nvGraphicFramePr>
        <p:xfrm>
          <a:off x="503238" y="1516825"/>
          <a:ext cx="6844324" cy="63672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8324">
                  <a:extLst>
                    <a:ext uri="{9D8B030D-6E8A-4147-A177-3AD203B41FA5}">
                      <a16:colId xmlns:a16="http://schemas.microsoft.com/office/drawing/2014/main" val="1527704495"/>
                    </a:ext>
                  </a:extLst>
                </a:gridCol>
                <a:gridCol w="5076000">
                  <a:extLst>
                    <a:ext uri="{9D8B030D-6E8A-4147-A177-3AD203B41FA5}">
                      <a16:colId xmlns:a16="http://schemas.microsoft.com/office/drawing/2014/main" val="2782571375"/>
                    </a:ext>
                  </a:extLst>
                </a:gridCol>
              </a:tblGrid>
              <a:tr h="388644"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/>
                        <a:t>Starkregen </a:t>
                      </a:r>
                      <a:endParaRPr lang="de-CH" sz="1200" b="1" dirty="0"/>
                    </a:p>
                  </a:txBody>
                  <a:tcPr marL="36000" marR="36000" marT="36000" marB="3600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200" b="1" dirty="0"/>
                        <a:t>Maßnahmen </a:t>
                      </a:r>
                    </a:p>
                  </a:txBody>
                  <a:tcPr marL="36000" marR="36000" marT="36000" marB="36000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311078"/>
                  </a:ext>
                </a:extLst>
              </a:tr>
              <a:tr h="1654106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de-DE" sz="1400" b="1" i="0" noProof="0" dirty="0">
                          <a:solidFill>
                            <a:schemeClr val="tx1"/>
                          </a:solidFill>
                          <a:latin typeface="+mn-lt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&gt; XX mm / 1 h 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endParaRPr lang="de-DE" sz="1400" b="1" i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endParaRPr lang="de-DE" sz="1400" b="1" i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endParaRPr lang="de-DE" sz="1400" b="1" i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endParaRPr lang="de-DE" sz="1400" b="1" i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endParaRPr lang="de-DE" sz="1400" b="1" i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endParaRPr lang="de-DE" sz="1400" b="1" i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endParaRPr lang="de-DE" sz="1400" b="1" i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endParaRPr lang="de-DE" sz="1400" b="1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endParaRPr lang="de-DE" sz="1400" b="1" noProof="0" dirty="0"/>
                    </a:p>
                    <a:p>
                      <a:pPr algn="ctr"/>
                      <a:endParaRPr lang="de-DE" sz="1400" b="1" noProof="0" dirty="0"/>
                    </a:p>
                    <a:p>
                      <a:pPr algn="ctr"/>
                      <a:endParaRPr lang="de-DE" sz="1400" b="1" noProof="0" dirty="0"/>
                    </a:p>
                    <a:p>
                      <a:pPr algn="ctr"/>
                      <a:endParaRPr lang="de-DE" sz="1400" b="1" noProof="0" dirty="0"/>
                    </a:p>
                    <a:p>
                      <a:pPr algn="ctr"/>
                      <a:endParaRPr lang="de-DE" sz="1400" b="1" noProof="0" dirty="0"/>
                    </a:p>
                    <a:p>
                      <a:pPr algn="ctr"/>
                      <a:endParaRPr lang="de-DE" sz="1400" b="1" noProof="0" dirty="0"/>
                    </a:p>
                    <a:p>
                      <a:pPr algn="ctr"/>
                      <a:endParaRPr lang="de-DE" sz="1400" b="1" noProof="0" dirty="0"/>
                    </a:p>
                  </a:txBody>
                  <a:tcPr marL="36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400" b="1" dirty="0"/>
                    </a:p>
                    <a:p>
                      <a:pPr algn="ctr"/>
                      <a:endParaRPr lang="de-CH" sz="1400" b="1" dirty="0"/>
                    </a:p>
                  </a:txBody>
                  <a:tcPr marL="36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7718137"/>
                  </a:ext>
                </a:extLst>
              </a:tr>
              <a:tr h="655759">
                <a:tc>
                  <a:txBody>
                    <a:bodyPr/>
                    <a:lstStyle/>
                    <a:p>
                      <a:pPr marL="0" algn="ctr" defTabSz="755934" rtl="0" eaLnBrk="1" latinLnBrk="0" hangingPunct="1"/>
                      <a:r>
                        <a:rPr lang="de-DE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Hochwasser </a:t>
                      </a:r>
                      <a:endParaRPr lang="de-CH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b="1" dirty="0"/>
                        <a:t>Maßnahmen </a:t>
                      </a:r>
                      <a:endParaRPr lang="de-CH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2504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CH" sz="1400" b="1" dirty="0"/>
                        <a:t>Pegel A</a:t>
                      </a:r>
                    </a:p>
                    <a:p>
                      <a:pPr algn="ctr"/>
                      <a:endParaRPr lang="de-CH" sz="1400" b="1" dirty="0"/>
                    </a:p>
                    <a:p>
                      <a:pPr algn="ctr"/>
                      <a:endParaRPr lang="de-CH" sz="1400" b="1" dirty="0"/>
                    </a:p>
                    <a:p>
                      <a:pPr algn="ctr"/>
                      <a:endParaRPr lang="de-CH" sz="1400" b="1" dirty="0"/>
                    </a:p>
                    <a:p>
                      <a:pPr algn="ctr"/>
                      <a:endParaRPr lang="de-CH" sz="1400" b="1" dirty="0"/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400" b="1" dirty="0"/>
                    </a:p>
                  </a:txBody>
                  <a:tcPr marL="36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1995052"/>
                  </a:ext>
                </a:extLst>
              </a:tr>
              <a:tr h="698248"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de-DE" sz="1400" b="1" dirty="0"/>
                        <a:t>Pegel B</a:t>
                      </a:r>
                      <a:endParaRPr lang="de-CH" sz="1400" b="1" dirty="0"/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400" b="1" dirty="0"/>
                    </a:p>
                  </a:txBody>
                  <a:tcPr marL="36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1747529"/>
                  </a:ext>
                </a:extLst>
              </a:tr>
            </a:tbl>
          </a:graphicData>
        </a:graphic>
      </p:graphicFrame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8474A5B-5227-667A-01A9-86F08E29BEB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Maßnahmen-Übersicht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6C6EFC1-8C60-4A17-C54C-A049346F310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Starkregen / Hochwasser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AF0BCCD-D9CD-41E1-2A40-2C3DDE7A1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2010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33EB5DBB-2A6C-6703-5419-3A82EAA657E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1E39F580-40A3-1C4A-A693-F027F9C9A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14.11.2024</a:t>
            </a:r>
            <a:endParaRPr lang="de-DE" dirty="0"/>
          </a:p>
        </p:txBody>
      </p:sp>
      <p:sp>
        <p:nvSpPr>
          <p:cNvPr id="31" name="Textfeld 30">
            <a:hlinkClick r:id="rId2" action="ppaction://hlinksldjump"/>
            <a:extLst>
              <a:ext uri="{FF2B5EF4-FFF2-40B4-BE49-F238E27FC236}">
                <a16:creationId xmlns:a16="http://schemas.microsoft.com/office/drawing/2014/main" id="{7FB97D03-5262-72C3-797C-F1C0D12731A7}"/>
              </a:ext>
            </a:extLst>
          </p:cNvPr>
          <p:cNvSpPr txBox="1"/>
          <p:nvPr/>
        </p:nvSpPr>
        <p:spPr>
          <a:xfrm>
            <a:off x="2377201" y="2833453"/>
            <a:ext cx="4880246" cy="723068"/>
          </a:xfrm>
          <a:prstGeom prst="rect">
            <a:avLst/>
          </a:prstGeom>
          <a:solidFill>
            <a:srgbClr val="FFC000"/>
          </a:solidFill>
        </p:spPr>
        <p:txBody>
          <a:bodyPr wrap="square" lIns="36000" rIns="36000" rtlCol="0">
            <a:noAutofit/>
          </a:bodyPr>
          <a:lstStyle/>
          <a:p>
            <a:r>
              <a:rPr lang="de-DE" sz="1400" b="1" dirty="0"/>
              <a:t>Beginn Sperrungen</a:t>
            </a:r>
          </a:p>
          <a:p>
            <a:r>
              <a:rPr lang="de-DE" sz="1400" b="1" dirty="0"/>
              <a:t>Plan 5000</a:t>
            </a:r>
          </a:p>
        </p:txBody>
      </p:sp>
      <p:sp>
        <p:nvSpPr>
          <p:cNvPr id="29" name="Textfeld 28">
            <a:hlinkClick r:id="rId3" action="ppaction://hlinksldjump"/>
            <a:extLst>
              <a:ext uri="{FF2B5EF4-FFF2-40B4-BE49-F238E27FC236}">
                <a16:creationId xmlns:a16="http://schemas.microsoft.com/office/drawing/2014/main" id="{66CFC7CA-6522-0E83-6ED5-9838375B0B5C}"/>
              </a:ext>
            </a:extLst>
          </p:cNvPr>
          <p:cNvSpPr txBox="1"/>
          <p:nvPr/>
        </p:nvSpPr>
        <p:spPr>
          <a:xfrm>
            <a:off x="2377201" y="3615973"/>
            <a:ext cx="4880245" cy="723069"/>
          </a:xfrm>
          <a:prstGeom prst="rect">
            <a:avLst/>
          </a:prstGeom>
          <a:solidFill>
            <a:srgbClr val="FFC000"/>
          </a:solidFill>
        </p:spPr>
        <p:txBody>
          <a:bodyPr wrap="square" lIns="36000" rIns="36000" rtlCol="0">
            <a:noAutofit/>
          </a:bodyPr>
          <a:lstStyle/>
          <a:p>
            <a:r>
              <a:rPr lang="de-DE" sz="1400" b="1" dirty="0"/>
              <a:t>Beginn Schließungen</a:t>
            </a:r>
          </a:p>
          <a:p>
            <a:r>
              <a:rPr lang="de-DE" sz="1400" b="1" dirty="0"/>
              <a:t>Plan 6000</a:t>
            </a:r>
          </a:p>
        </p:txBody>
      </p:sp>
      <p:sp>
        <p:nvSpPr>
          <p:cNvPr id="13" name="Rechteck 12">
            <a:hlinkClick r:id="rId4" action="ppaction://hlinksldjump"/>
            <a:extLst>
              <a:ext uri="{FF2B5EF4-FFF2-40B4-BE49-F238E27FC236}">
                <a16:creationId xmlns:a16="http://schemas.microsoft.com/office/drawing/2014/main" id="{AC9B7CA9-0B11-CB62-9E8F-DDE3077274D2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18" name="Rechteck 17">
            <a:hlinkClick r:id="rId5" action="ppaction://hlinksldjump"/>
            <a:extLst>
              <a:ext uri="{FF2B5EF4-FFF2-40B4-BE49-F238E27FC236}">
                <a16:creationId xmlns:a16="http://schemas.microsoft.com/office/drawing/2014/main" id="{D5B4096A-AE49-DA2B-571F-3B42487B0EEF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5" name="Textfeld 4">
            <a:hlinkClick r:id="rId6" action="ppaction://hlinksldjump"/>
            <a:extLst>
              <a:ext uri="{FF2B5EF4-FFF2-40B4-BE49-F238E27FC236}">
                <a16:creationId xmlns:a16="http://schemas.microsoft.com/office/drawing/2014/main" id="{1FBC405A-7225-4DDE-812C-1860F04E093B}"/>
              </a:ext>
            </a:extLst>
          </p:cNvPr>
          <p:cNvSpPr txBox="1"/>
          <p:nvPr/>
        </p:nvSpPr>
        <p:spPr>
          <a:xfrm>
            <a:off x="2377201" y="1991379"/>
            <a:ext cx="4880246" cy="723068"/>
          </a:xfrm>
          <a:prstGeom prst="rect">
            <a:avLst/>
          </a:prstGeom>
          <a:solidFill>
            <a:srgbClr val="FFC000"/>
          </a:solidFill>
        </p:spPr>
        <p:txBody>
          <a:bodyPr wrap="square" lIns="36000" rIns="36000" rtlCol="0">
            <a:noAutofit/>
          </a:bodyPr>
          <a:lstStyle/>
          <a:p>
            <a:r>
              <a:rPr lang="de-DE" sz="1400" b="1" dirty="0"/>
              <a:t>Beginn Kontrollmaßnahmen</a:t>
            </a:r>
          </a:p>
          <a:p>
            <a:r>
              <a:rPr lang="de-DE" sz="1400" b="1" dirty="0"/>
              <a:t>Plan 3000</a:t>
            </a:r>
          </a:p>
        </p:txBody>
      </p:sp>
      <p:sp>
        <p:nvSpPr>
          <p:cNvPr id="7" name="Textfeld 6">
            <a:hlinkClick r:id="rId7" action="ppaction://hlinksldjump"/>
            <a:extLst>
              <a:ext uri="{FF2B5EF4-FFF2-40B4-BE49-F238E27FC236}">
                <a16:creationId xmlns:a16="http://schemas.microsoft.com/office/drawing/2014/main" id="{1F6B81FF-7725-56BC-CF0B-DC8898D9A63B}"/>
              </a:ext>
            </a:extLst>
          </p:cNvPr>
          <p:cNvSpPr txBox="1"/>
          <p:nvPr/>
        </p:nvSpPr>
        <p:spPr>
          <a:xfrm>
            <a:off x="2372547" y="6236823"/>
            <a:ext cx="4880245" cy="723069"/>
          </a:xfrm>
          <a:prstGeom prst="rect">
            <a:avLst/>
          </a:prstGeom>
          <a:solidFill>
            <a:srgbClr val="FF0000"/>
          </a:solidFill>
        </p:spPr>
        <p:txBody>
          <a:bodyPr wrap="square" lIns="36000" rIns="36000" rtlCol="0">
            <a:no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Beginn Warnungen / Evakuierungen </a:t>
            </a:r>
          </a:p>
          <a:p>
            <a:r>
              <a:rPr lang="de-DE" sz="1400" b="1" dirty="0">
                <a:solidFill>
                  <a:schemeClr val="bg1"/>
                </a:solidFill>
              </a:rPr>
              <a:t>Plan 7000</a:t>
            </a:r>
          </a:p>
        </p:txBody>
      </p:sp>
    </p:spTree>
    <p:extLst>
      <p:ext uri="{BB962C8B-B14F-4D97-AF65-F5344CB8AC3E}">
        <p14:creationId xmlns:p14="http://schemas.microsoft.com/office/powerpoint/2010/main" val="24993367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302CD5-B7D9-0F5E-B206-0BBDE7A949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4933C0E3-CA96-E6BB-16CA-D3DE043032D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Kontrollmaßnahmen 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E8964805-D3EC-586F-CC4E-5E53A1CEA0F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Starkregen / Hochwasser 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78E2369B-6437-EC13-589E-D774C92D7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3000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2EEBF84-9DF5-062E-598D-BD590E08670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A30B521-FCD3-FF5B-56F9-B572F05E5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14.11.2024</a:t>
            </a:r>
            <a:endParaRPr lang="de-DE" dirty="0"/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38DF5DC3-6BF3-D9F7-49F2-CABBC4D6DE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8129965"/>
              </p:ext>
            </p:extLst>
          </p:nvPr>
        </p:nvGraphicFramePr>
        <p:xfrm>
          <a:off x="503238" y="1528762"/>
          <a:ext cx="6831013" cy="76788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8324">
                  <a:extLst>
                    <a:ext uri="{9D8B030D-6E8A-4147-A177-3AD203B41FA5}">
                      <a16:colId xmlns:a16="http://schemas.microsoft.com/office/drawing/2014/main" val="1527704495"/>
                    </a:ext>
                  </a:extLst>
                </a:gridCol>
                <a:gridCol w="5062689">
                  <a:extLst>
                    <a:ext uri="{9D8B030D-6E8A-4147-A177-3AD203B41FA5}">
                      <a16:colId xmlns:a16="http://schemas.microsoft.com/office/drawing/2014/main" val="2782571375"/>
                    </a:ext>
                  </a:extLst>
                </a:gridCol>
              </a:tblGrid>
              <a:tr h="367830"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/>
                        <a:t>Starkregen </a:t>
                      </a:r>
                      <a:endParaRPr lang="de-CH" sz="1200" b="1" dirty="0"/>
                    </a:p>
                  </a:txBody>
                  <a:tcPr marL="36000" marR="36000" marT="36000" marB="3600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200" b="1" dirty="0"/>
                        <a:t>Zu kontrollierende Objekte </a:t>
                      </a:r>
                    </a:p>
                  </a:txBody>
                  <a:tcPr marL="36000" marR="36000" marT="36000" marB="36000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311078"/>
                  </a:ext>
                </a:extLst>
              </a:tr>
              <a:tr h="1920936">
                <a:tc>
                  <a:txBody>
                    <a:bodyPr/>
                    <a:lstStyle/>
                    <a:p>
                      <a:pPr algn="l"/>
                      <a:r>
                        <a:rPr lang="de-DE" sz="1400" b="1" i="0" dirty="0">
                          <a:solidFill>
                            <a:schemeClr val="tx1"/>
                          </a:solidFill>
                          <a:latin typeface="+mn-lt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&gt; X mm in 1 h</a:t>
                      </a:r>
                      <a:endParaRPr lang="de-DE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endParaRPr lang="de-CH" sz="1400" b="1" dirty="0"/>
                    </a:p>
                    <a:p>
                      <a:pPr algn="ctr"/>
                      <a:endParaRPr lang="de-CH" sz="1400" b="1" dirty="0"/>
                    </a:p>
                    <a:p>
                      <a:pPr algn="ctr"/>
                      <a:endParaRPr lang="de-CH" sz="1400" b="1" dirty="0"/>
                    </a:p>
                    <a:p>
                      <a:pPr algn="ctr"/>
                      <a:endParaRPr lang="de-CH" sz="1400" b="1" dirty="0"/>
                    </a:p>
                    <a:p>
                      <a:pPr algn="ctr"/>
                      <a:endParaRPr lang="de-CH" sz="1400" b="1" dirty="0"/>
                    </a:p>
                    <a:p>
                      <a:pPr algn="ctr"/>
                      <a:endParaRPr lang="de-CH" sz="1400" b="1" dirty="0"/>
                    </a:p>
                    <a:p>
                      <a:pPr algn="ctr"/>
                      <a:endParaRPr lang="de-CH" sz="1400" b="1" dirty="0"/>
                    </a:p>
                    <a:p>
                      <a:pPr algn="ctr"/>
                      <a:endParaRPr lang="de-CH" sz="1400" b="1" dirty="0"/>
                    </a:p>
                    <a:p>
                      <a:pPr algn="ctr"/>
                      <a:endParaRPr lang="de-CH" sz="1400" b="1" dirty="0"/>
                    </a:p>
                    <a:p>
                      <a:pPr algn="ctr"/>
                      <a:endParaRPr lang="de-CH" sz="1400" b="1" dirty="0"/>
                    </a:p>
                    <a:p>
                      <a:pPr algn="ctr"/>
                      <a:endParaRPr lang="de-CH" sz="1400" b="1" dirty="0"/>
                    </a:p>
                  </a:txBody>
                  <a:tcPr marL="36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400" b="1" dirty="0"/>
                    </a:p>
                    <a:p>
                      <a:pPr algn="ctr"/>
                      <a:endParaRPr lang="de-CH" sz="1400" b="1" dirty="0"/>
                    </a:p>
                  </a:txBody>
                  <a:tcPr marL="36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7718137"/>
                  </a:ext>
                </a:extLst>
              </a:tr>
              <a:tr h="423244">
                <a:tc>
                  <a:txBody>
                    <a:bodyPr/>
                    <a:lstStyle/>
                    <a:p>
                      <a:pPr marL="0" algn="ctr" defTabSz="755934" rtl="0" eaLnBrk="1" latinLnBrk="0" hangingPunct="1"/>
                      <a:r>
                        <a:rPr lang="de-DE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Hochwasser</a:t>
                      </a:r>
                      <a:endParaRPr lang="de-CH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200" b="1" dirty="0"/>
                        <a:t>Zu kontrollierende Objekte </a:t>
                      </a:r>
                    </a:p>
                  </a:txBody>
                  <a:tcPr marL="36000" marR="36000" marT="36000" marB="36000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250450"/>
                  </a:ext>
                </a:extLst>
              </a:tr>
              <a:tr h="565346">
                <a:tc>
                  <a:txBody>
                    <a:bodyPr/>
                    <a:lstStyle/>
                    <a:p>
                      <a:pPr algn="ctr"/>
                      <a:r>
                        <a:rPr lang="de-CH" sz="1400" b="1" dirty="0"/>
                        <a:t>Pegel A</a:t>
                      </a: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400" b="1" dirty="0"/>
                    </a:p>
                  </a:txBody>
                  <a:tcPr marL="36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1995052"/>
                  </a:ext>
                </a:extLst>
              </a:tr>
              <a:tr h="1137312"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de-DE" sz="1400" b="1" dirty="0"/>
                        <a:t>Pegel B</a:t>
                      </a:r>
                      <a:endParaRPr lang="de-CH" sz="1400" b="1" dirty="0"/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400" b="1" dirty="0"/>
                    </a:p>
                  </a:txBody>
                  <a:tcPr marL="36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1747529"/>
                  </a:ext>
                </a:extLst>
              </a:tr>
              <a:tr h="601418">
                <a:tc>
                  <a:txBody>
                    <a:bodyPr/>
                    <a:lstStyle/>
                    <a:p>
                      <a:pPr algn="ctr"/>
                      <a:endParaRPr lang="de-CH" sz="1400" b="1" dirty="0"/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400" b="1" dirty="0"/>
                    </a:p>
                  </a:txBody>
                  <a:tcPr marL="36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0474555"/>
                  </a:ext>
                </a:extLst>
              </a:tr>
              <a:tr h="1951372">
                <a:tc>
                  <a:txBody>
                    <a:bodyPr/>
                    <a:lstStyle/>
                    <a:p>
                      <a:pPr algn="ctr"/>
                      <a:endParaRPr lang="de-CH" sz="1400" b="1" dirty="0"/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400" b="1" dirty="0"/>
                    </a:p>
                  </a:txBody>
                  <a:tcPr marL="36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4581286"/>
                  </a:ext>
                </a:extLst>
              </a:tr>
            </a:tbl>
          </a:graphicData>
        </a:graphic>
      </p:graphicFrame>
      <p:sp>
        <p:nvSpPr>
          <p:cNvPr id="37" name="Textfeld 36">
            <a:hlinkClick r:id="rId2" action="ppaction://hlinksldjump"/>
            <a:extLst>
              <a:ext uri="{FF2B5EF4-FFF2-40B4-BE49-F238E27FC236}">
                <a16:creationId xmlns:a16="http://schemas.microsoft.com/office/drawing/2014/main" id="{85CE9FCE-8C5D-AE11-A5C1-BC05C36E257C}"/>
              </a:ext>
            </a:extLst>
          </p:cNvPr>
          <p:cNvSpPr txBox="1"/>
          <p:nvPr/>
        </p:nvSpPr>
        <p:spPr>
          <a:xfrm>
            <a:off x="2379387" y="1979063"/>
            <a:ext cx="3359406" cy="2520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200" b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Objekt A 3010 </a:t>
            </a:r>
          </a:p>
        </p:txBody>
      </p:sp>
      <p:sp>
        <p:nvSpPr>
          <p:cNvPr id="41" name="Rechteck 40">
            <a:hlinkClick r:id="rId3" action="ppaction://hlinksldjump"/>
            <a:extLst>
              <a:ext uri="{FF2B5EF4-FFF2-40B4-BE49-F238E27FC236}">
                <a16:creationId xmlns:a16="http://schemas.microsoft.com/office/drawing/2014/main" id="{6C069E42-222C-CE90-F6AB-CDD60AEFD487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42" name="Rechteck 41">
            <a:hlinkClick r:id="rId4" action="ppaction://hlinksldjump"/>
            <a:extLst>
              <a:ext uri="{FF2B5EF4-FFF2-40B4-BE49-F238E27FC236}">
                <a16:creationId xmlns:a16="http://schemas.microsoft.com/office/drawing/2014/main" id="{BA783B2C-8027-6456-7374-63C2E7763461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43" name="Rechteck 42">
            <a:hlinkClick r:id="rId5" action="ppaction://hlinksldjump"/>
            <a:extLst>
              <a:ext uri="{FF2B5EF4-FFF2-40B4-BE49-F238E27FC236}">
                <a16:creationId xmlns:a16="http://schemas.microsoft.com/office/drawing/2014/main" id="{1BDC6900-36CF-9323-EB38-CAAD829E9885}"/>
              </a:ext>
            </a:extLst>
          </p:cNvPr>
          <p:cNvSpPr/>
          <p:nvPr/>
        </p:nvSpPr>
        <p:spPr>
          <a:xfrm rot="16200000">
            <a:off x="-185985" y="3851508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Hochwasser</a:t>
            </a:r>
          </a:p>
        </p:txBody>
      </p:sp>
    </p:spTree>
    <p:extLst>
      <p:ext uri="{BB962C8B-B14F-4D97-AF65-F5344CB8AC3E}">
        <p14:creationId xmlns:p14="http://schemas.microsoft.com/office/powerpoint/2010/main" val="30975841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A7805-6C1C-5711-0E1F-043DC6ABD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8474A5B-5227-667A-01A9-86F08E29BEB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Objekt A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6C6EFC1-8C60-4A17-C54C-A049346F310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DE" dirty="0"/>
              <a:t>Kontrolle Gewässer X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AF0BCCD-D9CD-41E1-2A40-2C3DDE7A1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3010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F96F815-3E10-6355-B92D-74F4BC8ACCB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1E39F580-40A3-1C4A-A693-F027F9C9A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14.11.2024</a:t>
            </a:r>
            <a:endParaRPr lang="de-DE" dirty="0"/>
          </a:p>
        </p:txBody>
      </p:sp>
      <p:sp>
        <p:nvSpPr>
          <p:cNvPr id="13" name="Rechteck 12">
            <a:hlinkClick r:id="rId2" action="ppaction://hlinksldjump"/>
            <a:extLst>
              <a:ext uri="{FF2B5EF4-FFF2-40B4-BE49-F238E27FC236}">
                <a16:creationId xmlns:a16="http://schemas.microsoft.com/office/drawing/2014/main" id="{AC9B7CA9-0B11-CB62-9E8F-DDE3077274D2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18" name="Rechteck 17">
            <a:hlinkClick r:id="rId3" action="ppaction://hlinksldjump"/>
            <a:extLst>
              <a:ext uri="{FF2B5EF4-FFF2-40B4-BE49-F238E27FC236}">
                <a16:creationId xmlns:a16="http://schemas.microsoft.com/office/drawing/2014/main" id="{D5B4096A-AE49-DA2B-571F-3B42487B0EEF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AE1AD461-F2EB-FC57-E6F7-F4895B8AD4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755607"/>
              </p:ext>
            </p:extLst>
          </p:nvPr>
        </p:nvGraphicFramePr>
        <p:xfrm>
          <a:off x="503238" y="1528763"/>
          <a:ext cx="6870968" cy="2321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7710">
                  <a:extLst>
                    <a:ext uri="{9D8B030D-6E8A-4147-A177-3AD203B41FA5}">
                      <a16:colId xmlns:a16="http://schemas.microsoft.com/office/drawing/2014/main" val="1657135842"/>
                    </a:ext>
                  </a:extLst>
                </a:gridCol>
                <a:gridCol w="1189973">
                  <a:extLst>
                    <a:ext uri="{9D8B030D-6E8A-4147-A177-3AD203B41FA5}">
                      <a16:colId xmlns:a16="http://schemas.microsoft.com/office/drawing/2014/main" val="1282900115"/>
                    </a:ext>
                  </a:extLst>
                </a:gridCol>
                <a:gridCol w="2630465">
                  <a:extLst>
                    <a:ext uri="{9D8B030D-6E8A-4147-A177-3AD203B41FA5}">
                      <a16:colId xmlns:a16="http://schemas.microsoft.com/office/drawing/2014/main" val="3615556462"/>
                    </a:ext>
                  </a:extLst>
                </a:gridCol>
                <a:gridCol w="910147">
                  <a:extLst>
                    <a:ext uri="{9D8B030D-6E8A-4147-A177-3AD203B41FA5}">
                      <a16:colId xmlns:a16="http://schemas.microsoft.com/office/drawing/2014/main" val="2173456831"/>
                    </a:ext>
                  </a:extLst>
                </a:gridCol>
                <a:gridCol w="382673">
                  <a:extLst>
                    <a:ext uri="{9D8B030D-6E8A-4147-A177-3AD203B41FA5}">
                      <a16:colId xmlns:a16="http://schemas.microsoft.com/office/drawing/2014/main" val="2181586199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r>
                        <a:rPr lang="de-DE" sz="16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Auslöser </a:t>
                      </a:r>
                    </a:p>
                  </a:txBody>
                  <a:tcPr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de-DE" sz="16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94836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de-DE" sz="16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Starkregen 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&gt; 50 mm/m2 in 1 h </a:t>
                      </a:r>
                    </a:p>
                  </a:txBody>
                  <a:tcPr>
                    <a:solidFill>
                      <a:srgbClr val="E7E6E6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de-DE" sz="16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&gt; 50 mm in 1 h </a:t>
                      </a:r>
                      <a:endParaRPr lang="de-DE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70086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de-DE" sz="16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Pegel A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 sz="16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7E6E6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de-DE" b="1" dirty="0"/>
                        <a:t>&gt; HMO (150 cm) 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267554"/>
                  </a:ext>
                </a:extLst>
              </a:tr>
              <a:tr h="152481">
                <a:tc gridSpan="5">
                  <a:txBody>
                    <a:bodyPr/>
                    <a:lstStyle/>
                    <a:p>
                      <a:endParaRPr lang="de-DE" sz="9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 sz="16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2337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Zuständig</a:t>
                      </a:r>
                    </a:p>
                  </a:txBody>
                  <a:tcPr>
                    <a:solidFill>
                      <a:srgbClr val="E7E6E6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de-DE" sz="16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Maßnahmen </a:t>
                      </a:r>
                    </a:p>
                  </a:txBody>
                  <a:tcPr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6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Plan Nr.</a:t>
                      </a:r>
                    </a:p>
                  </a:txBody>
                  <a:tcPr marL="36000" marR="3600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de-DE" sz="16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297166"/>
                  </a:ext>
                </a:extLst>
              </a:tr>
              <a:tr h="160359">
                <a:tc rowSpan="2"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Feuerwehr </a:t>
                      </a:r>
                    </a:p>
                  </a:txBody>
                  <a:tcPr marL="36000" marR="36000"/>
                </a:tc>
                <a:tc gridSpan="2"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Wasserstand kontrollieren </a:t>
                      </a:r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de-DE" sz="1400" b="0" i="0" kern="12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  <a:hlinkClick r:id="rId4" action="ppaction://hlinksldjump"/>
                        </a:rPr>
                        <a:t>3012</a:t>
                      </a:r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402272"/>
                  </a:ext>
                </a:extLst>
              </a:tr>
              <a:tr h="279599">
                <a:tc vMerge="1">
                  <a:txBody>
                    <a:bodyPr/>
                    <a:lstStyle/>
                    <a:p>
                      <a:pPr marL="0" algn="l" defTabSz="755934" rtl="0" eaLnBrk="1" latinLnBrk="0" hangingPunct="1"/>
                      <a:endParaRPr lang="de-DE" sz="1400" b="1" i="0" kern="12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 gridSpan="2"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Meldung an Einsatzleitung </a:t>
                      </a:r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de-DE" sz="1400" b="0" i="0" kern="12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r"/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358486"/>
                  </a:ext>
                </a:extLst>
              </a:tr>
            </a:tbl>
          </a:graphicData>
        </a:graphic>
      </p:graphicFrame>
      <p:pic>
        <p:nvPicPr>
          <p:cNvPr id="20" name="Grafik 19">
            <a:extLst>
              <a:ext uri="{FF2B5EF4-FFF2-40B4-BE49-F238E27FC236}">
                <a16:creationId xmlns:a16="http://schemas.microsoft.com/office/drawing/2014/main" id="{750C9604-4D53-C1C2-6688-500712B9B3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733" y="4690434"/>
            <a:ext cx="6852429" cy="4290728"/>
          </a:xfrm>
          <a:prstGeom prst="rect">
            <a:avLst/>
          </a:prstGeom>
        </p:spPr>
      </p:pic>
      <p:sp>
        <p:nvSpPr>
          <p:cNvPr id="21" name="Pfeil: nach unten 20">
            <a:extLst>
              <a:ext uri="{FF2B5EF4-FFF2-40B4-BE49-F238E27FC236}">
                <a16:creationId xmlns:a16="http://schemas.microsoft.com/office/drawing/2014/main" id="{80050DB7-52B2-E242-B91F-C418DDB94D56}"/>
              </a:ext>
            </a:extLst>
          </p:cNvPr>
          <p:cNvSpPr/>
          <p:nvPr/>
        </p:nvSpPr>
        <p:spPr>
          <a:xfrm>
            <a:off x="3301651" y="6723954"/>
            <a:ext cx="478186" cy="65761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Rechteck 21">
            <a:hlinkClick r:id="rId6" action="ppaction://hlinksldjump"/>
            <a:extLst>
              <a:ext uri="{FF2B5EF4-FFF2-40B4-BE49-F238E27FC236}">
                <a16:creationId xmlns:a16="http://schemas.microsoft.com/office/drawing/2014/main" id="{BC85DE0E-10D3-66F2-C3D8-A6CB7917ADFD}"/>
              </a:ext>
            </a:extLst>
          </p:cNvPr>
          <p:cNvSpPr/>
          <p:nvPr/>
        </p:nvSpPr>
        <p:spPr>
          <a:xfrm rot="16200000">
            <a:off x="-185985" y="3851508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Hochwasser</a:t>
            </a:r>
          </a:p>
        </p:txBody>
      </p:sp>
    </p:spTree>
    <p:extLst>
      <p:ext uri="{BB962C8B-B14F-4D97-AF65-F5344CB8AC3E}">
        <p14:creationId xmlns:p14="http://schemas.microsoft.com/office/powerpoint/2010/main" val="8226961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EFE344-7C27-C1EA-6BF1-43B2CB0858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9D8B924-18E8-8596-11DB-60A678FED1B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Objekt A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8ECF7C-FE1E-0759-14A5-063851C126E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DE" dirty="0"/>
              <a:t>Kontrolle Gewässer X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A2FBB01-8D61-2FD4-44CA-0AA8E0A31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3012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51DE78E-7C61-1B21-15C8-C7DC94E9BC6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5F9016C8-7A8C-F1E9-E057-37726F85A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14.11.2024</a:t>
            </a:r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328B9E9-7C51-7774-0C2C-11803C8CF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38" y="1528763"/>
            <a:ext cx="3880872" cy="4374738"/>
          </a:xfrm>
          <a:prstGeom prst="rect">
            <a:avLst/>
          </a:prstGeom>
        </p:spPr>
      </p:pic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28ABC76A-7BE6-CDD0-EA46-60EF339E682B}"/>
              </a:ext>
            </a:extLst>
          </p:cNvPr>
          <p:cNvSpPr/>
          <p:nvPr/>
        </p:nvSpPr>
        <p:spPr>
          <a:xfrm rot="3714631">
            <a:off x="2280631" y="3039391"/>
            <a:ext cx="1261534" cy="22414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2CCB6D9-602A-9857-7D2D-C86347FCA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38" y="5674443"/>
            <a:ext cx="6840537" cy="4538113"/>
          </a:xfrm>
          <a:prstGeom prst="rect">
            <a:avLst/>
          </a:prstGeom>
        </p:spPr>
      </p:pic>
      <p:sp>
        <p:nvSpPr>
          <p:cNvPr id="5" name="Rechteck 4">
            <a:hlinkClick r:id="rId4" action="ppaction://hlinksldjump"/>
            <a:extLst>
              <a:ext uri="{FF2B5EF4-FFF2-40B4-BE49-F238E27FC236}">
                <a16:creationId xmlns:a16="http://schemas.microsoft.com/office/drawing/2014/main" id="{17722508-D8E3-0F81-F8AF-0D2ECCDDE9C7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9" name="Rechteck 8">
            <a:hlinkClick r:id="rId5" action="ppaction://hlinksldjump"/>
            <a:extLst>
              <a:ext uri="{FF2B5EF4-FFF2-40B4-BE49-F238E27FC236}">
                <a16:creationId xmlns:a16="http://schemas.microsoft.com/office/drawing/2014/main" id="{731CE08F-C135-D635-C5AD-5FCB0F297CB9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10" name="Rechteck 9">
            <a:hlinkClick r:id="rId6" action="ppaction://hlinksldjump"/>
            <a:extLst>
              <a:ext uri="{FF2B5EF4-FFF2-40B4-BE49-F238E27FC236}">
                <a16:creationId xmlns:a16="http://schemas.microsoft.com/office/drawing/2014/main" id="{948FF511-9E55-4062-50CC-99DEF8F54581}"/>
              </a:ext>
            </a:extLst>
          </p:cNvPr>
          <p:cNvSpPr/>
          <p:nvPr/>
        </p:nvSpPr>
        <p:spPr>
          <a:xfrm rot="16200000">
            <a:off x="-185985" y="3851508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Hochwasser</a:t>
            </a:r>
          </a:p>
        </p:txBody>
      </p:sp>
    </p:spTree>
    <p:extLst>
      <p:ext uri="{BB962C8B-B14F-4D97-AF65-F5344CB8AC3E}">
        <p14:creationId xmlns:p14="http://schemas.microsoft.com/office/powerpoint/2010/main" val="8391828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558867-8C3E-B844-6A66-DF864C409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305A41E2-466A-2B77-E74F-F87D868190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1879809"/>
              </p:ext>
            </p:extLst>
          </p:nvPr>
        </p:nvGraphicFramePr>
        <p:xfrm>
          <a:off x="503238" y="1528762"/>
          <a:ext cx="6831013" cy="52727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8324">
                  <a:extLst>
                    <a:ext uri="{9D8B030D-6E8A-4147-A177-3AD203B41FA5}">
                      <a16:colId xmlns:a16="http://schemas.microsoft.com/office/drawing/2014/main" val="1527704495"/>
                    </a:ext>
                  </a:extLst>
                </a:gridCol>
                <a:gridCol w="5062689">
                  <a:extLst>
                    <a:ext uri="{9D8B030D-6E8A-4147-A177-3AD203B41FA5}">
                      <a16:colId xmlns:a16="http://schemas.microsoft.com/office/drawing/2014/main" val="2782571375"/>
                    </a:ext>
                  </a:extLst>
                </a:gridCol>
              </a:tblGrid>
              <a:tr h="367830"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/>
                        <a:t>Starkregen </a:t>
                      </a:r>
                      <a:endParaRPr lang="de-CH" sz="1200" b="1" dirty="0"/>
                    </a:p>
                  </a:txBody>
                  <a:tcPr marL="36000" marR="36000" marT="36000" marB="3600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200" b="1" dirty="0"/>
                        <a:t>Zu sperrende Objekte</a:t>
                      </a:r>
                    </a:p>
                  </a:txBody>
                  <a:tcPr marL="36000" marR="36000" marT="36000" marB="36000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311078"/>
                  </a:ext>
                </a:extLst>
              </a:tr>
              <a:tr h="1920936">
                <a:tc>
                  <a:txBody>
                    <a:bodyPr/>
                    <a:lstStyle/>
                    <a:p>
                      <a:pPr algn="l"/>
                      <a:r>
                        <a:rPr lang="de-DE" sz="1400" b="1" i="0" dirty="0">
                          <a:solidFill>
                            <a:schemeClr val="tx1"/>
                          </a:solidFill>
                          <a:latin typeface="+mn-lt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&gt; 50 mm in 1 h</a:t>
                      </a:r>
                      <a:endParaRPr lang="de-DE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endParaRPr lang="de-CH" sz="1400" b="1" dirty="0"/>
                    </a:p>
                    <a:p>
                      <a:pPr algn="ctr"/>
                      <a:endParaRPr lang="de-CH" sz="1400" b="1" dirty="0"/>
                    </a:p>
                    <a:p>
                      <a:pPr algn="ctr"/>
                      <a:endParaRPr lang="de-CH" sz="1400" b="1" dirty="0"/>
                    </a:p>
                    <a:p>
                      <a:pPr algn="ctr"/>
                      <a:endParaRPr lang="de-CH" sz="1400" b="1" dirty="0"/>
                    </a:p>
                    <a:p>
                      <a:pPr algn="ctr"/>
                      <a:endParaRPr lang="de-CH" sz="1400" b="1" dirty="0"/>
                    </a:p>
                    <a:p>
                      <a:pPr algn="ctr"/>
                      <a:endParaRPr lang="de-CH" sz="1400" b="1" dirty="0"/>
                    </a:p>
                    <a:p>
                      <a:pPr algn="ctr"/>
                      <a:endParaRPr lang="de-CH" sz="1400" b="1" dirty="0"/>
                    </a:p>
                    <a:p>
                      <a:pPr algn="ctr"/>
                      <a:endParaRPr lang="de-CH" sz="1400" b="1" dirty="0"/>
                    </a:p>
                    <a:p>
                      <a:pPr algn="ctr"/>
                      <a:endParaRPr lang="de-CH" sz="1400" b="1" dirty="0"/>
                    </a:p>
                    <a:p>
                      <a:pPr algn="ctr"/>
                      <a:endParaRPr lang="de-CH" sz="1400" b="1" dirty="0"/>
                    </a:p>
                    <a:p>
                      <a:pPr algn="ctr"/>
                      <a:endParaRPr lang="de-CH" sz="1400" b="1" dirty="0"/>
                    </a:p>
                  </a:txBody>
                  <a:tcPr marL="36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400" b="1" dirty="0"/>
                    </a:p>
                    <a:p>
                      <a:pPr algn="ctr"/>
                      <a:endParaRPr lang="de-CH" sz="1400" b="1" dirty="0"/>
                    </a:p>
                  </a:txBody>
                  <a:tcPr marL="36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7718137"/>
                  </a:ext>
                </a:extLst>
              </a:tr>
              <a:tr h="423244">
                <a:tc>
                  <a:txBody>
                    <a:bodyPr/>
                    <a:lstStyle/>
                    <a:p>
                      <a:pPr marL="0" algn="ctr" defTabSz="755934" rtl="0" eaLnBrk="1" latinLnBrk="0" hangingPunct="1"/>
                      <a:r>
                        <a:rPr lang="de-DE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Hochwasser</a:t>
                      </a:r>
                      <a:endParaRPr lang="de-CH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200" b="1" dirty="0"/>
                        <a:t>Zu sperrende Objekte </a:t>
                      </a:r>
                    </a:p>
                  </a:txBody>
                  <a:tcPr marL="36000" marR="36000" marT="36000" marB="36000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250450"/>
                  </a:ext>
                </a:extLst>
              </a:tr>
              <a:tr h="565346">
                <a:tc>
                  <a:txBody>
                    <a:bodyPr/>
                    <a:lstStyle/>
                    <a:p>
                      <a:pPr algn="ctr"/>
                      <a:r>
                        <a:rPr lang="de-CH" sz="1400" b="1" dirty="0"/>
                        <a:t>Pegel A</a:t>
                      </a:r>
                    </a:p>
                    <a:p>
                      <a:pPr algn="ctr"/>
                      <a:endParaRPr lang="de-CH" sz="1400" b="1" dirty="0"/>
                    </a:p>
                    <a:p>
                      <a:pPr algn="ctr"/>
                      <a:endParaRPr lang="de-CH" sz="1400" b="1" dirty="0"/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400" b="1" dirty="0"/>
                    </a:p>
                  </a:txBody>
                  <a:tcPr marL="36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1995052"/>
                  </a:ext>
                </a:extLst>
              </a:tr>
              <a:tr h="1137312">
                <a:tc>
                  <a:txBody>
                    <a:bodyPr/>
                    <a:lstStyle/>
                    <a:p>
                      <a:pPr algn="ctr"/>
                      <a:r>
                        <a:rPr lang="de-CH" sz="1400" b="1" dirty="0"/>
                        <a:t>Pegel B </a:t>
                      </a: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400" b="1" dirty="0"/>
                    </a:p>
                  </a:txBody>
                  <a:tcPr marL="36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1747529"/>
                  </a:ext>
                </a:extLst>
              </a:tr>
            </a:tbl>
          </a:graphicData>
        </a:graphic>
      </p:graphicFrame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C1B1DD2B-A1F4-D2CE-1595-DF90C63F529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Sperrungen 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6BBA3552-AE9B-088B-3964-E81D15F611A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Starkregen / Hochwasser 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95FCB791-3A7E-390B-1C5A-A4FAF6C87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5000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015531D-32DB-61E6-806C-79929336C2A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8D615549-D557-1D80-53C8-F67D47C12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14.11.2024</a:t>
            </a:r>
            <a:endParaRPr lang="de-DE" dirty="0"/>
          </a:p>
        </p:txBody>
      </p:sp>
      <p:sp>
        <p:nvSpPr>
          <p:cNvPr id="37" name="Textfeld 36">
            <a:hlinkClick r:id="rId2" action="ppaction://hlinksldjump"/>
            <a:extLst>
              <a:ext uri="{FF2B5EF4-FFF2-40B4-BE49-F238E27FC236}">
                <a16:creationId xmlns:a16="http://schemas.microsoft.com/office/drawing/2014/main" id="{DE88435A-D2A0-C8D0-DC66-461F89240245}"/>
              </a:ext>
            </a:extLst>
          </p:cNvPr>
          <p:cNvSpPr txBox="1"/>
          <p:nvPr/>
        </p:nvSpPr>
        <p:spPr>
          <a:xfrm>
            <a:off x="2304047" y="1989115"/>
            <a:ext cx="3359406" cy="252000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200" b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Uferradwege 5010</a:t>
            </a:r>
          </a:p>
        </p:txBody>
      </p:sp>
      <p:sp>
        <p:nvSpPr>
          <p:cNvPr id="41" name="Rechteck 40">
            <a:hlinkClick r:id="rId3" action="ppaction://hlinksldjump"/>
            <a:extLst>
              <a:ext uri="{FF2B5EF4-FFF2-40B4-BE49-F238E27FC236}">
                <a16:creationId xmlns:a16="http://schemas.microsoft.com/office/drawing/2014/main" id="{CF502423-4733-1834-FFD5-03C7D1237F96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42" name="Rechteck 41">
            <a:hlinkClick r:id="rId4" action="ppaction://hlinksldjump"/>
            <a:extLst>
              <a:ext uri="{FF2B5EF4-FFF2-40B4-BE49-F238E27FC236}">
                <a16:creationId xmlns:a16="http://schemas.microsoft.com/office/drawing/2014/main" id="{9CACD0EB-D7CD-9B3B-074B-6E1E266F7241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43" name="Rechteck 42">
            <a:hlinkClick r:id="rId5" action="ppaction://hlinksldjump"/>
            <a:extLst>
              <a:ext uri="{FF2B5EF4-FFF2-40B4-BE49-F238E27FC236}">
                <a16:creationId xmlns:a16="http://schemas.microsoft.com/office/drawing/2014/main" id="{3C0E6A3E-5353-6309-E109-F705F9598E51}"/>
              </a:ext>
            </a:extLst>
          </p:cNvPr>
          <p:cNvSpPr/>
          <p:nvPr/>
        </p:nvSpPr>
        <p:spPr>
          <a:xfrm rot="16200000">
            <a:off x="-185985" y="3851508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Hochwasser</a:t>
            </a:r>
          </a:p>
        </p:txBody>
      </p:sp>
    </p:spTree>
    <p:extLst>
      <p:ext uri="{BB962C8B-B14F-4D97-AF65-F5344CB8AC3E}">
        <p14:creationId xmlns:p14="http://schemas.microsoft.com/office/powerpoint/2010/main" val="37628439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EE2618-4FDB-77F9-B6A0-E5129098A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821FB806-075C-6DE3-21D5-E83432D068D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Uferradwege 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F98FA69-A4D0-3C6C-BB4C-805D3BC716C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DE" dirty="0"/>
              <a:t>Sperrungen 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B69422D3-5141-020C-E43B-DD7F83643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5010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B91183B-C40B-626B-64D1-BE14BD7DEAF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CF0AC63-0315-9023-EE72-38CF179B1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14.11.2024</a:t>
            </a:r>
            <a:endParaRPr lang="de-DE" dirty="0"/>
          </a:p>
        </p:txBody>
      </p:sp>
      <p:sp>
        <p:nvSpPr>
          <p:cNvPr id="3" name="Rechteck 2">
            <a:hlinkClick r:id="rId2" action="ppaction://hlinksldjump"/>
            <a:extLst>
              <a:ext uri="{FF2B5EF4-FFF2-40B4-BE49-F238E27FC236}">
                <a16:creationId xmlns:a16="http://schemas.microsoft.com/office/drawing/2014/main" id="{EF163E51-4088-3FA8-19D0-A43C6BCE907B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4" name="Rechteck 3">
            <a:hlinkClick r:id="rId3" action="ppaction://hlinksldjump"/>
            <a:extLst>
              <a:ext uri="{FF2B5EF4-FFF2-40B4-BE49-F238E27FC236}">
                <a16:creationId xmlns:a16="http://schemas.microsoft.com/office/drawing/2014/main" id="{5E61E9DD-6F69-7671-873B-F71F1A6ACB01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5" name="Rechteck 4">
            <a:hlinkClick r:id="rId4" action="ppaction://hlinksldjump"/>
            <a:extLst>
              <a:ext uri="{FF2B5EF4-FFF2-40B4-BE49-F238E27FC236}">
                <a16:creationId xmlns:a16="http://schemas.microsoft.com/office/drawing/2014/main" id="{2A78A72E-A140-9260-84F8-AFB9F7D1F32A}"/>
              </a:ext>
            </a:extLst>
          </p:cNvPr>
          <p:cNvSpPr/>
          <p:nvPr/>
        </p:nvSpPr>
        <p:spPr>
          <a:xfrm rot="16200000">
            <a:off x="-185985" y="3851508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Hochwasser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6D6121AF-8091-6CCA-2CC1-1DF930ECEA35}"/>
              </a:ext>
            </a:extLst>
          </p:cNvPr>
          <p:cNvGrpSpPr/>
          <p:nvPr/>
        </p:nvGrpSpPr>
        <p:grpSpPr>
          <a:xfrm>
            <a:off x="1519707" y="1886755"/>
            <a:ext cx="4238653" cy="369332"/>
            <a:chOff x="1519707" y="1886755"/>
            <a:chExt cx="4238653" cy="369332"/>
          </a:xfrm>
        </p:grpSpPr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0CE47037-6010-AB0C-E227-393B01E9ECBC}"/>
                </a:ext>
              </a:extLst>
            </p:cNvPr>
            <p:cNvSpPr txBox="1"/>
            <p:nvPr/>
          </p:nvSpPr>
          <p:spPr>
            <a:xfrm>
              <a:off x="1519707" y="1886755"/>
              <a:ext cx="334851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dirty="0"/>
                <a:t>?</a:t>
              </a: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1EAA1890-FED0-1146-B2C8-752EDBD45F85}"/>
                </a:ext>
              </a:extLst>
            </p:cNvPr>
            <p:cNvSpPr txBox="1"/>
            <p:nvPr/>
          </p:nvSpPr>
          <p:spPr>
            <a:xfrm>
              <a:off x="3471608" y="1886755"/>
              <a:ext cx="334851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dirty="0"/>
                <a:t>?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FC390A0A-A3E3-B10A-3782-B7E1A108B4CF}"/>
                </a:ext>
              </a:extLst>
            </p:cNvPr>
            <p:cNvSpPr txBox="1"/>
            <p:nvPr/>
          </p:nvSpPr>
          <p:spPr>
            <a:xfrm>
              <a:off x="5423509" y="1886755"/>
              <a:ext cx="334851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dirty="0"/>
                <a:t>?</a:t>
              </a:r>
            </a:p>
          </p:txBody>
        </p:sp>
      </p:grpSp>
      <p:graphicFrame>
        <p:nvGraphicFramePr>
          <p:cNvPr id="16" name="Tabelle 15">
            <a:extLst>
              <a:ext uri="{FF2B5EF4-FFF2-40B4-BE49-F238E27FC236}">
                <a16:creationId xmlns:a16="http://schemas.microsoft.com/office/drawing/2014/main" id="{7649385D-C1D5-10F4-AB1A-5537A9D6E1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24764"/>
              </p:ext>
            </p:extLst>
          </p:nvPr>
        </p:nvGraphicFramePr>
        <p:xfrm>
          <a:off x="503238" y="2306601"/>
          <a:ext cx="6840537" cy="4967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4872">
                  <a:extLst>
                    <a:ext uri="{9D8B030D-6E8A-4147-A177-3AD203B41FA5}">
                      <a16:colId xmlns:a16="http://schemas.microsoft.com/office/drawing/2014/main" val="1657135842"/>
                    </a:ext>
                  </a:extLst>
                </a:gridCol>
                <a:gridCol w="1049133">
                  <a:extLst>
                    <a:ext uri="{9D8B030D-6E8A-4147-A177-3AD203B41FA5}">
                      <a16:colId xmlns:a16="http://schemas.microsoft.com/office/drawing/2014/main" val="1118208289"/>
                    </a:ext>
                  </a:extLst>
                </a:gridCol>
                <a:gridCol w="1049133">
                  <a:extLst>
                    <a:ext uri="{9D8B030D-6E8A-4147-A177-3AD203B41FA5}">
                      <a16:colId xmlns:a16="http://schemas.microsoft.com/office/drawing/2014/main" val="2112992010"/>
                    </a:ext>
                  </a:extLst>
                </a:gridCol>
                <a:gridCol w="1049133">
                  <a:extLst>
                    <a:ext uri="{9D8B030D-6E8A-4147-A177-3AD203B41FA5}">
                      <a16:colId xmlns:a16="http://schemas.microsoft.com/office/drawing/2014/main" val="2350503127"/>
                    </a:ext>
                  </a:extLst>
                </a:gridCol>
                <a:gridCol w="1049133">
                  <a:extLst>
                    <a:ext uri="{9D8B030D-6E8A-4147-A177-3AD203B41FA5}">
                      <a16:colId xmlns:a16="http://schemas.microsoft.com/office/drawing/2014/main" val="2115947648"/>
                    </a:ext>
                  </a:extLst>
                </a:gridCol>
                <a:gridCol w="1049133">
                  <a:extLst>
                    <a:ext uri="{9D8B030D-6E8A-4147-A177-3AD203B41FA5}">
                      <a16:colId xmlns:a16="http://schemas.microsoft.com/office/drawing/2014/main" val="503238105"/>
                    </a:ext>
                  </a:extLst>
                </a:gridCol>
              </a:tblGrid>
              <a:tr h="496758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Musterbach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i="0" kern="1200" dirty="0">
                          <a:solidFill>
                            <a:schemeClr val="tx1"/>
                          </a:solidFill>
                          <a:latin typeface="+mn-lt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ab HW 1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i="0" kern="1200" dirty="0">
                          <a:solidFill>
                            <a:schemeClr val="tx1"/>
                          </a:solidFill>
                          <a:latin typeface="+mn-lt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über HW 10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über HW 20</a:t>
                      </a: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über HW 50</a:t>
                      </a: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über HW 100</a:t>
                      </a:r>
                    </a:p>
                    <a:p>
                      <a:pPr algn="ctr"/>
                      <a:r>
                        <a:rPr lang="de-DE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72000" marR="36000"/>
                </a:tc>
                <a:extLst>
                  <a:ext uri="{0D108BD9-81ED-4DB2-BD59-A6C34878D82A}">
                    <a16:rowId xmlns:a16="http://schemas.microsoft.com/office/drawing/2014/main" val="607553536"/>
                  </a:ext>
                </a:extLst>
              </a:tr>
            </a:tbl>
          </a:graphicData>
        </a:graphic>
      </p:graphicFrame>
      <p:pic>
        <p:nvPicPr>
          <p:cNvPr id="18" name="Grafik 17">
            <a:extLst>
              <a:ext uri="{FF2B5EF4-FFF2-40B4-BE49-F238E27FC236}">
                <a16:creationId xmlns:a16="http://schemas.microsoft.com/office/drawing/2014/main" id="{CA4220F8-BFDB-0815-BA77-5521911A20B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5" b="3412"/>
          <a:stretch/>
        </p:blipFill>
        <p:spPr>
          <a:xfrm>
            <a:off x="503238" y="3681916"/>
            <a:ext cx="5741169" cy="6482867"/>
          </a:xfrm>
          <a:prstGeom prst="rect">
            <a:avLst/>
          </a:prstGeom>
        </p:spPr>
      </p:pic>
      <p:sp>
        <p:nvSpPr>
          <p:cNvPr id="19" name="Ellipse 18">
            <a:extLst>
              <a:ext uri="{FF2B5EF4-FFF2-40B4-BE49-F238E27FC236}">
                <a16:creationId xmlns:a16="http://schemas.microsoft.com/office/drawing/2014/main" id="{AD63CFAE-5E37-D968-3FF3-2CECCFB53A11}"/>
              </a:ext>
            </a:extLst>
          </p:cNvPr>
          <p:cNvSpPr>
            <a:spLocks/>
          </p:cNvSpPr>
          <p:nvPr/>
        </p:nvSpPr>
        <p:spPr>
          <a:xfrm>
            <a:off x="1483457" y="5080106"/>
            <a:ext cx="201761" cy="20176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64E7EF2A-1788-BC24-5D5B-37BF8D3DBF92}"/>
              </a:ext>
            </a:extLst>
          </p:cNvPr>
          <p:cNvSpPr>
            <a:spLocks/>
          </p:cNvSpPr>
          <p:nvPr/>
        </p:nvSpPr>
        <p:spPr>
          <a:xfrm>
            <a:off x="2693646" y="5916634"/>
            <a:ext cx="201761" cy="20176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3177E67B-4CEE-79DF-C7A0-5DD41BC5D70C}"/>
              </a:ext>
            </a:extLst>
          </p:cNvPr>
          <p:cNvSpPr>
            <a:spLocks/>
          </p:cNvSpPr>
          <p:nvPr/>
        </p:nvSpPr>
        <p:spPr>
          <a:xfrm>
            <a:off x="3172061" y="6329384"/>
            <a:ext cx="201761" cy="20176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F9B7FD25-5FFD-35DF-2359-831B20E490BA}"/>
              </a:ext>
            </a:extLst>
          </p:cNvPr>
          <p:cNvSpPr>
            <a:spLocks/>
          </p:cNvSpPr>
          <p:nvPr/>
        </p:nvSpPr>
        <p:spPr>
          <a:xfrm>
            <a:off x="4050668" y="7110434"/>
            <a:ext cx="201761" cy="20176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A7A6C65B-C432-7FF6-7A81-EE453D95AE4F}"/>
              </a:ext>
            </a:extLst>
          </p:cNvPr>
          <p:cNvSpPr>
            <a:spLocks/>
          </p:cNvSpPr>
          <p:nvPr/>
        </p:nvSpPr>
        <p:spPr>
          <a:xfrm>
            <a:off x="5161918" y="9034484"/>
            <a:ext cx="201761" cy="20176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91CE52E1-EDB3-49C7-92EC-EEAF34BB1FB9}"/>
              </a:ext>
            </a:extLst>
          </p:cNvPr>
          <p:cNvSpPr>
            <a:spLocks/>
          </p:cNvSpPr>
          <p:nvPr/>
        </p:nvSpPr>
        <p:spPr>
          <a:xfrm>
            <a:off x="5363679" y="9963023"/>
            <a:ext cx="201761" cy="20176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3ACC45BD-1AD9-A940-A80F-171FB9D5767C}"/>
              </a:ext>
            </a:extLst>
          </p:cNvPr>
          <p:cNvSpPr>
            <a:spLocks/>
          </p:cNvSpPr>
          <p:nvPr/>
        </p:nvSpPr>
        <p:spPr>
          <a:xfrm>
            <a:off x="928554" y="3903239"/>
            <a:ext cx="201761" cy="20176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6734C3BC-ECF8-BB0E-ABEB-A073E63EE2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990690"/>
              </p:ext>
            </p:extLst>
          </p:nvPr>
        </p:nvGraphicFramePr>
        <p:xfrm>
          <a:off x="503238" y="2948597"/>
          <a:ext cx="6840537" cy="67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0627">
                  <a:extLst>
                    <a:ext uri="{9D8B030D-6E8A-4147-A177-3AD203B41FA5}">
                      <a16:colId xmlns:a16="http://schemas.microsoft.com/office/drawing/2014/main" val="1657135842"/>
                    </a:ext>
                  </a:extLst>
                </a:gridCol>
                <a:gridCol w="3437378">
                  <a:extLst>
                    <a:ext uri="{9D8B030D-6E8A-4147-A177-3AD203B41FA5}">
                      <a16:colId xmlns:a16="http://schemas.microsoft.com/office/drawing/2014/main" val="1282900115"/>
                    </a:ext>
                  </a:extLst>
                </a:gridCol>
                <a:gridCol w="1525755">
                  <a:extLst>
                    <a:ext uri="{9D8B030D-6E8A-4147-A177-3AD203B41FA5}">
                      <a16:colId xmlns:a16="http://schemas.microsoft.com/office/drawing/2014/main" val="2181586199"/>
                    </a:ext>
                  </a:extLst>
                </a:gridCol>
                <a:gridCol w="366777">
                  <a:extLst>
                    <a:ext uri="{9D8B030D-6E8A-4147-A177-3AD203B41FA5}">
                      <a16:colId xmlns:a16="http://schemas.microsoft.com/office/drawing/2014/main" val="434244777"/>
                    </a:ext>
                  </a:extLst>
                </a:gridCol>
              </a:tblGrid>
              <a:tr h="203046"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latin typeface="+mn-lt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Zuständig</a:t>
                      </a:r>
                    </a:p>
                  </a:txBody>
                  <a:tcP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latin typeface="+mn-lt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Maßnahmen </a:t>
                      </a:r>
                    </a:p>
                  </a:txBody>
                  <a:tcP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dirty="0">
                          <a:latin typeface="+mn-lt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Plan Nr. </a:t>
                      </a:r>
                    </a:p>
                  </a:txBody>
                  <a:tcP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dirty="0">
                          <a:latin typeface="+mn-lt"/>
                          <a:ea typeface="Open Sans" panose="020B0606030504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de-DE" sz="1600" b="1" i="0" dirty="0">
                        <a:latin typeface="+mn-lt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297166"/>
                  </a:ext>
                </a:extLst>
              </a:tr>
              <a:tr h="332257">
                <a:tc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de-DE" sz="1200" b="0" i="0" kern="1200" dirty="0">
                          <a:solidFill>
                            <a:schemeClr val="tx1"/>
                          </a:solidFill>
                          <a:latin typeface="+mn-lt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Feuerwehr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+mn-lt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Uferwege sperren wie eingezeichnet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i="0" dirty="0">
                          <a:latin typeface="+mn-lt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siehe unten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b="0" i="0" dirty="0">
                        <a:latin typeface="+mn-lt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06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95708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1E3569-FFA5-EBA8-4E0F-4C53C3590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7A767BE2-B619-BA15-1AD9-74BE84F93E0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Schließungen / Absagen 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F815D377-178C-61BF-86DD-782BF3247CB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Starkregen / Hochwasser 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3D86756D-AE17-802C-FCE3-2196A8E37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6000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823475E-6D2A-BE85-85F8-F8C3B8E1604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1F87D041-649D-696E-0817-C7E98A2F5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14.11.2024</a:t>
            </a:r>
            <a:endParaRPr lang="de-DE" dirty="0"/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491A4B4C-4273-0EB3-5286-1DB6306148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9315475"/>
              </p:ext>
            </p:extLst>
          </p:nvPr>
        </p:nvGraphicFramePr>
        <p:xfrm>
          <a:off x="503238" y="1528762"/>
          <a:ext cx="6831013" cy="44599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8324">
                  <a:extLst>
                    <a:ext uri="{9D8B030D-6E8A-4147-A177-3AD203B41FA5}">
                      <a16:colId xmlns:a16="http://schemas.microsoft.com/office/drawing/2014/main" val="1527704495"/>
                    </a:ext>
                  </a:extLst>
                </a:gridCol>
                <a:gridCol w="5062689">
                  <a:extLst>
                    <a:ext uri="{9D8B030D-6E8A-4147-A177-3AD203B41FA5}">
                      <a16:colId xmlns:a16="http://schemas.microsoft.com/office/drawing/2014/main" val="2782571375"/>
                    </a:ext>
                  </a:extLst>
                </a:gridCol>
              </a:tblGrid>
              <a:tr h="367830"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Starkregen </a:t>
                      </a:r>
                      <a:endParaRPr lang="de-CH" sz="1400" b="1" dirty="0"/>
                    </a:p>
                  </a:txBody>
                  <a:tcPr marL="36000" marR="36000" marT="36000" marB="3600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b="1" dirty="0"/>
                        <a:t>Zu schließende Einrichtungen</a:t>
                      </a:r>
                    </a:p>
                  </a:txBody>
                  <a:tcPr marL="36000" marR="36000" marT="36000" marB="36000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311078"/>
                  </a:ext>
                </a:extLst>
              </a:tr>
              <a:tr h="1920936">
                <a:tc>
                  <a:txBody>
                    <a:bodyPr/>
                    <a:lstStyle/>
                    <a:p>
                      <a:pPr algn="l"/>
                      <a:r>
                        <a:rPr lang="de-DE" sz="1400" b="1" i="0" dirty="0">
                          <a:solidFill>
                            <a:schemeClr val="tx1"/>
                          </a:solidFill>
                          <a:latin typeface="+mn-lt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&gt; 50 mm in 1 h</a:t>
                      </a:r>
                      <a:endParaRPr lang="de-DE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endParaRPr lang="de-CH" sz="1400" b="1" dirty="0"/>
                    </a:p>
                    <a:p>
                      <a:pPr algn="ctr"/>
                      <a:endParaRPr lang="de-CH" sz="1400" b="1" dirty="0"/>
                    </a:p>
                    <a:p>
                      <a:pPr algn="ctr"/>
                      <a:endParaRPr lang="de-CH" sz="1400" b="1" dirty="0"/>
                    </a:p>
                    <a:p>
                      <a:pPr algn="ctr"/>
                      <a:endParaRPr lang="de-CH" sz="1400" b="1" dirty="0"/>
                    </a:p>
                    <a:p>
                      <a:pPr algn="ctr"/>
                      <a:endParaRPr lang="de-CH" sz="1400" b="1" dirty="0"/>
                    </a:p>
                    <a:p>
                      <a:pPr algn="ctr"/>
                      <a:endParaRPr lang="de-CH" sz="1400" b="1" dirty="0"/>
                    </a:p>
                    <a:p>
                      <a:pPr algn="ctr"/>
                      <a:endParaRPr lang="de-CH" sz="1400" b="1" dirty="0"/>
                    </a:p>
                    <a:p>
                      <a:pPr algn="ctr"/>
                      <a:endParaRPr lang="de-CH" sz="1400" b="1" dirty="0"/>
                    </a:p>
                    <a:p>
                      <a:pPr algn="ctr"/>
                      <a:endParaRPr lang="de-CH" sz="1400" b="1" dirty="0"/>
                    </a:p>
                    <a:p>
                      <a:pPr algn="ctr"/>
                      <a:endParaRPr lang="de-CH" sz="1400" b="1" dirty="0"/>
                    </a:p>
                    <a:p>
                      <a:pPr algn="ctr"/>
                      <a:endParaRPr lang="de-CH" sz="1400" b="1" dirty="0"/>
                    </a:p>
                  </a:txBody>
                  <a:tcPr marL="36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400" b="1" dirty="0"/>
                    </a:p>
                    <a:p>
                      <a:pPr algn="ctr"/>
                      <a:endParaRPr lang="de-CH" sz="1400" b="1" dirty="0"/>
                    </a:p>
                  </a:txBody>
                  <a:tcPr marL="36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7718137"/>
                  </a:ext>
                </a:extLst>
              </a:tr>
              <a:tr h="423244">
                <a:tc>
                  <a:txBody>
                    <a:bodyPr/>
                    <a:lstStyle/>
                    <a:p>
                      <a:pPr marL="0" algn="ctr" defTabSz="755934" rtl="0" eaLnBrk="1" latinLnBrk="0" hangingPunct="1"/>
                      <a:r>
                        <a:rPr lang="de-DE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Hochwasser</a:t>
                      </a:r>
                      <a:endParaRPr lang="de-CH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55934" rtl="0" eaLnBrk="1" latinLnBrk="0" hangingPunct="1"/>
                      <a:r>
                        <a:rPr lang="de-CH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Zu schließende Einrichtungen</a:t>
                      </a:r>
                    </a:p>
                  </a:txBody>
                  <a:tcPr marL="36000" marR="36000" marT="36000" marB="36000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250450"/>
                  </a:ext>
                </a:extLst>
              </a:tr>
              <a:tr h="565346">
                <a:tc>
                  <a:txBody>
                    <a:bodyPr/>
                    <a:lstStyle/>
                    <a:p>
                      <a:pPr algn="ctr"/>
                      <a:r>
                        <a:rPr lang="de-CH" sz="1400" b="1" dirty="0"/>
                        <a:t>Pegel A</a:t>
                      </a: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400" b="1" dirty="0"/>
                    </a:p>
                  </a:txBody>
                  <a:tcPr marL="36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1995052"/>
                  </a:ext>
                </a:extLst>
              </a:tr>
              <a:tr h="471174"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de-DE" sz="1400" b="1" dirty="0"/>
                        <a:t>Pegel B</a:t>
                      </a:r>
                      <a:endParaRPr lang="de-CH" sz="1400" b="1" dirty="0"/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400" b="1" dirty="0"/>
                    </a:p>
                  </a:txBody>
                  <a:tcPr marL="36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1747529"/>
                  </a:ext>
                </a:extLst>
              </a:tr>
            </a:tbl>
          </a:graphicData>
        </a:graphic>
      </p:graphicFrame>
      <p:sp>
        <p:nvSpPr>
          <p:cNvPr id="41" name="Rechteck 40">
            <a:hlinkClick r:id="rId2" action="ppaction://hlinksldjump"/>
            <a:extLst>
              <a:ext uri="{FF2B5EF4-FFF2-40B4-BE49-F238E27FC236}">
                <a16:creationId xmlns:a16="http://schemas.microsoft.com/office/drawing/2014/main" id="{70125DEF-958D-9FD3-1851-5ABB3A636DB6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42" name="Rechteck 41">
            <a:hlinkClick r:id="rId3" action="ppaction://hlinksldjump"/>
            <a:extLst>
              <a:ext uri="{FF2B5EF4-FFF2-40B4-BE49-F238E27FC236}">
                <a16:creationId xmlns:a16="http://schemas.microsoft.com/office/drawing/2014/main" id="{A5A3A8C9-ABDC-78DE-5EA0-34017DDE91A3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43" name="Rechteck 42">
            <a:hlinkClick r:id="rId4" action="ppaction://hlinksldjump"/>
            <a:extLst>
              <a:ext uri="{FF2B5EF4-FFF2-40B4-BE49-F238E27FC236}">
                <a16:creationId xmlns:a16="http://schemas.microsoft.com/office/drawing/2014/main" id="{B482D7EA-CB17-46FC-EEB2-1A9D05F23325}"/>
              </a:ext>
            </a:extLst>
          </p:cNvPr>
          <p:cNvSpPr/>
          <p:nvPr/>
        </p:nvSpPr>
        <p:spPr>
          <a:xfrm rot="16200000">
            <a:off x="-185985" y="3851508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Hochwasser</a:t>
            </a:r>
          </a:p>
        </p:txBody>
      </p:sp>
      <p:sp>
        <p:nvSpPr>
          <p:cNvPr id="2" name="Textfeld 1">
            <a:hlinkClick r:id="rId5" action="ppaction://hlinksldjump"/>
            <a:extLst>
              <a:ext uri="{FF2B5EF4-FFF2-40B4-BE49-F238E27FC236}">
                <a16:creationId xmlns:a16="http://schemas.microsoft.com/office/drawing/2014/main" id="{C604759A-B1C6-174E-C3F1-DB8450F03560}"/>
              </a:ext>
            </a:extLst>
          </p:cNvPr>
          <p:cNvSpPr txBox="1"/>
          <p:nvPr/>
        </p:nvSpPr>
        <p:spPr>
          <a:xfrm>
            <a:off x="2381670" y="1948295"/>
            <a:ext cx="2030153" cy="252000"/>
          </a:xfrm>
          <a:prstGeom prst="rect">
            <a:avLst/>
          </a:prstGeom>
          <a:solidFill>
            <a:srgbClr val="FF0000"/>
          </a:solidFill>
        </p:spPr>
        <p:txBody>
          <a:bodyPr wrap="square" lIns="36000" tIns="36000" rIns="0" bIns="36000" rtlCol="0">
            <a:noAutofit/>
          </a:bodyPr>
          <a:lstStyle/>
          <a:p>
            <a:pPr>
              <a:lnSpc>
                <a:spcPts val="1440"/>
              </a:lnSpc>
            </a:pPr>
            <a:r>
              <a:rPr lang="de-DE" sz="1200" b="1" i="0" dirty="0">
                <a:solidFill>
                  <a:schemeClr val="bg1"/>
                </a:solidFill>
                <a:effectLst/>
              </a:rPr>
              <a:t>Waldorfschule 6010</a:t>
            </a:r>
            <a:endParaRPr lang="de-DE" sz="1200" b="1" i="0" dirty="0">
              <a:solidFill>
                <a:schemeClr val="bg1"/>
              </a:solidFill>
              <a:effectLst/>
              <a:latin typeface="DejaVuSansBook"/>
            </a:endParaRPr>
          </a:p>
          <a:p>
            <a:pPr>
              <a:lnSpc>
                <a:spcPts val="1440"/>
              </a:lnSpc>
            </a:pPr>
            <a:endParaRPr lang="de-DE" sz="1200" b="1" i="0" dirty="0">
              <a:solidFill>
                <a:schemeClr val="bg1"/>
              </a:solidFill>
              <a:effectLst/>
              <a:latin typeface="DejaVuSansBook"/>
            </a:endParaRPr>
          </a:p>
          <a:p>
            <a:pPr>
              <a:lnSpc>
                <a:spcPts val="1440"/>
              </a:lnSpc>
            </a:pPr>
            <a:endParaRPr lang="de-D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221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1508D0F-15E9-C30C-5684-1D8A2EE804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Empfang</a:t>
            </a:r>
          </a:p>
          <a:p>
            <a:r>
              <a:rPr lang="de-DE" dirty="0"/>
              <a:t>Wetter- und Pegelmeldungen</a:t>
            </a:r>
            <a:endParaRPr lang="de-CH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A45F6E5D-AFF4-F6B9-7905-94E37ADB529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solidFill>
            <a:srgbClr val="00FF00"/>
          </a:solidFill>
        </p:spPr>
        <p:txBody>
          <a:bodyPr/>
          <a:lstStyle/>
          <a:p>
            <a:r>
              <a:rPr lang="de-DE" dirty="0"/>
              <a:t>Monitoring</a:t>
            </a:r>
            <a:endParaRPr lang="de-CH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C83FF72D-D01E-883B-A81F-12018E93A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10</a:t>
            </a:r>
            <a:endParaRPr lang="de-CH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9965E474-AE67-E3D1-1A76-F0146EFFEC0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05E2C72-F963-2D33-793B-6A1D6A61B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14.11.2024</a:t>
            </a:r>
            <a:endParaRPr lang="de-DE" dirty="0"/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A73919E2-7E4D-D3A6-1357-02854EB3CC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414746"/>
              </p:ext>
            </p:extLst>
          </p:nvPr>
        </p:nvGraphicFramePr>
        <p:xfrm>
          <a:off x="503239" y="4135405"/>
          <a:ext cx="6840537" cy="3327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0511">
                  <a:extLst>
                    <a:ext uri="{9D8B030D-6E8A-4147-A177-3AD203B41FA5}">
                      <a16:colId xmlns:a16="http://schemas.microsoft.com/office/drawing/2014/main" val="1657135842"/>
                    </a:ext>
                  </a:extLst>
                </a:gridCol>
                <a:gridCol w="1386784">
                  <a:extLst>
                    <a:ext uri="{9D8B030D-6E8A-4147-A177-3AD203B41FA5}">
                      <a16:colId xmlns:a16="http://schemas.microsoft.com/office/drawing/2014/main" val="1282900115"/>
                    </a:ext>
                  </a:extLst>
                </a:gridCol>
                <a:gridCol w="1100619">
                  <a:extLst>
                    <a:ext uri="{9D8B030D-6E8A-4147-A177-3AD203B41FA5}">
                      <a16:colId xmlns:a16="http://schemas.microsoft.com/office/drawing/2014/main" val="128657115"/>
                    </a:ext>
                  </a:extLst>
                </a:gridCol>
                <a:gridCol w="1100619">
                  <a:extLst>
                    <a:ext uri="{9D8B030D-6E8A-4147-A177-3AD203B41FA5}">
                      <a16:colId xmlns:a16="http://schemas.microsoft.com/office/drawing/2014/main" val="1228076064"/>
                    </a:ext>
                  </a:extLst>
                </a:gridCol>
                <a:gridCol w="650668">
                  <a:extLst>
                    <a:ext uri="{9D8B030D-6E8A-4147-A177-3AD203B41FA5}">
                      <a16:colId xmlns:a16="http://schemas.microsoft.com/office/drawing/2014/main" val="555716620"/>
                    </a:ext>
                  </a:extLst>
                </a:gridCol>
                <a:gridCol w="650668">
                  <a:extLst>
                    <a:ext uri="{9D8B030D-6E8A-4147-A177-3AD203B41FA5}">
                      <a16:colId xmlns:a16="http://schemas.microsoft.com/office/drawing/2014/main" val="1774323226"/>
                    </a:ext>
                  </a:extLst>
                </a:gridCol>
                <a:gridCol w="650668">
                  <a:extLst>
                    <a:ext uri="{9D8B030D-6E8A-4147-A177-3AD203B41FA5}">
                      <a16:colId xmlns:a16="http://schemas.microsoft.com/office/drawing/2014/main" val="2728300305"/>
                    </a:ext>
                  </a:extLst>
                </a:gridCol>
              </a:tblGrid>
              <a:tr h="370840">
                <a:tc gridSpan="7">
                  <a:txBody>
                    <a:bodyPr/>
                    <a:lstStyle/>
                    <a:p>
                      <a:r>
                        <a:rPr lang="de-DE" sz="16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Empfängerliste für aktuelle Meldungen / Warnungen 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de-DE" sz="18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Pegel Hundersingen 180 cm </a:t>
                      </a:r>
                    </a:p>
                    <a:p>
                      <a:r>
                        <a:rPr lang="de-DE" sz="18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oder Pegel Beuron 230 cm 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153518"/>
                  </a:ext>
                </a:extLst>
              </a:tr>
              <a:tr h="518160">
                <a:tc rowSpan="3">
                  <a:txBody>
                    <a:bodyPr/>
                    <a:lstStyle/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Funktion </a:t>
                      </a:r>
                    </a:p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Organisation</a:t>
                      </a:r>
                    </a:p>
                  </a:txBody>
                  <a:tcPr marL="72000" marR="72000"/>
                </a:tc>
                <a:tc rowSpan="3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Name </a:t>
                      </a:r>
                    </a:p>
                  </a:txBody>
                  <a:tcPr marL="72000" marR="72000"/>
                </a:tc>
                <a:tc gridSpan="2"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Pegel</a:t>
                      </a: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Meine Pegel App </a:t>
                      </a:r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b="1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 rowSpan="2" gridSpan="3">
                  <a:txBody>
                    <a:bodyPr/>
                    <a:lstStyle/>
                    <a:p>
                      <a:pPr algn="ctr"/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DWD</a:t>
                      </a:r>
                    </a:p>
                    <a:p>
                      <a:pPr algn="ctr"/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Newsletter &amp; </a:t>
                      </a:r>
                    </a:p>
                    <a:p>
                      <a:pPr algn="ctr"/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WarnWetter App</a:t>
                      </a:r>
                    </a:p>
                  </a:txBody>
                  <a:tcPr marL="36000" marR="36000"/>
                </a:tc>
                <a:tc rowSpan="2"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de-DE" sz="14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780657"/>
                  </a:ext>
                </a:extLst>
              </a:tr>
              <a:tr h="21336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Pegel A</a:t>
                      </a:r>
                    </a:p>
                  </a:txBody>
                  <a:tcPr marL="36000" marR="36000"/>
                </a:tc>
                <a:tc rowSpan="2"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Pegel B </a:t>
                      </a:r>
                    </a:p>
                  </a:txBody>
                  <a:tcPr marL="36000" marR="36000"/>
                </a:tc>
                <a:tc gridSpan="3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710505"/>
                  </a:ext>
                </a:extLst>
              </a:tr>
              <a:tr h="259080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Vorab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ROT</a:t>
                      </a:r>
                    </a:p>
                  </a:txBody>
                  <a:tcPr marL="36000" marR="3600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LILA </a:t>
                      </a:r>
                    </a:p>
                  </a:txBody>
                  <a:tcPr marL="36000" marR="36000" anchor="ctr">
                    <a:solidFill>
                      <a:srgbClr val="FF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863629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r>
                        <a:rPr lang="de-DE" sz="12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BM </a:t>
                      </a:r>
                    </a:p>
                  </a:txBody>
                  <a:tcPr marL="72000" marR="72000"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/>
                </a:tc>
                <a:tc gridSpan="2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extLst>
                  <a:ext uri="{0D108BD9-81ED-4DB2-BD59-A6C34878D82A}">
                    <a16:rowId xmlns:a16="http://schemas.microsoft.com/office/drawing/2014/main" val="1210507178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r>
                        <a:rPr lang="de-DE" sz="12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Feuerwehr </a:t>
                      </a:r>
                    </a:p>
                  </a:txBody>
                  <a:tcPr marL="72000" marR="72000"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/>
                </a:tc>
                <a:tc gridSpan="2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extLst>
                  <a:ext uri="{0D108BD9-81ED-4DB2-BD59-A6C34878D82A}">
                    <a16:rowId xmlns:a16="http://schemas.microsoft.com/office/drawing/2014/main" val="1578044192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r>
                        <a:rPr lang="de-DE" sz="12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Ordnungsamt</a:t>
                      </a:r>
                    </a:p>
                  </a:txBody>
                  <a:tcPr marL="72000" marR="72000"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/>
                </a:tc>
                <a:tc gridSpan="2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extLst>
                  <a:ext uri="{0D108BD9-81ED-4DB2-BD59-A6C34878D82A}">
                    <a16:rowId xmlns:a16="http://schemas.microsoft.com/office/drawing/2014/main" val="2006557850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r>
                        <a:rPr lang="de-DE" sz="12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Hauptamt</a:t>
                      </a:r>
                    </a:p>
                  </a:txBody>
                  <a:tcPr marL="72000" marR="72000"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/>
                </a:tc>
                <a:tc gridSpan="2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extLst>
                  <a:ext uri="{0D108BD9-81ED-4DB2-BD59-A6C34878D82A}">
                    <a16:rowId xmlns:a16="http://schemas.microsoft.com/office/drawing/2014/main" val="201445436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r>
                        <a:rPr lang="de-DE" sz="12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Rechnungsamt </a:t>
                      </a:r>
                    </a:p>
                  </a:txBody>
                  <a:tcPr marL="72000" marR="72000"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/>
                </a:tc>
                <a:tc gridSpan="2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extLst>
                  <a:ext uri="{0D108BD9-81ED-4DB2-BD59-A6C34878D82A}">
                    <a16:rowId xmlns:a16="http://schemas.microsoft.com/office/drawing/2014/main" val="4194439709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r>
                        <a:rPr lang="de-DE" sz="12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Bauhof </a:t>
                      </a:r>
                    </a:p>
                  </a:txBody>
                  <a:tcPr marL="72000" marR="72000"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/>
                </a:tc>
                <a:tc gridSpan="2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765114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/>
                </a:tc>
                <a:tc gridSpan="2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i="0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de-DE" sz="1200" b="0" i="0" dirty="0"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de-DE" sz="1200" b="0" i="0" dirty="0"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extLst>
                  <a:ext uri="{0D108BD9-81ED-4DB2-BD59-A6C34878D82A}">
                    <a16:rowId xmlns:a16="http://schemas.microsoft.com/office/drawing/2014/main" val="2663918051"/>
                  </a:ext>
                </a:extLst>
              </a:tr>
            </a:tbl>
          </a:graphicData>
        </a:graphic>
      </p:graphicFrame>
      <p:sp>
        <p:nvSpPr>
          <p:cNvPr id="5" name="Rechteck 4">
            <a:hlinkClick r:id="rId2" action="ppaction://hlinksldjump"/>
            <a:extLst>
              <a:ext uri="{FF2B5EF4-FFF2-40B4-BE49-F238E27FC236}">
                <a16:creationId xmlns:a16="http://schemas.microsoft.com/office/drawing/2014/main" id="{5715CE62-10B1-A821-3FC8-EBFA9EC5D762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6" name="Rechteck 5">
            <a:hlinkClick r:id="rId3" action="ppaction://hlinksldjump"/>
            <a:extLst>
              <a:ext uri="{FF2B5EF4-FFF2-40B4-BE49-F238E27FC236}">
                <a16:creationId xmlns:a16="http://schemas.microsoft.com/office/drawing/2014/main" id="{61F49B0E-96F6-0438-3AF4-FE8B8E2EF3E0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E00230A6-56A9-60DA-45F0-891CD63A14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120376"/>
              </p:ext>
            </p:extLst>
          </p:nvPr>
        </p:nvGraphicFramePr>
        <p:xfrm>
          <a:off x="503238" y="7670951"/>
          <a:ext cx="6840536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4953">
                  <a:extLst>
                    <a:ext uri="{9D8B030D-6E8A-4147-A177-3AD203B41FA5}">
                      <a16:colId xmlns:a16="http://schemas.microsoft.com/office/drawing/2014/main" val="1657135842"/>
                    </a:ext>
                  </a:extLst>
                </a:gridCol>
                <a:gridCol w="1374889">
                  <a:extLst>
                    <a:ext uri="{9D8B030D-6E8A-4147-A177-3AD203B41FA5}">
                      <a16:colId xmlns:a16="http://schemas.microsoft.com/office/drawing/2014/main" val="1282900115"/>
                    </a:ext>
                  </a:extLst>
                </a:gridCol>
                <a:gridCol w="3100694">
                  <a:extLst>
                    <a:ext uri="{9D8B030D-6E8A-4147-A177-3AD203B41FA5}">
                      <a16:colId xmlns:a16="http://schemas.microsoft.com/office/drawing/2014/main" val="4251215853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r>
                        <a:rPr lang="de-DE" sz="16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Reaktion auf Meldungen  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de-DE" sz="18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Pegel Hundersingen 180 cm </a:t>
                      </a:r>
                    </a:p>
                    <a:p>
                      <a:r>
                        <a:rPr lang="de-DE" sz="18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oder Pegel Beuron 230 cm 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6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153518"/>
                  </a:ext>
                </a:extLst>
              </a:tr>
              <a:tr h="268737"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Meldung </a:t>
                      </a:r>
                    </a:p>
                  </a:txBody>
                  <a:tcPr marL="72000" marR="72000"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Zuständig</a:t>
                      </a:r>
                    </a:p>
                  </a:txBody>
                  <a:tcPr marL="72000" marR="72000"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Maßnahmen </a:t>
                      </a:r>
                    </a:p>
                  </a:txBody>
                  <a:tcPr marL="72000" marR="72000"/>
                </a:tc>
                <a:extLst>
                  <a:ext uri="{0D108BD9-81ED-4DB2-BD59-A6C34878D82A}">
                    <a16:rowId xmlns:a16="http://schemas.microsoft.com/office/drawing/2014/main" val="1422780657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r>
                        <a:rPr lang="de-DE" sz="12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Starkes oder extremes Gewitter </a:t>
                      </a:r>
                    </a:p>
                  </a:txBody>
                  <a:tcPr marL="72000" marR="72000"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0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Ordnungsamt </a:t>
                      </a:r>
                    </a:p>
                  </a:txBody>
                  <a:tcPr marL="72000" marR="72000"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Veranstaltungen absagen? </a:t>
                      </a:r>
                      <a:r>
                        <a:rPr lang="de-DE" sz="12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  <a:hlinkClick r:id="rId4" action="ppaction://hlinksldjump"/>
                        </a:rPr>
                        <a:t>Plan 6000</a:t>
                      </a:r>
                      <a:r>
                        <a:rPr lang="de-DE" sz="12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72000" marR="72000"/>
                </a:tc>
                <a:extLst>
                  <a:ext uri="{0D108BD9-81ED-4DB2-BD59-A6C34878D82A}">
                    <a16:rowId xmlns:a16="http://schemas.microsoft.com/office/drawing/2014/main" val="1210507178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r>
                        <a:rPr lang="de-DE" sz="12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DWD LILA </a:t>
                      </a:r>
                    </a:p>
                  </a:txBody>
                  <a:tcPr marL="72000" marR="72000"/>
                </a:tc>
                <a:tc rowSpan="3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Alle</a:t>
                      </a:r>
                    </a:p>
                  </a:txBody>
                  <a:tcPr marL="72000" marR="72000"/>
                </a:tc>
                <a:tc rowSpan="3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Erste Lagebesprechung organisieren und durchführen </a:t>
                      </a:r>
                    </a:p>
                  </a:txBody>
                  <a:tcPr marL="72000" marR="72000"/>
                </a:tc>
                <a:extLst>
                  <a:ext uri="{0D108BD9-81ED-4DB2-BD59-A6C34878D82A}">
                    <a16:rowId xmlns:a16="http://schemas.microsoft.com/office/drawing/2014/main" val="1578044192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r>
                        <a:rPr lang="de-DE" sz="12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DWD Vorabinformation</a:t>
                      </a:r>
                    </a:p>
                  </a:txBody>
                  <a:tcPr marL="72000" marR="72000"/>
                </a:tc>
                <a:tc vMerge="1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/>
                </a:tc>
                <a:tc vMerge="1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/>
                </a:tc>
                <a:extLst>
                  <a:ext uri="{0D108BD9-81ED-4DB2-BD59-A6C34878D82A}">
                    <a16:rowId xmlns:a16="http://schemas.microsoft.com/office/drawing/2014/main" val="1622386870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r>
                        <a:rPr lang="de-DE" sz="12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Dreisampegel-Ebnet HMO </a:t>
                      </a:r>
                    </a:p>
                  </a:txBody>
                  <a:tcPr marL="72000" marR="72000"/>
                </a:tc>
                <a:tc vMerge="1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/>
                </a:tc>
                <a:tc vMerge="1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/>
                </a:tc>
                <a:extLst>
                  <a:ext uri="{0D108BD9-81ED-4DB2-BD59-A6C34878D82A}">
                    <a16:rowId xmlns:a16="http://schemas.microsoft.com/office/drawing/2014/main" val="2006557850"/>
                  </a:ext>
                </a:extLst>
              </a:tr>
            </a:tbl>
          </a:graphicData>
        </a:graphic>
      </p:graphicFrame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1B61FE65-CDC3-CC0F-1B17-FDA057AB38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180276"/>
              </p:ext>
            </p:extLst>
          </p:nvPr>
        </p:nvGraphicFramePr>
        <p:xfrm>
          <a:off x="503238" y="1550802"/>
          <a:ext cx="6840537" cy="2443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8739">
                  <a:extLst>
                    <a:ext uri="{9D8B030D-6E8A-4147-A177-3AD203B41FA5}">
                      <a16:colId xmlns:a16="http://schemas.microsoft.com/office/drawing/2014/main" val="1657135842"/>
                    </a:ext>
                  </a:extLst>
                </a:gridCol>
                <a:gridCol w="5751798">
                  <a:extLst>
                    <a:ext uri="{9D8B030D-6E8A-4147-A177-3AD203B41FA5}">
                      <a16:colId xmlns:a16="http://schemas.microsoft.com/office/drawing/2014/main" val="425121585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de-DE" sz="16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Laufende Beobachtung der Warnlage 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6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153518"/>
                  </a:ext>
                </a:extLst>
              </a:tr>
              <a:tr h="269534"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Zuständig</a:t>
                      </a:r>
                    </a:p>
                  </a:txBody>
                  <a:tcPr marL="72000" marR="72000"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Maßnahmen </a:t>
                      </a:r>
                    </a:p>
                  </a:txBody>
                  <a:tcPr marL="72000" marR="72000"/>
                </a:tc>
                <a:extLst>
                  <a:ext uri="{0D108BD9-81ED-4DB2-BD59-A6C34878D82A}">
                    <a16:rowId xmlns:a16="http://schemas.microsoft.com/office/drawing/2014/main" val="1422780657"/>
                  </a:ext>
                </a:extLst>
              </a:tr>
              <a:tr h="269534">
                <a:tc rowSpan="4">
                  <a:txBody>
                    <a:bodyPr/>
                    <a:lstStyle/>
                    <a:p>
                      <a:r>
                        <a:rPr lang="de-DE" sz="1200" b="0" i="0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Ordnungsamt</a:t>
                      </a:r>
                      <a:r>
                        <a:rPr lang="de-DE" sz="12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72000" marR="72000"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  <a:hlinkClick r:id="rId5"/>
                        </a:rPr>
                        <a:t>www.dwd.de</a:t>
                      </a: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72000" marR="72000"/>
                </a:tc>
                <a:extLst>
                  <a:ext uri="{0D108BD9-81ED-4DB2-BD59-A6C34878D82A}">
                    <a16:rowId xmlns:a16="http://schemas.microsoft.com/office/drawing/2014/main" val="2956476659"/>
                  </a:ext>
                </a:extLst>
              </a:tr>
              <a:tr h="26953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hlinkClick r:id="rId6"/>
                        </a:rPr>
                        <a:t>Wetter und Klima - Deutscher Wetterdienst - Wochenvorhersage Wettergefahren</a:t>
                      </a:r>
                      <a:endParaRPr lang="de-DE" sz="1400" b="1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/>
                </a:tc>
                <a:extLst>
                  <a:ext uri="{0D108BD9-81ED-4DB2-BD59-A6C34878D82A}">
                    <a16:rowId xmlns:a16="http://schemas.microsoft.com/office/drawing/2014/main" val="2185483261"/>
                  </a:ext>
                </a:extLst>
              </a:tr>
              <a:tr h="26953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hlinkClick r:id="rId7"/>
                        </a:rPr>
                        <a:t>Hochwasservorhersagezentrale Baden-Württemberg</a:t>
                      </a:r>
                      <a:r>
                        <a:rPr lang="de-DE" sz="1400" dirty="0"/>
                        <a:t>: Pegel Ebnet </a:t>
                      </a:r>
                      <a:endParaRPr lang="de-DE" sz="1400" b="1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/>
                </a:tc>
                <a:extLst>
                  <a:ext uri="{0D108BD9-81ED-4DB2-BD59-A6C34878D82A}">
                    <a16:rowId xmlns:a16="http://schemas.microsoft.com/office/drawing/2014/main" val="1180100847"/>
                  </a:ext>
                </a:extLst>
              </a:tr>
              <a:tr h="25908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72000" marR="72000"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Prüfen, ob sich kritische Wetterlage oder sehr hohe Pegelstände abzeichnen. 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Ggf. in Absprache mit BM Warndienst einrichten: Sicherstellen, dass Warnungen während Wochenenden/Feiertagen von Kollegen empfangen werden. </a:t>
                      </a:r>
                    </a:p>
                  </a:txBody>
                  <a:tcPr marL="72000" marR="72000"/>
                </a:tc>
                <a:extLst>
                  <a:ext uri="{0D108BD9-81ED-4DB2-BD59-A6C34878D82A}">
                    <a16:rowId xmlns:a16="http://schemas.microsoft.com/office/drawing/2014/main" val="12105071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97122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4E1B3A-B5D5-8D2C-F888-D49260B88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E87203F8-D525-0AEB-F5D4-A4AC53C2A2D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Waldorfschule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6AB9FCFD-406D-173D-49E6-9CED8FFFAE7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solidFill>
            <a:schemeClr val="bg1"/>
          </a:solidFill>
        </p:spPr>
        <p:txBody>
          <a:bodyPr lIns="36000" tIns="0" rIns="36000" bIns="0" anchor="ctr"/>
          <a:lstStyle/>
          <a:p>
            <a:r>
              <a:rPr lang="de-DE" dirty="0"/>
              <a:t>Schließungen / Absagen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A9D717EF-3D42-E0C3-22DA-8E0EB12B8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6010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0C0934D-D6B0-6ED3-F158-A7900FDE2E3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5B91D19-F389-2C3A-F870-152AB6078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14.11.2024</a:t>
            </a:r>
            <a:endParaRPr lang="de-DE" dirty="0"/>
          </a:p>
        </p:txBody>
      </p:sp>
      <p:sp>
        <p:nvSpPr>
          <p:cNvPr id="3" name="Rechteck 2">
            <a:hlinkClick r:id="rId2" action="ppaction://hlinksldjump"/>
            <a:extLst>
              <a:ext uri="{FF2B5EF4-FFF2-40B4-BE49-F238E27FC236}">
                <a16:creationId xmlns:a16="http://schemas.microsoft.com/office/drawing/2014/main" id="{1B79EAAE-6D9B-3864-1868-545663161131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4" name="Rechteck 3">
            <a:hlinkClick r:id="rId3" action="ppaction://hlinksldjump"/>
            <a:extLst>
              <a:ext uri="{FF2B5EF4-FFF2-40B4-BE49-F238E27FC236}">
                <a16:creationId xmlns:a16="http://schemas.microsoft.com/office/drawing/2014/main" id="{B393C784-8E6B-45A4-66FE-8FDC7D16B184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5" name="Rechteck 4">
            <a:hlinkClick r:id="rId4" action="ppaction://hlinksldjump"/>
            <a:extLst>
              <a:ext uri="{FF2B5EF4-FFF2-40B4-BE49-F238E27FC236}">
                <a16:creationId xmlns:a16="http://schemas.microsoft.com/office/drawing/2014/main" id="{25C6B8B6-A235-C048-2CCB-0D6B84590B4A}"/>
              </a:ext>
            </a:extLst>
          </p:cNvPr>
          <p:cNvSpPr/>
          <p:nvPr/>
        </p:nvSpPr>
        <p:spPr>
          <a:xfrm rot="16200000">
            <a:off x="-185985" y="3851508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Hochwasser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CF92D1B1-66CA-1743-75C3-0B8328C3B7F7}"/>
              </a:ext>
            </a:extLst>
          </p:cNvPr>
          <p:cNvGrpSpPr/>
          <p:nvPr/>
        </p:nvGrpSpPr>
        <p:grpSpPr>
          <a:xfrm>
            <a:off x="1519707" y="1886755"/>
            <a:ext cx="4238653" cy="369332"/>
            <a:chOff x="1519707" y="1886755"/>
            <a:chExt cx="4238653" cy="369332"/>
          </a:xfrm>
        </p:grpSpPr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857DA40E-55B0-4F76-F832-12926A830459}"/>
                </a:ext>
              </a:extLst>
            </p:cNvPr>
            <p:cNvSpPr txBox="1"/>
            <p:nvPr/>
          </p:nvSpPr>
          <p:spPr>
            <a:xfrm>
              <a:off x="1519707" y="1886755"/>
              <a:ext cx="334851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dirty="0"/>
                <a:t>?</a:t>
              </a: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A58353B7-4002-D3C5-1009-362CE0F702CA}"/>
                </a:ext>
              </a:extLst>
            </p:cNvPr>
            <p:cNvSpPr txBox="1"/>
            <p:nvPr/>
          </p:nvSpPr>
          <p:spPr>
            <a:xfrm>
              <a:off x="3471608" y="1886755"/>
              <a:ext cx="334851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dirty="0"/>
                <a:t>?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2D805B7D-23E1-E381-8FA8-F5870ED7BA97}"/>
                </a:ext>
              </a:extLst>
            </p:cNvPr>
            <p:cNvSpPr txBox="1"/>
            <p:nvPr/>
          </p:nvSpPr>
          <p:spPr>
            <a:xfrm>
              <a:off x="5423509" y="1886755"/>
              <a:ext cx="334851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dirty="0"/>
                <a:t>?</a:t>
              </a:r>
            </a:p>
          </p:txBody>
        </p:sp>
      </p:grpSp>
      <p:graphicFrame>
        <p:nvGraphicFramePr>
          <p:cNvPr id="16" name="Tabelle 15">
            <a:extLst>
              <a:ext uri="{FF2B5EF4-FFF2-40B4-BE49-F238E27FC236}">
                <a16:creationId xmlns:a16="http://schemas.microsoft.com/office/drawing/2014/main" id="{0192CC43-A39E-2005-9B4B-22E6D10730E5}"/>
              </a:ext>
            </a:extLst>
          </p:cNvPr>
          <p:cNvGraphicFramePr>
            <a:graphicFrameLocks noGrp="1"/>
          </p:cNvGraphicFramePr>
          <p:nvPr/>
        </p:nvGraphicFramePr>
        <p:xfrm>
          <a:off x="503238" y="2306601"/>
          <a:ext cx="6840537" cy="4967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4872">
                  <a:extLst>
                    <a:ext uri="{9D8B030D-6E8A-4147-A177-3AD203B41FA5}">
                      <a16:colId xmlns:a16="http://schemas.microsoft.com/office/drawing/2014/main" val="1657135842"/>
                    </a:ext>
                  </a:extLst>
                </a:gridCol>
                <a:gridCol w="1049133">
                  <a:extLst>
                    <a:ext uri="{9D8B030D-6E8A-4147-A177-3AD203B41FA5}">
                      <a16:colId xmlns:a16="http://schemas.microsoft.com/office/drawing/2014/main" val="1118208289"/>
                    </a:ext>
                  </a:extLst>
                </a:gridCol>
                <a:gridCol w="1049133">
                  <a:extLst>
                    <a:ext uri="{9D8B030D-6E8A-4147-A177-3AD203B41FA5}">
                      <a16:colId xmlns:a16="http://schemas.microsoft.com/office/drawing/2014/main" val="2112992010"/>
                    </a:ext>
                  </a:extLst>
                </a:gridCol>
                <a:gridCol w="1049133">
                  <a:extLst>
                    <a:ext uri="{9D8B030D-6E8A-4147-A177-3AD203B41FA5}">
                      <a16:colId xmlns:a16="http://schemas.microsoft.com/office/drawing/2014/main" val="2350503127"/>
                    </a:ext>
                  </a:extLst>
                </a:gridCol>
                <a:gridCol w="1049133">
                  <a:extLst>
                    <a:ext uri="{9D8B030D-6E8A-4147-A177-3AD203B41FA5}">
                      <a16:colId xmlns:a16="http://schemas.microsoft.com/office/drawing/2014/main" val="2115947648"/>
                    </a:ext>
                  </a:extLst>
                </a:gridCol>
                <a:gridCol w="1049133">
                  <a:extLst>
                    <a:ext uri="{9D8B030D-6E8A-4147-A177-3AD203B41FA5}">
                      <a16:colId xmlns:a16="http://schemas.microsoft.com/office/drawing/2014/main" val="503238105"/>
                    </a:ext>
                  </a:extLst>
                </a:gridCol>
              </a:tblGrid>
              <a:tr h="496758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kern="1200" dirty="0">
                          <a:solidFill>
                            <a:schemeClr val="tx1"/>
                          </a:solidFill>
                          <a:latin typeface="+mn-lt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Musterbach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i="0" kern="1200" dirty="0">
                          <a:solidFill>
                            <a:schemeClr val="tx1"/>
                          </a:solidFill>
                          <a:latin typeface="+mn-lt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ab HW 1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i="0" kern="1200" dirty="0">
                          <a:solidFill>
                            <a:schemeClr val="tx1"/>
                          </a:solidFill>
                          <a:latin typeface="+mn-lt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über HW 10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über HW 20</a:t>
                      </a: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über HW 50</a:t>
                      </a: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über HW 100</a:t>
                      </a:r>
                    </a:p>
                    <a:p>
                      <a:pPr algn="ctr"/>
                      <a:r>
                        <a:rPr lang="de-DE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72000" marR="36000"/>
                </a:tc>
                <a:extLst>
                  <a:ext uri="{0D108BD9-81ED-4DB2-BD59-A6C34878D82A}">
                    <a16:rowId xmlns:a16="http://schemas.microsoft.com/office/drawing/2014/main" val="607553536"/>
                  </a:ext>
                </a:extLst>
              </a:tr>
            </a:tbl>
          </a:graphicData>
        </a:graphic>
      </p:graphicFrame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B09781ED-6625-BD20-8695-FB58AF2CBF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101239"/>
              </p:ext>
            </p:extLst>
          </p:nvPr>
        </p:nvGraphicFramePr>
        <p:xfrm>
          <a:off x="503238" y="3084023"/>
          <a:ext cx="6840538" cy="3642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3075">
                  <a:extLst>
                    <a:ext uri="{9D8B030D-6E8A-4147-A177-3AD203B41FA5}">
                      <a16:colId xmlns:a16="http://schemas.microsoft.com/office/drawing/2014/main" val="1657135842"/>
                    </a:ext>
                  </a:extLst>
                </a:gridCol>
                <a:gridCol w="4558120">
                  <a:extLst>
                    <a:ext uri="{9D8B030D-6E8A-4147-A177-3AD203B41FA5}">
                      <a16:colId xmlns:a16="http://schemas.microsoft.com/office/drawing/2014/main" val="1282900115"/>
                    </a:ext>
                  </a:extLst>
                </a:gridCol>
                <a:gridCol w="729883">
                  <a:extLst>
                    <a:ext uri="{9D8B030D-6E8A-4147-A177-3AD203B41FA5}">
                      <a16:colId xmlns:a16="http://schemas.microsoft.com/office/drawing/2014/main" val="2173456831"/>
                    </a:ext>
                  </a:extLst>
                </a:gridCol>
                <a:gridCol w="269460">
                  <a:extLst>
                    <a:ext uri="{9D8B030D-6E8A-4147-A177-3AD203B41FA5}">
                      <a16:colId xmlns:a16="http://schemas.microsoft.com/office/drawing/2014/main" val="2181586199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Zuständig</a:t>
                      </a:r>
                    </a:p>
                  </a:txBody>
                  <a:tcPr marL="72000" marR="36000" anchor="ctr"/>
                </a:tc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Maßnahmen </a:t>
                      </a:r>
                    </a:p>
                  </a:txBody>
                  <a:tcPr marL="72000" marR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1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Plan Nr.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de-DE" sz="14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297166"/>
                  </a:ext>
                </a:extLst>
              </a:tr>
              <a:tr h="370800">
                <a:tc rowSpan="2">
                  <a:txBody>
                    <a:bodyPr/>
                    <a:lstStyle/>
                    <a:p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Ortspolizei-behörde 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Information Schulleitung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r"/>
                      <a:endParaRPr lang="de-DE" sz="14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210225"/>
                  </a:ext>
                </a:extLst>
              </a:tr>
              <a:tr h="370800">
                <a:tc vMerge="1">
                  <a:txBody>
                    <a:bodyPr/>
                    <a:lstStyle/>
                    <a:p>
                      <a:endParaRPr lang="de-DE" sz="14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Tel. 0xxxx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r"/>
                      <a:endParaRPr lang="de-DE" sz="14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823384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Betreiber 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Bei frühzeitiger Warnung: Besucher fernhalten </a:t>
                      </a:r>
                    </a:p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Bei kurzfristiger Warnung: Betrieb einstellen, Besucher nach Hause entlassen  </a:t>
                      </a:r>
                    </a:p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Bei überraschend einsetzendem Starkregen oder wenn </a:t>
                      </a:r>
                    </a:p>
                    <a:p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Schul- bzw. Arbeitswege unsicher: Flucht in die oberen Stockwerke </a:t>
                      </a:r>
                    </a:p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Auf-gabe des Betreibers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6386908"/>
                  </a:ext>
                </a:extLst>
              </a:tr>
              <a:tr h="449027">
                <a:tc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de-DE" sz="1400" b="0" i="0" u="non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Feuerwehr</a:t>
                      </a:r>
                      <a:r>
                        <a:rPr lang="de-DE" sz="1400" b="0" i="0" u="sng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marL="0" indent="0" algn="l" defTabSz="755934" rtl="0" eaLnBrk="1" latinLnBrk="0" hangingPunct="1">
                        <a:buFont typeface="Symbol" panose="05050102010706020507" pitchFamily="18" charset="2"/>
                        <a:buNone/>
                      </a:pPr>
                      <a:r>
                        <a:rPr lang="de-CH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Nach Starkregenereignis: Objekt auf eingeschlossene Personen kontrollieren </a:t>
                      </a:r>
                    </a:p>
                  </a:txBody>
                  <a:tcPr marL="72000" marR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400" b="0" i="0" dirty="0"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b="0" i="0" dirty="0"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0686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69657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0CEC5C-03E7-CDF5-C143-0C4D179FD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98620E8-2DE8-4DD8-897C-305F67978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6" y="5853590"/>
            <a:ext cx="7521315" cy="3785710"/>
          </a:xfrm>
          <a:prstGeom prst="rect">
            <a:avLst/>
          </a:prstGeom>
        </p:spPr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43FD573-45E1-9DDF-FBEA-16EBA1BCD68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Analyse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2F2CC13-7282-6B7E-F40B-8D541B938F2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Waldorfschule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5262596-71AC-1E34-2DC7-6B7F38262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6011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76B2A07-9FDA-2BD6-30A4-EE404A45ACE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6ACF840-41F5-354B-B099-68EE61776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01.04.205</a:t>
            </a:r>
            <a:endParaRPr lang="de-DE" dirty="0"/>
          </a:p>
        </p:txBody>
      </p:sp>
      <p:sp>
        <p:nvSpPr>
          <p:cNvPr id="11" name="Rechteck 10">
            <a:hlinkClick r:id="rId3" action="ppaction://hlinksldjump"/>
            <a:extLst>
              <a:ext uri="{FF2B5EF4-FFF2-40B4-BE49-F238E27FC236}">
                <a16:creationId xmlns:a16="http://schemas.microsoft.com/office/drawing/2014/main" id="{05C0975C-F1F8-58F1-2E9E-7A66C679B8C9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12" name="Rechteck 11">
            <a:hlinkClick r:id="rId4" action="ppaction://hlinksldjump"/>
            <a:extLst>
              <a:ext uri="{FF2B5EF4-FFF2-40B4-BE49-F238E27FC236}">
                <a16:creationId xmlns:a16="http://schemas.microsoft.com/office/drawing/2014/main" id="{42F02ECD-815A-FBBC-CCB4-DB7CB86BDC96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13" name="Rechteck 12">
            <a:hlinkClick r:id="" action="ppaction://noaction"/>
            <a:extLst>
              <a:ext uri="{FF2B5EF4-FFF2-40B4-BE49-F238E27FC236}">
                <a16:creationId xmlns:a16="http://schemas.microsoft.com/office/drawing/2014/main" id="{B4C78A45-8B99-2AA3-7911-2DD8E8BD38B5}"/>
              </a:ext>
            </a:extLst>
          </p:cNvPr>
          <p:cNvSpPr/>
          <p:nvPr/>
        </p:nvSpPr>
        <p:spPr>
          <a:xfrm rot="16200000">
            <a:off x="-185985" y="3851508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Hochwasser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C9BDF6D-0ED5-A719-D4C8-29DDDFF173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675" y="1512849"/>
            <a:ext cx="6972168" cy="3402739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47AE56DF-9973-D8DD-39B2-455464B85611}"/>
              </a:ext>
            </a:extLst>
          </p:cNvPr>
          <p:cNvSpPr txBox="1"/>
          <p:nvPr/>
        </p:nvSpPr>
        <p:spPr>
          <a:xfrm>
            <a:off x="2711500" y="7253447"/>
            <a:ext cx="17599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Freie Waldorfschule </a:t>
            </a:r>
          </a:p>
        </p:txBody>
      </p:sp>
      <p:sp>
        <p:nvSpPr>
          <p:cNvPr id="2" name="Rechteck 1">
            <a:hlinkClick r:id="" action="ppaction://noaction"/>
            <a:extLst>
              <a:ext uri="{FF2B5EF4-FFF2-40B4-BE49-F238E27FC236}">
                <a16:creationId xmlns:a16="http://schemas.microsoft.com/office/drawing/2014/main" id="{543E6761-1E3E-A093-2BCF-B1F557ACEC11}"/>
              </a:ext>
            </a:extLst>
          </p:cNvPr>
          <p:cNvSpPr/>
          <p:nvPr/>
        </p:nvSpPr>
        <p:spPr>
          <a:xfrm rot="16200000">
            <a:off x="-302388" y="5007618"/>
            <a:ext cx="1142444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Schließungen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0B4601E-7A73-402E-969C-B2C4A2B67ADE}"/>
              </a:ext>
            </a:extLst>
          </p:cNvPr>
          <p:cNvSpPr txBox="1"/>
          <p:nvPr/>
        </p:nvSpPr>
        <p:spPr>
          <a:xfrm>
            <a:off x="418382" y="5520174"/>
            <a:ext cx="7152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Starkregen </a:t>
            </a:r>
            <a:r>
              <a:rPr lang="de-DE" sz="1200" b="1" dirty="0"/>
              <a:t>Außergewöhnliches Ereignis + </a:t>
            </a:r>
            <a:r>
              <a:rPr lang="de-DE" b="1" dirty="0"/>
              <a:t>Flusshochwasser</a:t>
            </a:r>
            <a:endParaRPr lang="de-DE" sz="1200" b="1" dirty="0"/>
          </a:p>
        </p:txBody>
      </p:sp>
    </p:spTree>
    <p:extLst>
      <p:ext uri="{BB962C8B-B14F-4D97-AF65-F5344CB8AC3E}">
        <p14:creationId xmlns:p14="http://schemas.microsoft.com/office/powerpoint/2010/main" val="21974779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F096F-E663-02D7-6CBC-868BE6A06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D8910CE3-7D08-1611-6F31-A2300AEB2A4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Warnungen / Evakuierungen 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3218216F-DB6D-5E6F-62D9-E77E58F34E4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Starkregen / Hochwasser 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60E63ECA-03A5-1663-7786-CA7A75A15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7000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F397BF1-ED2C-80BC-7AE6-535D851D1FD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DE3A22FC-5544-F3E9-3543-C6E4231D3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14.11.2024</a:t>
            </a:r>
            <a:endParaRPr lang="de-DE" dirty="0"/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9A3538D2-DAEF-9FFD-7A75-979001A0B6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8998976"/>
              </p:ext>
            </p:extLst>
          </p:nvPr>
        </p:nvGraphicFramePr>
        <p:xfrm>
          <a:off x="503238" y="1528762"/>
          <a:ext cx="6831013" cy="44874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8324">
                  <a:extLst>
                    <a:ext uri="{9D8B030D-6E8A-4147-A177-3AD203B41FA5}">
                      <a16:colId xmlns:a16="http://schemas.microsoft.com/office/drawing/2014/main" val="1527704495"/>
                    </a:ext>
                  </a:extLst>
                </a:gridCol>
                <a:gridCol w="5062689">
                  <a:extLst>
                    <a:ext uri="{9D8B030D-6E8A-4147-A177-3AD203B41FA5}">
                      <a16:colId xmlns:a16="http://schemas.microsoft.com/office/drawing/2014/main" val="2782571375"/>
                    </a:ext>
                  </a:extLst>
                </a:gridCol>
              </a:tblGrid>
              <a:tr h="367830"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Starkregen </a:t>
                      </a:r>
                      <a:endParaRPr lang="de-CH" sz="1400" b="1" dirty="0"/>
                    </a:p>
                  </a:txBody>
                  <a:tcPr marL="36000" marR="36000" marT="36000" marB="3600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b="1" dirty="0"/>
                        <a:t>Zu bewarnende Objekte </a:t>
                      </a:r>
                    </a:p>
                  </a:txBody>
                  <a:tcPr marL="36000" marR="36000" marT="36000" marB="36000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311078"/>
                  </a:ext>
                </a:extLst>
              </a:tr>
              <a:tr h="1920936">
                <a:tc>
                  <a:txBody>
                    <a:bodyPr/>
                    <a:lstStyle/>
                    <a:p>
                      <a:pPr algn="l"/>
                      <a:r>
                        <a:rPr lang="de-DE" sz="1400" b="1" i="0" dirty="0">
                          <a:solidFill>
                            <a:schemeClr val="tx1"/>
                          </a:solidFill>
                          <a:latin typeface="+mn-lt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&gt; 50 mm in 1 h</a:t>
                      </a:r>
                      <a:endParaRPr lang="de-DE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endParaRPr lang="de-CH" sz="1400" b="1" dirty="0"/>
                    </a:p>
                    <a:p>
                      <a:pPr algn="ctr"/>
                      <a:endParaRPr lang="de-CH" sz="1400" b="1" dirty="0"/>
                    </a:p>
                    <a:p>
                      <a:pPr algn="ctr"/>
                      <a:endParaRPr lang="de-CH" sz="1400" b="1" dirty="0"/>
                    </a:p>
                    <a:p>
                      <a:pPr algn="ctr"/>
                      <a:endParaRPr lang="de-CH" sz="1400" b="1" dirty="0"/>
                    </a:p>
                    <a:p>
                      <a:pPr algn="ctr"/>
                      <a:endParaRPr lang="de-CH" sz="1400" b="1" dirty="0"/>
                    </a:p>
                    <a:p>
                      <a:pPr algn="ctr"/>
                      <a:endParaRPr lang="de-CH" sz="1400" b="1" dirty="0"/>
                    </a:p>
                    <a:p>
                      <a:pPr algn="ctr"/>
                      <a:endParaRPr lang="de-CH" sz="1400" b="1" dirty="0"/>
                    </a:p>
                    <a:p>
                      <a:pPr algn="ctr"/>
                      <a:endParaRPr lang="de-CH" sz="1400" b="1" dirty="0"/>
                    </a:p>
                    <a:p>
                      <a:pPr algn="ctr"/>
                      <a:endParaRPr lang="de-CH" sz="1400" b="1" dirty="0"/>
                    </a:p>
                    <a:p>
                      <a:pPr algn="ctr"/>
                      <a:endParaRPr lang="de-CH" sz="1400" b="1" dirty="0"/>
                    </a:p>
                    <a:p>
                      <a:pPr algn="ctr"/>
                      <a:endParaRPr lang="de-CH" sz="1400" b="1" dirty="0"/>
                    </a:p>
                  </a:txBody>
                  <a:tcPr marL="36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400" b="1" dirty="0"/>
                    </a:p>
                    <a:p>
                      <a:pPr algn="ctr"/>
                      <a:endParaRPr lang="de-CH" sz="1400" b="1" dirty="0"/>
                    </a:p>
                  </a:txBody>
                  <a:tcPr marL="36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7718137"/>
                  </a:ext>
                </a:extLst>
              </a:tr>
              <a:tr h="423244">
                <a:tc>
                  <a:txBody>
                    <a:bodyPr/>
                    <a:lstStyle/>
                    <a:p>
                      <a:pPr marL="0" algn="ctr" defTabSz="755934" rtl="0" eaLnBrk="1" latinLnBrk="0" hangingPunct="1"/>
                      <a:r>
                        <a:rPr lang="de-DE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Hochwasser</a:t>
                      </a:r>
                      <a:endParaRPr lang="de-CH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b="1" dirty="0"/>
                        <a:t>Zu bewarnende Objekte </a:t>
                      </a:r>
                    </a:p>
                  </a:txBody>
                  <a:tcPr marL="36000" marR="36000" marT="36000" marB="36000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250450"/>
                  </a:ext>
                </a:extLst>
              </a:tr>
              <a:tr h="565346">
                <a:tc>
                  <a:txBody>
                    <a:bodyPr/>
                    <a:lstStyle/>
                    <a:p>
                      <a:pPr algn="ctr"/>
                      <a:r>
                        <a:rPr lang="de-CH" sz="1400" b="1" dirty="0"/>
                        <a:t>Pegel A</a:t>
                      </a: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400" b="1" dirty="0"/>
                    </a:p>
                  </a:txBody>
                  <a:tcPr marL="36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1995052"/>
                  </a:ext>
                </a:extLst>
              </a:tr>
              <a:tr h="316628"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de-DE" sz="1400" b="1" dirty="0"/>
                        <a:t>Pegel B </a:t>
                      </a:r>
                      <a:endParaRPr lang="de-CH" sz="1400" b="1" dirty="0"/>
                    </a:p>
                    <a:p>
                      <a:pPr algn="ctr"/>
                      <a:endParaRPr lang="de-CH" sz="1400" b="1" dirty="0"/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400" b="1" dirty="0"/>
                    </a:p>
                  </a:txBody>
                  <a:tcPr marL="36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1747529"/>
                  </a:ext>
                </a:extLst>
              </a:tr>
            </a:tbl>
          </a:graphicData>
        </a:graphic>
      </p:graphicFrame>
      <p:sp>
        <p:nvSpPr>
          <p:cNvPr id="41" name="Rechteck 40">
            <a:hlinkClick r:id="rId2" action="ppaction://hlinksldjump"/>
            <a:extLst>
              <a:ext uri="{FF2B5EF4-FFF2-40B4-BE49-F238E27FC236}">
                <a16:creationId xmlns:a16="http://schemas.microsoft.com/office/drawing/2014/main" id="{319E66C3-4E22-59B9-7475-DA0654A90F54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42" name="Rechteck 41">
            <a:hlinkClick r:id="rId3" action="ppaction://hlinksldjump"/>
            <a:extLst>
              <a:ext uri="{FF2B5EF4-FFF2-40B4-BE49-F238E27FC236}">
                <a16:creationId xmlns:a16="http://schemas.microsoft.com/office/drawing/2014/main" id="{5500C8A2-3768-514E-C9D9-A3564459A946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43" name="Rechteck 42">
            <a:hlinkClick r:id="rId4" action="ppaction://hlinksldjump"/>
            <a:extLst>
              <a:ext uri="{FF2B5EF4-FFF2-40B4-BE49-F238E27FC236}">
                <a16:creationId xmlns:a16="http://schemas.microsoft.com/office/drawing/2014/main" id="{D1B0EB6A-DE31-9E80-4260-F27DB835CAF5}"/>
              </a:ext>
            </a:extLst>
          </p:cNvPr>
          <p:cNvSpPr/>
          <p:nvPr/>
        </p:nvSpPr>
        <p:spPr>
          <a:xfrm rot="16200000">
            <a:off x="-185985" y="3851508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Hochwasser</a:t>
            </a:r>
          </a:p>
        </p:txBody>
      </p:sp>
      <p:sp>
        <p:nvSpPr>
          <p:cNvPr id="2" name="Textfeld 1">
            <a:hlinkClick r:id="rId5" action="ppaction://hlinksldjump"/>
            <a:extLst>
              <a:ext uri="{FF2B5EF4-FFF2-40B4-BE49-F238E27FC236}">
                <a16:creationId xmlns:a16="http://schemas.microsoft.com/office/drawing/2014/main" id="{DCAE8BCB-0A51-B733-19D3-6DE69911DE4B}"/>
              </a:ext>
            </a:extLst>
          </p:cNvPr>
          <p:cNvSpPr txBox="1"/>
          <p:nvPr/>
        </p:nvSpPr>
        <p:spPr>
          <a:xfrm>
            <a:off x="2353629" y="5018477"/>
            <a:ext cx="3359406" cy="252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200" b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dirty="0">
                <a:solidFill>
                  <a:schemeClr val="bg1"/>
                </a:solidFill>
              </a:rPr>
              <a:t>Sommerberg Plan 7020</a:t>
            </a:r>
          </a:p>
        </p:txBody>
      </p:sp>
    </p:spTree>
    <p:extLst>
      <p:ext uri="{BB962C8B-B14F-4D97-AF65-F5344CB8AC3E}">
        <p14:creationId xmlns:p14="http://schemas.microsoft.com/office/powerpoint/2010/main" val="3668333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98BF307D-43D4-B2B0-D60C-155DC4694F0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Sommerberg und Bereich Lärchenstraße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27E78792-274B-72B1-C182-8449CA754A2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DE" dirty="0"/>
              <a:t>Warnungen / Evakuierungen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27472FFD-8B63-8D1E-4625-F4C6D5A82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7010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46F3713-EF64-A1E1-4026-3DFBE3D0DB1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74B0B41-8A4F-960B-D318-091A0E770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14.11.2024</a:t>
            </a:r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211B88E-E98B-A9A2-28B5-643A5C6A7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29" y="4248064"/>
            <a:ext cx="6852246" cy="5405343"/>
          </a:xfrm>
          <a:prstGeom prst="rect">
            <a:avLst/>
          </a:prstGeom>
        </p:spPr>
      </p:pic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18974055-ADEC-94F0-723E-B6551FFBDE70}"/>
              </a:ext>
            </a:extLst>
          </p:cNvPr>
          <p:cNvSpPr/>
          <p:nvPr/>
        </p:nvSpPr>
        <p:spPr>
          <a:xfrm>
            <a:off x="1272262" y="6704890"/>
            <a:ext cx="2512483" cy="2367495"/>
          </a:xfrm>
          <a:custGeom>
            <a:avLst/>
            <a:gdLst>
              <a:gd name="connsiteX0" fmla="*/ 575765 w 2717033"/>
              <a:gd name="connsiteY0" fmla="*/ 1155 h 2368650"/>
              <a:gd name="connsiteX1" fmla="*/ 36015 w 2717033"/>
              <a:gd name="connsiteY1" fmla="*/ 911322 h 2368650"/>
              <a:gd name="connsiteX2" fmla="*/ 1382215 w 2717033"/>
              <a:gd name="connsiteY2" fmla="*/ 1868055 h 2368650"/>
              <a:gd name="connsiteX3" fmla="*/ 2476531 w 2717033"/>
              <a:gd name="connsiteY3" fmla="*/ 2342189 h 2368650"/>
              <a:gd name="connsiteX4" fmla="*/ 2548498 w 2717033"/>
              <a:gd name="connsiteY4" fmla="*/ 1101822 h 2368650"/>
              <a:gd name="connsiteX5" fmla="*/ 575765 w 2717033"/>
              <a:gd name="connsiteY5" fmla="*/ 1155 h 2368650"/>
              <a:gd name="connsiteX0" fmla="*/ 539750 w 2681018"/>
              <a:gd name="connsiteY0" fmla="*/ 0 h 2367495"/>
              <a:gd name="connsiteX1" fmla="*/ 0 w 2681018"/>
              <a:gd name="connsiteY1" fmla="*/ 910167 h 2367495"/>
              <a:gd name="connsiteX2" fmla="*/ 1346200 w 2681018"/>
              <a:gd name="connsiteY2" fmla="*/ 1866900 h 2367495"/>
              <a:gd name="connsiteX3" fmla="*/ 2440516 w 2681018"/>
              <a:gd name="connsiteY3" fmla="*/ 2341034 h 2367495"/>
              <a:gd name="connsiteX4" fmla="*/ 2512483 w 2681018"/>
              <a:gd name="connsiteY4" fmla="*/ 1100667 h 2367495"/>
              <a:gd name="connsiteX5" fmla="*/ 539750 w 2681018"/>
              <a:gd name="connsiteY5" fmla="*/ 0 h 2367495"/>
              <a:gd name="connsiteX0" fmla="*/ 539750 w 2512483"/>
              <a:gd name="connsiteY0" fmla="*/ 0 h 2367495"/>
              <a:gd name="connsiteX1" fmla="*/ 0 w 2512483"/>
              <a:gd name="connsiteY1" fmla="*/ 910167 h 2367495"/>
              <a:gd name="connsiteX2" fmla="*/ 1346200 w 2512483"/>
              <a:gd name="connsiteY2" fmla="*/ 1866900 h 2367495"/>
              <a:gd name="connsiteX3" fmla="*/ 2440516 w 2512483"/>
              <a:gd name="connsiteY3" fmla="*/ 2341034 h 2367495"/>
              <a:gd name="connsiteX4" fmla="*/ 2512483 w 2512483"/>
              <a:gd name="connsiteY4" fmla="*/ 1100667 h 2367495"/>
              <a:gd name="connsiteX5" fmla="*/ 539750 w 2512483"/>
              <a:gd name="connsiteY5" fmla="*/ 0 h 2367495"/>
              <a:gd name="connsiteX0" fmla="*/ 539750 w 2512483"/>
              <a:gd name="connsiteY0" fmla="*/ 0 h 2367495"/>
              <a:gd name="connsiteX1" fmla="*/ 0 w 2512483"/>
              <a:gd name="connsiteY1" fmla="*/ 910167 h 2367495"/>
              <a:gd name="connsiteX2" fmla="*/ 1346200 w 2512483"/>
              <a:gd name="connsiteY2" fmla="*/ 1866900 h 2367495"/>
              <a:gd name="connsiteX3" fmla="*/ 2440516 w 2512483"/>
              <a:gd name="connsiteY3" fmla="*/ 2341034 h 2367495"/>
              <a:gd name="connsiteX4" fmla="*/ 2512483 w 2512483"/>
              <a:gd name="connsiteY4" fmla="*/ 1100667 h 2367495"/>
              <a:gd name="connsiteX5" fmla="*/ 539750 w 2512483"/>
              <a:gd name="connsiteY5" fmla="*/ 0 h 2367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12483" h="2367495">
                <a:moveTo>
                  <a:pt x="539750" y="0"/>
                </a:moveTo>
                <a:lnTo>
                  <a:pt x="0" y="910167"/>
                </a:lnTo>
                <a:cubicBezTo>
                  <a:pt x="134408" y="1221317"/>
                  <a:pt x="939447" y="1628422"/>
                  <a:pt x="1346200" y="1866900"/>
                </a:cubicBezTo>
                <a:cubicBezTo>
                  <a:pt x="1752953" y="2105378"/>
                  <a:pt x="2246135" y="2468740"/>
                  <a:pt x="2440516" y="2341034"/>
                </a:cubicBezTo>
                <a:lnTo>
                  <a:pt x="2512483" y="1100667"/>
                </a:lnTo>
                <a:lnTo>
                  <a:pt x="539750" y="0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Freihandform: Form 15">
            <a:extLst>
              <a:ext uri="{FF2B5EF4-FFF2-40B4-BE49-F238E27FC236}">
                <a16:creationId xmlns:a16="http://schemas.microsoft.com/office/drawing/2014/main" id="{DBC9CBC8-015B-B372-1664-129820A67DB2}"/>
              </a:ext>
            </a:extLst>
          </p:cNvPr>
          <p:cNvSpPr/>
          <p:nvPr/>
        </p:nvSpPr>
        <p:spPr>
          <a:xfrm>
            <a:off x="2239156" y="5308737"/>
            <a:ext cx="4856480" cy="1605280"/>
          </a:xfrm>
          <a:custGeom>
            <a:avLst/>
            <a:gdLst>
              <a:gd name="connsiteX0" fmla="*/ 606997 w 6178193"/>
              <a:gd name="connsiteY0" fmla="*/ 42383 h 1675326"/>
              <a:gd name="connsiteX1" fmla="*/ 627317 w 6178193"/>
              <a:gd name="connsiteY1" fmla="*/ 367503 h 1675326"/>
              <a:gd name="connsiteX2" fmla="*/ 5463477 w 6178193"/>
              <a:gd name="connsiteY2" fmla="*/ 1647663 h 1675326"/>
              <a:gd name="connsiteX3" fmla="*/ 5641277 w 6178193"/>
              <a:gd name="connsiteY3" fmla="*/ 1149823 h 1675326"/>
              <a:gd name="connsiteX4" fmla="*/ 606997 w 6178193"/>
              <a:gd name="connsiteY4" fmla="*/ 42383 h 1675326"/>
              <a:gd name="connsiteX0" fmla="*/ 0 w 5571196"/>
              <a:gd name="connsiteY0" fmla="*/ 0 h 1632943"/>
              <a:gd name="connsiteX1" fmla="*/ 20320 w 5571196"/>
              <a:gd name="connsiteY1" fmla="*/ 325120 h 1632943"/>
              <a:gd name="connsiteX2" fmla="*/ 4856480 w 5571196"/>
              <a:gd name="connsiteY2" fmla="*/ 1605280 h 1632943"/>
              <a:gd name="connsiteX3" fmla="*/ 5034280 w 5571196"/>
              <a:gd name="connsiteY3" fmla="*/ 1107440 h 1632943"/>
              <a:gd name="connsiteX4" fmla="*/ 0 w 5571196"/>
              <a:gd name="connsiteY4" fmla="*/ 0 h 1632943"/>
              <a:gd name="connsiteX0" fmla="*/ 0 w 5034280"/>
              <a:gd name="connsiteY0" fmla="*/ 0 h 1605280"/>
              <a:gd name="connsiteX1" fmla="*/ 20320 w 5034280"/>
              <a:gd name="connsiteY1" fmla="*/ 325120 h 1605280"/>
              <a:gd name="connsiteX2" fmla="*/ 4856480 w 5034280"/>
              <a:gd name="connsiteY2" fmla="*/ 1605280 h 1605280"/>
              <a:gd name="connsiteX3" fmla="*/ 5034280 w 5034280"/>
              <a:gd name="connsiteY3" fmla="*/ 1107440 h 1605280"/>
              <a:gd name="connsiteX4" fmla="*/ 0 w 5034280"/>
              <a:gd name="connsiteY4" fmla="*/ 0 h 1605280"/>
              <a:gd name="connsiteX0" fmla="*/ 0 w 5589495"/>
              <a:gd name="connsiteY0" fmla="*/ 0 h 1605280"/>
              <a:gd name="connsiteX1" fmla="*/ 20320 w 5589495"/>
              <a:gd name="connsiteY1" fmla="*/ 325120 h 1605280"/>
              <a:gd name="connsiteX2" fmla="*/ 4856480 w 5589495"/>
              <a:gd name="connsiteY2" fmla="*/ 1605280 h 1605280"/>
              <a:gd name="connsiteX3" fmla="*/ 5034280 w 5589495"/>
              <a:gd name="connsiteY3" fmla="*/ 1107440 h 1605280"/>
              <a:gd name="connsiteX4" fmla="*/ 0 w 5589495"/>
              <a:gd name="connsiteY4" fmla="*/ 0 h 1605280"/>
              <a:gd name="connsiteX0" fmla="*/ 353384 w 5798420"/>
              <a:gd name="connsiteY0" fmla="*/ 30289 h 1635569"/>
              <a:gd name="connsiteX1" fmla="*/ 373704 w 5798420"/>
              <a:gd name="connsiteY1" fmla="*/ 355409 h 1635569"/>
              <a:gd name="connsiteX2" fmla="*/ 5209864 w 5798420"/>
              <a:gd name="connsiteY2" fmla="*/ 1635569 h 1635569"/>
              <a:gd name="connsiteX3" fmla="*/ 5194624 w 5798420"/>
              <a:gd name="connsiteY3" fmla="*/ 1163129 h 1635569"/>
              <a:gd name="connsiteX4" fmla="*/ 353384 w 5798420"/>
              <a:gd name="connsiteY4" fmla="*/ 30289 h 1635569"/>
              <a:gd name="connsiteX0" fmla="*/ 353384 w 5823239"/>
              <a:gd name="connsiteY0" fmla="*/ 30289 h 1635569"/>
              <a:gd name="connsiteX1" fmla="*/ 373704 w 5823239"/>
              <a:gd name="connsiteY1" fmla="*/ 355409 h 1635569"/>
              <a:gd name="connsiteX2" fmla="*/ 5209864 w 5823239"/>
              <a:gd name="connsiteY2" fmla="*/ 1635569 h 1635569"/>
              <a:gd name="connsiteX3" fmla="*/ 5194624 w 5823239"/>
              <a:gd name="connsiteY3" fmla="*/ 1163129 h 1635569"/>
              <a:gd name="connsiteX4" fmla="*/ 353384 w 5823239"/>
              <a:gd name="connsiteY4" fmla="*/ 30289 h 1635569"/>
              <a:gd name="connsiteX0" fmla="*/ 353384 w 5209864"/>
              <a:gd name="connsiteY0" fmla="*/ 30289 h 1635569"/>
              <a:gd name="connsiteX1" fmla="*/ 373704 w 5209864"/>
              <a:gd name="connsiteY1" fmla="*/ 355409 h 1635569"/>
              <a:gd name="connsiteX2" fmla="*/ 5209864 w 5209864"/>
              <a:gd name="connsiteY2" fmla="*/ 1635569 h 1635569"/>
              <a:gd name="connsiteX3" fmla="*/ 5194624 w 5209864"/>
              <a:gd name="connsiteY3" fmla="*/ 1163129 h 1635569"/>
              <a:gd name="connsiteX4" fmla="*/ 353384 w 5209864"/>
              <a:gd name="connsiteY4" fmla="*/ 30289 h 1635569"/>
              <a:gd name="connsiteX0" fmla="*/ 0 w 4856480"/>
              <a:gd name="connsiteY0" fmla="*/ 0 h 1605280"/>
              <a:gd name="connsiteX1" fmla="*/ 20320 w 4856480"/>
              <a:gd name="connsiteY1" fmla="*/ 325120 h 1605280"/>
              <a:gd name="connsiteX2" fmla="*/ 4856480 w 4856480"/>
              <a:gd name="connsiteY2" fmla="*/ 1605280 h 1605280"/>
              <a:gd name="connsiteX3" fmla="*/ 4841240 w 4856480"/>
              <a:gd name="connsiteY3" fmla="*/ 1132840 h 1605280"/>
              <a:gd name="connsiteX4" fmla="*/ 0 w 4856480"/>
              <a:gd name="connsiteY4" fmla="*/ 0 h 160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6480" h="1605280">
                <a:moveTo>
                  <a:pt x="0" y="0"/>
                </a:moveTo>
                <a:lnTo>
                  <a:pt x="20320" y="325120"/>
                </a:lnTo>
                <a:cubicBezTo>
                  <a:pt x="829733" y="592667"/>
                  <a:pt x="4020820" y="1474893"/>
                  <a:pt x="4856480" y="1605280"/>
                </a:cubicBezTo>
                <a:lnTo>
                  <a:pt x="4841240" y="1132840"/>
                </a:lnTo>
                <a:cubicBezTo>
                  <a:pt x="3466253" y="969433"/>
                  <a:pt x="803487" y="134620"/>
                  <a:pt x="0" y="0"/>
                </a:cubicBezTo>
                <a:close/>
              </a:path>
            </a:pathLst>
          </a:cu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>
            <a:hlinkClick r:id="rId3" action="ppaction://hlinksldjump"/>
            <a:extLst>
              <a:ext uri="{FF2B5EF4-FFF2-40B4-BE49-F238E27FC236}">
                <a16:creationId xmlns:a16="http://schemas.microsoft.com/office/drawing/2014/main" id="{39DB904A-FD78-6053-2DC4-384677D3D05F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4" name="Rechteck 3">
            <a:hlinkClick r:id="rId4" action="ppaction://hlinksldjump"/>
            <a:extLst>
              <a:ext uri="{FF2B5EF4-FFF2-40B4-BE49-F238E27FC236}">
                <a16:creationId xmlns:a16="http://schemas.microsoft.com/office/drawing/2014/main" id="{5BBAFE62-2387-1F3D-94F2-6DF1C65C54FA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7" name="Rechteck 6">
            <a:hlinkClick r:id="rId5" action="ppaction://hlinksldjump"/>
            <a:extLst>
              <a:ext uri="{FF2B5EF4-FFF2-40B4-BE49-F238E27FC236}">
                <a16:creationId xmlns:a16="http://schemas.microsoft.com/office/drawing/2014/main" id="{4A4B1712-CB6A-5F59-B501-C1BE27831AC4}"/>
              </a:ext>
            </a:extLst>
          </p:cNvPr>
          <p:cNvSpPr/>
          <p:nvPr/>
        </p:nvSpPr>
        <p:spPr>
          <a:xfrm rot="16200000">
            <a:off x="-185985" y="3851508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Hochwasser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B8FB72AC-4901-C3C1-05D4-D2DB5DFA31CC}"/>
              </a:ext>
            </a:extLst>
          </p:cNvPr>
          <p:cNvGrpSpPr/>
          <p:nvPr/>
        </p:nvGrpSpPr>
        <p:grpSpPr>
          <a:xfrm>
            <a:off x="1519707" y="1886755"/>
            <a:ext cx="4238653" cy="369332"/>
            <a:chOff x="1519707" y="1886755"/>
            <a:chExt cx="4238653" cy="369332"/>
          </a:xfrm>
        </p:grpSpPr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63D79FC5-E40C-C18B-9D58-6A0AB740CEE6}"/>
                </a:ext>
              </a:extLst>
            </p:cNvPr>
            <p:cNvSpPr txBox="1"/>
            <p:nvPr/>
          </p:nvSpPr>
          <p:spPr>
            <a:xfrm>
              <a:off x="1519707" y="1886755"/>
              <a:ext cx="334851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dirty="0"/>
                <a:t>?</a:t>
              </a: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7F72AF97-D8DD-2BCF-1F8E-98156EEFDEB0}"/>
                </a:ext>
              </a:extLst>
            </p:cNvPr>
            <p:cNvSpPr txBox="1"/>
            <p:nvPr/>
          </p:nvSpPr>
          <p:spPr>
            <a:xfrm>
              <a:off x="3471608" y="1886755"/>
              <a:ext cx="334851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dirty="0"/>
                <a:t>?</a:t>
              </a: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5AB8E3C1-0CD3-2F82-DC1D-C0A37864E8AB}"/>
                </a:ext>
              </a:extLst>
            </p:cNvPr>
            <p:cNvSpPr txBox="1"/>
            <p:nvPr/>
          </p:nvSpPr>
          <p:spPr>
            <a:xfrm>
              <a:off x="5423509" y="1886755"/>
              <a:ext cx="334851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dirty="0"/>
                <a:t>?</a:t>
              </a:r>
            </a:p>
          </p:txBody>
        </p:sp>
      </p:grpSp>
      <p:graphicFrame>
        <p:nvGraphicFramePr>
          <p:cNvPr id="20" name="Tabelle 19">
            <a:extLst>
              <a:ext uri="{FF2B5EF4-FFF2-40B4-BE49-F238E27FC236}">
                <a16:creationId xmlns:a16="http://schemas.microsoft.com/office/drawing/2014/main" id="{16E0CAE1-183F-A780-B5EC-B64D983BBA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690374"/>
              </p:ext>
            </p:extLst>
          </p:nvPr>
        </p:nvGraphicFramePr>
        <p:xfrm>
          <a:off x="503238" y="2304251"/>
          <a:ext cx="6840537" cy="4967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4872">
                  <a:extLst>
                    <a:ext uri="{9D8B030D-6E8A-4147-A177-3AD203B41FA5}">
                      <a16:colId xmlns:a16="http://schemas.microsoft.com/office/drawing/2014/main" val="1657135842"/>
                    </a:ext>
                  </a:extLst>
                </a:gridCol>
                <a:gridCol w="1049133">
                  <a:extLst>
                    <a:ext uri="{9D8B030D-6E8A-4147-A177-3AD203B41FA5}">
                      <a16:colId xmlns:a16="http://schemas.microsoft.com/office/drawing/2014/main" val="1118208289"/>
                    </a:ext>
                  </a:extLst>
                </a:gridCol>
                <a:gridCol w="1049133">
                  <a:extLst>
                    <a:ext uri="{9D8B030D-6E8A-4147-A177-3AD203B41FA5}">
                      <a16:colId xmlns:a16="http://schemas.microsoft.com/office/drawing/2014/main" val="2112992010"/>
                    </a:ext>
                  </a:extLst>
                </a:gridCol>
                <a:gridCol w="1049133">
                  <a:extLst>
                    <a:ext uri="{9D8B030D-6E8A-4147-A177-3AD203B41FA5}">
                      <a16:colId xmlns:a16="http://schemas.microsoft.com/office/drawing/2014/main" val="2350503127"/>
                    </a:ext>
                  </a:extLst>
                </a:gridCol>
                <a:gridCol w="1049133">
                  <a:extLst>
                    <a:ext uri="{9D8B030D-6E8A-4147-A177-3AD203B41FA5}">
                      <a16:colId xmlns:a16="http://schemas.microsoft.com/office/drawing/2014/main" val="2115947648"/>
                    </a:ext>
                  </a:extLst>
                </a:gridCol>
                <a:gridCol w="1049133">
                  <a:extLst>
                    <a:ext uri="{9D8B030D-6E8A-4147-A177-3AD203B41FA5}">
                      <a16:colId xmlns:a16="http://schemas.microsoft.com/office/drawing/2014/main" val="503238105"/>
                    </a:ext>
                  </a:extLst>
                </a:gridCol>
              </a:tblGrid>
              <a:tr h="496758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Musterbach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i="0" kern="1200" dirty="0">
                          <a:solidFill>
                            <a:schemeClr val="tx1"/>
                          </a:solidFill>
                          <a:latin typeface="+mn-lt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ab HW 1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i="0" kern="1200" dirty="0">
                          <a:solidFill>
                            <a:schemeClr val="tx1"/>
                          </a:solidFill>
                          <a:latin typeface="+mn-lt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über HW 10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über HW 20</a:t>
                      </a: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über HW 50</a:t>
                      </a: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über HW 100</a:t>
                      </a:r>
                    </a:p>
                    <a:p>
                      <a:pPr algn="ctr"/>
                      <a:r>
                        <a:rPr lang="de-DE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72000" marR="36000"/>
                </a:tc>
                <a:extLst>
                  <a:ext uri="{0D108BD9-81ED-4DB2-BD59-A6C34878D82A}">
                    <a16:rowId xmlns:a16="http://schemas.microsoft.com/office/drawing/2014/main" val="607553536"/>
                  </a:ext>
                </a:extLst>
              </a:tr>
            </a:tbl>
          </a:graphicData>
        </a:graphic>
      </p:graphicFrame>
      <p:graphicFrame>
        <p:nvGraphicFramePr>
          <p:cNvPr id="21" name="Tabelle 20">
            <a:extLst>
              <a:ext uri="{FF2B5EF4-FFF2-40B4-BE49-F238E27FC236}">
                <a16:creationId xmlns:a16="http://schemas.microsoft.com/office/drawing/2014/main" id="{50C68B42-9AAD-F472-C1B8-14A0F50984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585374"/>
              </p:ext>
            </p:extLst>
          </p:nvPr>
        </p:nvGraphicFramePr>
        <p:xfrm>
          <a:off x="503238" y="2948597"/>
          <a:ext cx="6840537" cy="79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0627">
                  <a:extLst>
                    <a:ext uri="{9D8B030D-6E8A-4147-A177-3AD203B41FA5}">
                      <a16:colId xmlns:a16="http://schemas.microsoft.com/office/drawing/2014/main" val="1657135842"/>
                    </a:ext>
                  </a:extLst>
                </a:gridCol>
                <a:gridCol w="3437378">
                  <a:extLst>
                    <a:ext uri="{9D8B030D-6E8A-4147-A177-3AD203B41FA5}">
                      <a16:colId xmlns:a16="http://schemas.microsoft.com/office/drawing/2014/main" val="1282900115"/>
                    </a:ext>
                  </a:extLst>
                </a:gridCol>
                <a:gridCol w="1525755">
                  <a:extLst>
                    <a:ext uri="{9D8B030D-6E8A-4147-A177-3AD203B41FA5}">
                      <a16:colId xmlns:a16="http://schemas.microsoft.com/office/drawing/2014/main" val="2181586199"/>
                    </a:ext>
                  </a:extLst>
                </a:gridCol>
                <a:gridCol w="366777">
                  <a:extLst>
                    <a:ext uri="{9D8B030D-6E8A-4147-A177-3AD203B41FA5}">
                      <a16:colId xmlns:a16="http://schemas.microsoft.com/office/drawing/2014/main" val="434244777"/>
                    </a:ext>
                  </a:extLst>
                </a:gridCol>
              </a:tblGrid>
              <a:tr h="203046"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latin typeface="+mn-lt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Zuständig</a:t>
                      </a:r>
                    </a:p>
                  </a:txBody>
                  <a:tcP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latin typeface="+mn-lt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Maßnahmen </a:t>
                      </a:r>
                    </a:p>
                  </a:txBody>
                  <a:tcP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dirty="0">
                          <a:latin typeface="+mn-lt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Plan Nr. </a:t>
                      </a:r>
                    </a:p>
                  </a:txBody>
                  <a:tcP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dirty="0">
                          <a:latin typeface="+mn-lt"/>
                          <a:ea typeface="Open Sans" panose="020B0606030504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de-DE" sz="1600" b="1" i="0" dirty="0">
                        <a:latin typeface="+mn-lt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297166"/>
                  </a:ext>
                </a:extLst>
              </a:tr>
              <a:tr h="332257">
                <a:tc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de-DE" sz="1200" b="0" i="0" kern="1200" dirty="0">
                          <a:solidFill>
                            <a:schemeClr val="tx1"/>
                          </a:solidFill>
                          <a:latin typeface="+mn-lt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Feuerwehr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+mn-lt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Im markierten Bereich Warnung „In die oberen Stockwerke“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i="0" dirty="0">
                          <a:latin typeface="+mn-lt"/>
                          <a:ea typeface="Open Sans" panose="020B0606030504020204" pitchFamily="34" charset="0"/>
                          <a:cs typeface="Arial" panose="020B0604020202020204" pitchFamily="34" charset="0"/>
                          <a:hlinkClick r:id="rId6" action="ppaction://hlinksldjump"/>
                        </a:rPr>
                        <a:t>7012</a:t>
                      </a:r>
                      <a:endParaRPr lang="de-DE" sz="1200" b="0" i="0" dirty="0">
                        <a:latin typeface="+mn-lt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b="0" i="0" dirty="0">
                        <a:latin typeface="+mn-lt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06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77236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03D3AA8-BEBA-7CE2-0AA8-F4C2896C040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Warnansage 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EDDA7D-5565-837F-4CB3-F6030653F36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Sommerberg und Bereich Lärchenstraße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30004004-5343-2593-A3E7-53CF474A8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7012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F957B53-23CD-60C5-8AEE-19D365A542C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8F4FA8B-BDD2-C83B-C0B0-7F8841F54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14.11.2024</a:t>
            </a:r>
            <a:endParaRPr lang="de-DE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617433A1-C6E4-7B26-E4E1-764041680B90}"/>
              </a:ext>
            </a:extLst>
          </p:cNvPr>
          <p:cNvSpPr txBox="1">
            <a:spLocks/>
          </p:cNvSpPr>
          <p:nvPr/>
        </p:nvSpPr>
        <p:spPr>
          <a:xfrm>
            <a:off x="503238" y="2345267"/>
            <a:ext cx="6588125" cy="68177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lIns="72000" tIns="72000" rIns="0" bIns="0"/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000" b="1" i="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Achtung, Achtung!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2000" b="1" i="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000" b="1" i="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Hier spricht Ihre Feuerwehr.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2000" b="1" i="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000" b="1" i="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Wir erwarten gegen __:__ Uhr ein gefährliches Hochwasser am Wagensteigbach.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2000" b="1" i="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000" b="1" i="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Meiden Sie Keller und Untergeschosse.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2000" b="1" i="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000" b="1" i="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Beobachten Sie die Lage.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2000" b="1" i="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000" b="1" i="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Begeben Sie sich in höher gelegene Stockwerke.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2000" b="1" i="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000" b="1" i="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Machen Sie sich bemerkbar, wenn Sie Unterstützung benötigen.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2000" b="1" i="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000" b="1" i="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Oder rufen Sie den Notruf 112.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2000" b="1" i="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000" b="1" i="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Informieren Sie ihre Nachbarn.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2000" b="1" i="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000" b="1" i="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Helfen Sie anderen.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20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ACCFBDE-747B-53EF-672B-7DD372CE9C70}"/>
              </a:ext>
            </a:extLst>
          </p:cNvPr>
          <p:cNvSpPr txBox="1"/>
          <p:nvPr/>
        </p:nvSpPr>
        <p:spPr>
          <a:xfrm>
            <a:off x="503238" y="1528763"/>
            <a:ext cx="62362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800" b="1" i="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Zeitangaben anpassen!!</a:t>
            </a:r>
          </a:p>
        </p:txBody>
      </p:sp>
    </p:spTree>
    <p:extLst>
      <p:ext uri="{BB962C8B-B14F-4D97-AF65-F5344CB8AC3E}">
        <p14:creationId xmlns:p14="http://schemas.microsoft.com/office/powerpoint/2010/main" val="21288224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002088-A42C-D19F-1447-303EDC9E3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9000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A267999-04EE-4DDC-8EB1-1E4103D0A6F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Übersicht 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BA58153-D353-5F72-82A9-E06B6749F6C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Konzeption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C91018E-87B2-169E-B05C-5A55EF04B9D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3" name="Rechteck 12">
            <a:hlinkClick r:id="rId2" action="ppaction://hlinksldjump"/>
            <a:extLst>
              <a:ext uri="{FF2B5EF4-FFF2-40B4-BE49-F238E27FC236}">
                <a16:creationId xmlns:a16="http://schemas.microsoft.com/office/drawing/2014/main" id="{227EE74C-7A1A-D1D4-82BB-BC1935242852}"/>
              </a:ext>
            </a:extLst>
          </p:cNvPr>
          <p:cNvSpPr/>
          <p:nvPr/>
        </p:nvSpPr>
        <p:spPr>
          <a:xfrm>
            <a:off x="503238" y="1528763"/>
            <a:ext cx="6840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/>
          <a:lstStyle/>
          <a:p>
            <a:pPr>
              <a:tabLst>
                <a:tab pos="6480000" algn="r"/>
              </a:tabLst>
            </a:pPr>
            <a:r>
              <a:rPr lang="de-DE" sz="2400" dirty="0">
                <a:solidFill>
                  <a:schemeClr val="tx1"/>
                </a:solidFill>
              </a:rPr>
              <a:t>Impressum, Federführung 	</a:t>
            </a:r>
            <a:r>
              <a:rPr lang="de-DE" sz="2400" b="1" dirty="0">
                <a:solidFill>
                  <a:schemeClr val="tx1"/>
                </a:solidFill>
              </a:rPr>
              <a:t>Plan 9010</a:t>
            </a:r>
          </a:p>
        </p:txBody>
      </p:sp>
      <p:sp>
        <p:nvSpPr>
          <p:cNvPr id="8" name="Rechteck 7">
            <a:hlinkClick r:id="rId3" action="ppaction://hlinksldjump"/>
            <a:extLst>
              <a:ext uri="{FF2B5EF4-FFF2-40B4-BE49-F238E27FC236}">
                <a16:creationId xmlns:a16="http://schemas.microsoft.com/office/drawing/2014/main" id="{F821B330-0561-EBEB-BE38-309CB31E3CDE}"/>
              </a:ext>
            </a:extLst>
          </p:cNvPr>
          <p:cNvSpPr/>
          <p:nvPr/>
        </p:nvSpPr>
        <p:spPr>
          <a:xfrm>
            <a:off x="503238" y="3304246"/>
            <a:ext cx="6840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/>
          <a:lstStyle/>
          <a:p>
            <a:pPr>
              <a:tabLst>
                <a:tab pos="6480000" algn="r"/>
              </a:tabLst>
            </a:pPr>
            <a:r>
              <a:rPr lang="de-DE" sz="2400" dirty="0">
                <a:solidFill>
                  <a:schemeClr val="tx1"/>
                </a:solidFill>
              </a:rPr>
              <a:t>Schutzziele	</a:t>
            </a:r>
            <a:r>
              <a:rPr lang="de-DE" sz="2400" b="1" dirty="0">
                <a:solidFill>
                  <a:schemeClr val="tx1"/>
                </a:solidFill>
              </a:rPr>
              <a:t>Plan 9030</a:t>
            </a:r>
          </a:p>
        </p:txBody>
      </p:sp>
      <p:sp>
        <p:nvSpPr>
          <p:cNvPr id="10" name="Rechteck 9">
            <a:hlinkClick r:id="rId4" action="ppaction://hlinksldjump"/>
            <a:extLst>
              <a:ext uri="{FF2B5EF4-FFF2-40B4-BE49-F238E27FC236}">
                <a16:creationId xmlns:a16="http://schemas.microsoft.com/office/drawing/2014/main" id="{A925C3B1-357C-9799-3706-8AEC82F24C01}"/>
              </a:ext>
            </a:extLst>
          </p:cNvPr>
          <p:cNvSpPr/>
          <p:nvPr/>
        </p:nvSpPr>
        <p:spPr>
          <a:xfrm>
            <a:off x="503775" y="2443009"/>
            <a:ext cx="6840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/>
          <a:lstStyle/>
          <a:p>
            <a:pPr>
              <a:tabLst>
                <a:tab pos="6480000" algn="r"/>
              </a:tabLst>
            </a:pPr>
            <a:r>
              <a:rPr lang="de-DE" sz="2400" dirty="0">
                <a:solidFill>
                  <a:schemeClr val="tx1"/>
                </a:solidFill>
              </a:rPr>
              <a:t>Zweck und Gültigkeit des Plans   	</a:t>
            </a:r>
            <a:r>
              <a:rPr lang="de-DE" sz="2400" b="1" dirty="0">
                <a:solidFill>
                  <a:schemeClr val="tx1"/>
                </a:solidFill>
              </a:rPr>
              <a:t>Plan 9020</a:t>
            </a:r>
          </a:p>
        </p:txBody>
      </p:sp>
      <p:sp>
        <p:nvSpPr>
          <p:cNvPr id="12" name="Rechteck 11">
            <a:hlinkClick r:id="rId5" action="ppaction://hlinksldjump"/>
            <a:extLst>
              <a:ext uri="{FF2B5EF4-FFF2-40B4-BE49-F238E27FC236}">
                <a16:creationId xmlns:a16="http://schemas.microsoft.com/office/drawing/2014/main" id="{F85E10F5-86B7-A9FD-50FF-65EAC8822929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16" name="Rechteck 15">
            <a:hlinkClick r:id="rId6" action="ppaction://hlinksldjump"/>
            <a:extLst>
              <a:ext uri="{FF2B5EF4-FFF2-40B4-BE49-F238E27FC236}">
                <a16:creationId xmlns:a16="http://schemas.microsoft.com/office/drawing/2014/main" id="{809F7437-66F0-005E-5EDF-BB0F8D6ACAE6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14" name="Rechteck 13">
            <a:hlinkClick r:id="rId7" action="ppaction://hlinksldjump"/>
            <a:extLst>
              <a:ext uri="{FF2B5EF4-FFF2-40B4-BE49-F238E27FC236}">
                <a16:creationId xmlns:a16="http://schemas.microsoft.com/office/drawing/2014/main" id="{0C68002B-CD35-80D9-E25A-3C4AA2ABC1D6}"/>
              </a:ext>
            </a:extLst>
          </p:cNvPr>
          <p:cNvSpPr/>
          <p:nvPr/>
        </p:nvSpPr>
        <p:spPr>
          <a:xfrm rot="16200000">
            <a:off x="-185985" y="3851508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Hochwasser</a:t>
            </a:r>
          </a:p>
        </p:txBody>
      </p:sp>
      <p:sp>
        <p:nvSpPr>
          <p:cNvPr id="15" name="Datumsplatzhalter 14">
            <a:extLst>
              <a:ext uri="{FF2B5EF4-FFF2-40B4-BE49-F238E27FC236}">
                <a16:creationId xmlns:a16="http://schemas.microsoft.com/office/drawing/2014/main" id="{7A03E6C0-973F-728B-B55E-2B316303E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14.11.2024</a:t>
            </a:r>
            <a:endParaRPr lang="de-DE" dirty="0"/>
          </a:p>
        </p:txBody>
      </p:sp>
      <p:sp>
        <p:nvSpPr>
          <p:cNvPr id="3" name="Rechteck 2">
            <a:hlinkClick r:id="rId8" action="ppaction://hlinksldjump"/>
            <a:extLst>
              <a:ext uri="{FF2B5EF4-FFF2-40B4-BE49-F238E27FC236}">
                <a16:creationId xmlns:a16="http://schemas.microsoft.com/office/drawing/2014/main" id="{0352CFE3-A965-13ED-B6B8-489715074CB5}"/>
              </a:ext>
            </a:extLst>
          </p:cNvPr>
          <p:cNvSpPr/>
          <p:nvPr/>
        </p:nvSpPr>
        <p:spPr>
          <a:xfrm>
            <a:off x="503775" y="4205831"/>
            <a:ext cx="6840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/>
          <a:lstStyle/>
          <a:p>
            <a:pPr>
              <a:tabLst>
                <a:tab pos="6480000" algn="r"/>
              </a:tabLst>
            </a:pPr>
            <a:r>
              <a:rPr lang="de-DE" sz="2400" dirty="0">
                <a:solidFill>
                  <a:schemeClr val="tx1"/>
                </a:solidFill>
              </a:rPr>
              <a:t>Verteiler	</a:t>
            </a:r>
            <a:r>
              <a:rPr lang="de-DE" sz="2400" b="1" dirty="0">
                <a:solidFill>
                  <a:schemeClr val="tx1"/>
                </a:solidFill>
              </a:rPr>
              <a:t>Plan 9040</a:t>
            </a:r>
          </a:p>
        </p:txBody>
      </p:sp>
      <p:sp>
        <p:nvSpPr>
          <p:cNvPr id="7" name="Rechteck 6">
            <a:hlinkClick r:id="rId9" action="ppaction://hlinksldjump"/>
            <a:extLst>
              <a:ext uri="{FF2B5EF4-FFF2-40B4-BE49-F238E27FC236}">
                <a16:creationId xmlns:a16="http://schemas.microsoft.com/office/drawing/2014/main" id="{091B8B7B-E4AB-EB25-D285-1E94C86CAD00}"/>
              </a:ext>
            </a:extLst>
          </p:cNvPr>
          <p:cNvSpPr/>
          <p:nvPr/>
        </p:nvSpPr>
        <p:spPr>
          <a:xfrm>
            <a:off x="503775" y="5113895"/>
            <a:ext cx="6840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/>
          <a:lstStyle/>
          <a:p>
            <a:pPr>
              <a:tabLst>
                <a:tab pos="6480000" algn="r"/>
              </a:tabLst>
            </a:pPr>
            <a:r>
              <a:rPr lang="de-DE" sz="2400" dirty="0">
                <a:solidFill>
                  <a:schemeClr val="tx1"/>
                </a:solidFill>
              </a:rPr>
              <a:t>Verteiler	</a:t>
            </a:r>
            <a:r>
              <a:rPr lang="de-DE" sz="2400" b="1" dirty="0">
                <a:solidFill>
                  <a:schemeClr val="tx1"/>
                </a:solidFill>
              </a:rPr>
              <a:t>Plan 9050</a:t>
            </a:r>
          </a:p>
        </p:txBody>
      </p:sp>
    </p:spTree>
    <p:extLst>
      <p:ext uri="{BB962C8B-B14F-4D97-AF65-F5344CB8AC3E}">
        <p14:creationId xmlns:p14="http://schemas.microsoft.com/office/powerpoint/2010/main" val="17232494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B7508F9-2477-824D-224D-CE1CA3A830C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797145" y="717550"/>
            <a:ext cx="4581430" cy="595312"/>
          </a:xfrm>
        </p:spPr>
        <p:txBody>
          <a:bodyPr/>
          <a:lstStyle/>
          <a:p>
            <a:r>
              <a:rPr lang="de-DE" dirty="0"/>
              <a:t>Impressum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C86CD7F-6CD3-03DE-3AD4-02E0A85733B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797145" y="244257"/>
            <a:ext cx="4581430" cy="460766"/>
          </a:xfrm>
        </p:spPr>
        <p:txBody>
          <a:bodyPr/>
          <a:lstStyle/>
          <a:p>
            <a:r>
              <a:rPr lang="de-DE" dirty="0"/>
              <a:t>Konzeption</a:t>
            </a:r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2BC480F-B07A-76D2-9829-D6A865198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8575" y="717550"/>
            <a:ext cx="965200" cy="595312"/>
          </a:xfrm>
        </p:spPr>
        <p:txBody>
          <a:bodyPr/>
          <a:lstStyle/>
          <a:p>
            <a:r>
              <a:rPr lang="de-DE" dirty="0"/>
              <a:t>9010</a:t>
            </a:r>
            <a:endParaRPr lang="de-CH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E0BF057-740C-EF70-323E-C23394122EC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CH"/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3EEFBA5F-E67B-DE4B-062F-CEDA204B87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827958"/>
              </p:ext>
            </p:extLst>
          </p:nvPr>
        </p:nvGraphicFramePr>
        <p:xfrm>
          <a:off x="503237" y="1540223"/>
          <a:ext cx="6840538" cy="4490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46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Funktion</a:t>
                      </a:r>
                      <a:endParaRPr lang="de-CH" sz="1400" b="1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Zuständige Stelle / Person </a:t>
                      </a:r>
                      <a:endParaRPr lang="de-CH" sz="1400" b="1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400" b="1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Herausgeber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Kommune Musterbach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959417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400" b="1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Federführung</a:t>
                      </a:r>
                    </a:p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400" b="1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Ansprechstelle für Korrekturen etc.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400" b="0" i="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in der Regel Ordnungsamt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393642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1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1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1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1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245328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1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327589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Verfasser des Musterplans </a:t>
                      </a:r>
                    </a:p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1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tabLst>
                          <a:tab pos="408940" algn="l"/>
                          <a:tab pos="1936115" algn="l"/>
                        </a:tabLst>
                      </a:pPr>
                      <a:r>
                        <a:rPr lang="de-DE" sz="140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Christian Brauner </a:t>
                      </a:r>
                    </a:p>
                    <a:p>
                      <a:pPr fontAlgn="base">
                        <a:spcBef>
                          <a:spcPct val="0"/>
                        </a:spcBef>
                        <a:tabLst>
                          <a:tab pos="408940" algn="l"/>
                          <a:tab pos="1936115" algn="l"/>
                        </a:tabLst>
                      </a:pPr>
                      <a:r>
                        <a:rPr lang="de-DE" sz="140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Risk Management </a:t>
                      </a:r>
                    </a:p>
                    <a:p>
                      <a:pPr fontAlgn="base">
                        <a:spcBef>
                          <a:spcPct val="0"/>
                        </a:spcBef>
                        <a:tabLst>
                          <a:tab pos="408940" algn="l"/>
                          <a:tab pos="1936115" algn="l"/>
                        </a:tabLst>
                      </a:pPr>
                      <a:r>
                        <a:rPr lang="de-DE" sz="140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Langackernstraße 16 </a:t>
                      </a:r>
                    </a:p>
                    <a:p>
                      <a:pPr fontAlgn="base">
                        <a:spcBef>
                          <a:spcPct val="0"/>
                        </a:spcBef>
                        <a:tabLst>
                          <a:tab pos="408940" algn="l"/>
                          <a:tab pos="1936115" algn="l"/>
                        </a:tabLst>
                      </a:pPr>
                      <a:r>
                        <a:rPr lang="de-DE" sz="140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79289 Horben </a:t>
                      </a:r>
                    </a:p>
                    <a:p>
                      <a:pPr fontAlgn="base">
                        <a:spcBef>
                          <a:spcPct val="0"/>
                        </a:spcBef>
                        <a:tabLst>
                          <a:tab pos="408940" algn="l"/>
                          <a:tab pos="1936115" algn="l"/>
                        </a:tabLst>
                      </a:pPr>
                      <a:r>
                        <a:rPr lang="de-DE" sz="140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T.: 0761 2909022</a:t>
                      </a:r>
                    </a:p>
                    <a:p>
                      <a:pPr fontAlgn="base">
                        <a:spcBef>
                          <a:spcPct val="0"/>
                        </a:spcBef>
                        <a:tabLst>
                          <a:tab pos="408940" algn="l"/>
                          <a:tab pos="1936115" algn="l"/>
                        </a:tabLst>
                      </a:pPr>
                      <a:r>
                        <a:rPr lang="de-DE" sz="140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brauner@brauner.org</a:t>
                      </a:r>
                      <a:r>
                        <a:rPr lang="de-DE" sz="140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502376"/>
                  </a:ext>
                </a:extLst>
              </a:tr>
            </a:tbl>
          </a:graphicData>
        </a:graphic>
      </p:graphicFrame>
      <p:sp>
        <p:nvSpPr>
          <p:cNvPr id="3" name="Rechteck 2">
            <a:hlinkClick r:id="rId3" action="ppaction://hlinksldjump"/>
            <a:extLst>
              <a:ext uri="{FF2B5EF4-FFF2-40B4-BE49-F238E27FC236}">
                <a16:creationId xmlns:a16="http://schemas.microsoft.com/office/drawing/2014/main" id="{2FDF5DB4-AECD-9735-D51F-FAC3CDC7E760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6" name="Rechteck 5">
            <a:hlinkClick r:id="rId4" action="ppaction://hlinksldjump"/>
            <a:extLst>
              <a:ext uri="{FF2B5EF4-FFF2-40B4-BE49-F238E27FC236}">
                <a16:creationId xmlns:a16="http://schemas.microsoft.com/office/drawing/2014/main" id="{FFC7C543-28E8-104E-4E71-2E4542344EB0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6E81FF8-AC57-F779-4CBB-B1EC701B3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14.11.2024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15088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47C87F-B7B6-DCB1-FED4-441A73005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9020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35C6FC1-8D90-F282-04AE-CCE4F619DEF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Zweck und Gültigkeit dieses Plans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DDB952A-E0C8-D47A-0358-89856F3D42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Konzeption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A732F5E-63CC-967F-A650-160CD2E632F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CH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0997618F-774D-2073-14B4-E5111248BE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823409"/>
              </p:ext>
            </p:extLst>
          </p:nvPr>
        </p:nvGraphicFramePr>
        <p:xfrm>
          <a:off x="503237" y="1528763"/>
          <a:ext cx="6840537" cy="3322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40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4172">
                <a:tc>
                  <a:txBody>
                    <a:bodyPr/>
                    <a:lstStyle/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Zweck dieses Plans </a:t>
                      </a:r>
                      <a:endParaRPr lang="de-CH" sz="1400" b="1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344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Dieser Plan dient zur Vorbereitung der Verwaltung und der Feuerwehr der Kommune </a:t>
                      </a:r>
                      <a:r>
                        <a:rPr lang="de-DE" sz="1400" b="0" i="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Musterbach</a:t>
                      </a: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 auf Krisenereignisse. </a:t>
                      </a:r>
                    </a:p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Der Plan ist Grundlage für planbare Maßnahmen im Ereignisfall. </a:t>
                      </a: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959417"/>
                  </a:ext>
                </a:extLst>
              </a:tr>
              <a:tr h="255291">
                <a:tc>
                  <a:txBody>
                    <a:bodyPr/>
                    <a:lstStyle/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Gültigkeit dieses Plans </a:t>
                      </a:r>
                      <a:endParaRPr lang="de-CH" sz="1400" b="1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720985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Dieser Plan ist gültig und verbindlich für </a:t>
                      </a:r>
                    </a:p>
                    <a:p>
                      <a:pPr marL="285750" indent="-28575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den Hoheitsbereich der Kommune Musterbach,</a:t>
                      </a:r>
                    </a:p>
                    <a:p>
                      <a:pPr marL="285750" indent="-28575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alle ihre Fachbereiche und Einrichtungen, </a:t>
                      </a:r>
                    </a:p>
                    <a:p>
                      <a:pPr marL="285750" indent="-28575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die Angehörigen ihrer Feuerwehr.  </a:t>
                      </a: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2516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Dieser Plan entbindet niemanden von seiner Sorgfaltspflicht und Eigenverantwortung. </a:t>
                      </a:r>
                    </a:p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Gesetze und Dienstvorschriften bleiben durch diesen Hochwasser-Alarm- und Einsatzplan unberührt, sofern Abweichungen nicht ausdrücklich in diesem Plan definiert werden.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Rechteck 11">
            <a:hlinkClick r:id="rId2" action="ppaction://hlinksldjump"/>
            <a:extLst>
              <a:ext uri="{FF2B5EF4-FFF2-40B4-BE49-F238E27FC236}">
                <a16:creationId xmlns:a16="http://schemas.microsoft.com/office/drawing/2014/main" id="{C7D6D883-252A-124A-8B9E-1E3CC2C392DB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13" name="Rechteck 12">
            <a:hlinkClick r:id="rId3" action="ppaction://hlinksldjump"/>
            <a:extLst>
              <a:ext uri="{FF2B5EF4-FFF2-40B4-BE49-F238E27FC236}">
                <a16:creationId xmlns:a16="http://schemas.microsoft.com/office/drawing/2014/main" id="{284CB4BD-7980-D93E-528B-5AAC692725B2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C3BCB71-02A9-DF82-6B89-1E2791B74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14.11.2024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85057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47C87F-B7B6-DCB1-FED4-441A73005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9030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35C6FC1-8D90-F282-04AE-CCE4F619DEF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Schutzziele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DDB952A-E0C8-D47A-0358-89856F3D42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Konzeption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A732F5E-63CC-967F-A650-160CD2E632F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CH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0997618F-774D-2073-14B4-E5111248BE19}"/>
              </a:ext>
            </a:extLst>
          </p:cNvPr>
          <p:cNvGraphicFramePr>
            <a:graphicFrameLocks noGrp="1"/>
          </p:cNvGraphicFramePr>
          <p:nvPr/>
        </p:nvGraphicFramePr>
        <p:xfrm>
          <a:off x="503237" y="1528763"/>
          <a:ext cx="6840537" cy="282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40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4172">
                <a:tc>
                  <a:txBody>
                    <a:bodyPr/>
                    <a:lstStyle/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Zu schützen sind </a:t>
                      </a:r>
                      <a:endParaRPr lang="de-CH" sz="1400" b="1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344"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Leben und Gesundheit von Menschen, </a:t>
                      </a:r>
                    </a:p>
                    <a:p>
                      <a:pPr marL="285750" indent="-28575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Leben von Heimtieren und Nutztieren, </a:t>
                      </a:r>
                    </a:p>
                    <a:p>
                      <a:pPr marL="285750" indent="-28575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die Öffentliche Sicherheit und Ordnung, </a:t>
                      </a:r>
                    </a:p>
                    <a:p>
                      <a:pPr marL="285750" indent="-28575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kritische Infrastruktureinrichtungen, </a:t>
                      </a:r>
                    </a:p>
                    <a:p>
                      <a:pPr marL="285750" indent="-28575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die Natur gegen irreversible Schäden,</a:t>
                      </a:r>
                    </a:p>
                    <a:p>
                      <a:pPr marL="285750" indent="-28575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das unwiederbringliche Kulturerbe,</a:t>
                      </a:r>
                    </a:p>
                    <a:p>
                      <a:pPr marL="285750" indent="-28575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bedeutende Sach- und Vermögenswerte.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959417"/>
                  </a:ext>
                </a:extLst>
              </a:tr>
              <a:tr h="255291">
                <a:tc>
                  <a:txBody>
                    <a:bodyPr/>
                    <a:lstStyle/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Dazu sind primär sicherzustellen </a:t>
                      </a:r>
                      <a:endParaRPr lang="de-CH" sz="1400" b="1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720985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 marL="285750" lvl="2" indent="-28575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die politische Führung und organisatorische Oberleitung, </a:t>
                      </a:r>
                    </a:p>
                    <a:p>
                      <a:pPr marL="285750" lvl="2" indent="-28575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die Wahrnehmung der Aufgaben der Ortspolizeibehörde,</a:t>
                      </a:r>
                    </a:p>
                    <a:p>
                      <a:pPr marL="285750" lvl="2" indent="-28575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die operativ-taktische Führung durch den Kommandanten der Feuerwehr</a:t>
                      </a:r>
                      <a:r>
                        <a:rPr lang="de-DE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Rechteck 11">
            <a:hlinkClick r:id="rId2" action="ppaction://hlinksldjump"/>
            <a:extLst>
              <a:ext uri="{FF2B5EF4-FFF2-40B4-BE49-F238E27FC236}">
                <a16:creationId xmlns:a16="http://schemas.microsoft.com/office/drawing/2014/main" id="{077F437B-0358-A876-C557-7F5ABB7550A9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13" name="Rechteck 12">
            <a:hlinkClick r:id="rId3" action="ppaction://hlinksldjump"/>
            <a:extLst>
              <a:ext uri="{FF2B5EF4-FFF2-40B4-BE49-F238E27FC236}">
                <a16:creationId xmlns:a16="http://schemas.microsoft.com/office/drawing/2014/main" id="{6AEF61E6-99AB-676B-0CF0-E6B678D97B78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40CA34A-DC8B-2CEE-7384-1826C6B46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14.11.2024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63030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BC480F-B07A-76D2-9829-D6A865198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9040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B7508F9-2477-824D-224D-CE1CA3A830C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Verteiler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C86CD7F-6CD3-03DE-3AD4-02E0A85733B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Konzeption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CB8CC5B-ED7A-FA9B-9962-4CAA93A1600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CH"/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CA552AC8-6C3D-87F2-6068-425160DDFE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982578"/>
              </p:ext>
            </p:extLst>
          </p:nvPr>
        </p:nvGraphicFramePr>
        <p:xfrm>
          <a:off x="503241" y="1854058"/>
          <a:ext cx="6840537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58316">
                  <a:extLst>
                    <a:ext uri="{9D8B030D-6E8A-4147-A177-3AD203B41FA5}">
                      <a16:colId xmlns:a16="http://schemas.microsoft.com/office/drawing/2014/main" val="2792214698"/>
                    </a:ext>
                  </a:extLst>
                </a:gridCol>
                <a:gridCol w="3282221">
                  <a:extLst>
                    <a:ext uri="{9D8B030D-6E8A-4147-A177-3AD203B41FA5}">
                      <a16:colId xmlns:a16="http://schemas.microsoft.com/office/drawing/2014/main" val="34711835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Gruppe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Verteilername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177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>
                          <a:highlight>
                            <a:srgbClr val="FFFF00"/>
                          </a:highlight>
                          <a:latin typeface="+mn-lt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Bürgermeister(in)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highlight>
                          <a:srgbClr val="FFFF00"/>
                        </a:highlight>
                        <a:latin typeface="+mn-lt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695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1400" dirty="0">
                        <a:highlight>
                          <a:srgbClr val="FFFF00"/>
                        </a:highlight>
                        <a:latin typeface="+mn-lt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highlight>
                          <a:srgbClr val="FFFF00"/>
                        </a:highlight>
                        <a:latin typeface="+mn-lt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266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1400" dirty="0">
                        <a:highlight>
                          <a:srgbClr val="FFFF00"/>
                        </a:highlight>
                        <a:latin typeface="+mn-lt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highlight>
                          <a:srgbClr val="FFFF00"/>
                        </a:highlight>
                        <a:latin typeface="+mn-lt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695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highlight>
                          <a:srgbClr val="FFFF00"/>
                        </a:highlight>
                        <a:latin typeface="+mn-lt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839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highlight>
                          <a:srgbClr val="FFFF00"/>
                        </a:highlight>
                        <a:latin typeface="+mn-lt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414568"/>
                  </a:ext>
                </a:extLst>
              </a:tr>
            </a:tbl>
          </a:graphicData>
        </a:graphic>
      </p:graphicFrame>
      <p:sp>
        <p:nvSpPr>
          <p:cNvPr id="7" name="Textplatzhalter 3">
            <a:extLst>
              <a:ext uri="{FF2B5EF4-FFF2-40B4-BE49-F238E27FC236}">
                <a16:creationId xmlns:a16="http://schemas.microsoft.com/office/drawing/2014/main" id="{C42548E2-041E-C3A5-4BB7-F4FD81EAA2F2}"/>
              </a:ext>
            </a:extLst>
          </p:cNvPr>
          <p:cNvSpPr txBox="1">
            <a:spLocks/>
          </p:cNvSpPr>
          <p:nvPr/>
        </p:nvSpPr>
        <p:spPr>
          <a:xfrm>
            <a:off x="503241" y="5475906"/>
            <a:ext cx="6840534" cy="44118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Tx/>
              <a:buNone/>
              <a:defRPr sz="2000" b="1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Tx/>
              <a:buNone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76213" indent="-176213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357188" indent="-176213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541338" indent="-187325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Ausgedruckte Versionen liegen bereit bei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8BBEC524-CD1E-FBA7-8C10-CD46EC8289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705237"/>
              </p:ext>
            </p:extLst>
          </p:nvPr>
        </p:nvGraphicFramePr>
        <p:xfrm>
          <a:off x="503241" y="5816550"/>
          <a:ext cx="6840535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58314">
                  <a:extLst>
                    <a:ext uri="{9D8B030D-6E8A-4147-A177-3AD203B41FA5}">
                      <a16:colId xmlns:a16="http://schemas.microsoft.com/office/drawing/2014/main" val="2792214698"/>
                    </a:ext>
                  </a:extLst>
                </a:gridCol>
                <a:gridCol w="3282221">
                  <a:extLst>
                    <a:ext uri="{9D8B030D-6E8A-4147-A177-3AD203B41FA5}">
                      <a16:colId xmlns:a16="http://schemas.microsoft.com/office/drawing/2014/main" val="34711835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Einrichtung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Ablageort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177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1400" dirty="0"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266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140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695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1400" dirty="0"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839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140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414568"/>
                  </a:ext>
                </a:extLst>
              </a:tr>
            </a:tbl>
          </a:graphicData>
        </a:graphic>
      </p:graphicFrame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39BDB998-CAA0-5FCC-8E24-D78AD1CF1E08}"/>
              </a:ext>
            </a:extLst>
          </p:cNvPr>
          <p:cNvSpPr txBox="1">
            <a:spLocks/>
          </p:cNvSpPr>
          <p:nvPr/>
        </p:nvSpPr>
        <p:spPr>
          <a:xfrm>
            <a:off x="503241" y="1528763"/>
            <a:ext cx="6840534" cy="44118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Tx/>
              <a:buNone/>
              <a:defRPr sz="2000" b="1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Tx/>
              <a:buNone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76213" indent="-176213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357188" indent="-176213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541338" indent="-187325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Digitale Versionen erhalten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eck 8">
            <a:hlinkClick r:id="rId2" action="ppaction://hlinksldjump"/>
            <a:extLst>
              <a:ext uri="{FF2B5EF4-FFF2-40B4-BE49-F238E27FC236}">
                <a16:creationId xmlns:a16="http://schemas.microsoft.com/office/drawing/2014/main" id="{C27809D5-350D-D199-7656-424784BDD825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10" name="Rechteck 9">
            <a:hlinkClick r:id="rId3" action="ppaction://hlinksldjump"/>
            <a:extLst>
              <a:ext uri="{FF2B5EF4-FFF2-40B4-BE49-F238E27FC236}">
                <a16:creationId xmlns:a16="http://schemas.microsoft.com/office/drawing/2014/main" id="{24FEF030-6548-8CAA-F720-83BFDAE45933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EFC71AC8-01C1-AEF9-0A1D-8E2B11D82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14.11.2024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3618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3B13B83-51A4-1849-DEA5-BEF4078E345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Reaktion auf Wetterwarnungen und </a:t>
            </a:r>
          </a:p>
          <a:p>
            <a:r>
              <a:rPr lang="de-DE" dirty="0"/>
              <a:t>Pegelmeldungen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FF402F4-A839-0526-8A02-53B9530356B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Schnellübersicht</a:t>
            </a:r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F2D2E49-4473-0303-A649-3CCDDC733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12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634D07A-0142-612E-948D-FCF9E2DA01E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0FF1BCC5-1FF2-517A-0EDE-7A7F83ED96D8}"/>
              </a:ext>
            </a:extLst>
          </p:cNvPr>
          <p:cNvSpPr txBox="1"/>
          <p:nvPr/>
        </p:nvSpPr>
        <p:spPr>
          <a:xfrm>
            <a:off x="575324" y="2159825"/>
            <a:ext cx="1404000" cy="461665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Unkritische Warnlage </a:t>
            </a:r>
            <a:endParaRPr lang="de-CH" sz="1200" b="1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>
            <a:hlinkClick r:id="rId2" action="ppaction://hlinksldjump"/>
            <a:extLst>
              <a:ext uri="{FF2B5EF4-FFF2-40B4-BE49-F238E27FC236}">
                <a16:creationId xmlns:a16="http://schemas.microsoft.com/office/drawing/2014/main" id="{273C99E7-7EFE-33EC-137F-64794F97F7C5}"/>
              </a:ext>
            </a:extLst>
          </p:cNvPr>
          <p:cNvSpPr/>
          <p:nvPr/>
        </p:nvSpPr>
        <p:spPr>
          <a:xfrm>
            <a:off x="2066531" y="2181592"/>
            <a:ext cx="3899979" cy="461665"/>
          </a:xfrm>
          <a:prstGeom prst="rect">
            <a:avLst/>
          </a:prstGeom>
          <a:solidFill>
            <a:srgbClr val="00FF00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Empfang Warnungen und Pegelmeldungen Plan 105 </a:t>
            </a:r>
          </a:p>
        </p:txBody>
      </p:sp>
      <p:sp>
        <p:nvSpPr>
          <p:cNvPr id="17" name="Rechteck 16">
            <a:hlinkClick r:id="" action="ppaction://noaction"/>
            <a:extLst>
              <a:ext uri="{FF2B5EF4-FFF2-40B4-BE49-F238E27FC236}">
                <a16:creationId xmlns:a16="http://schemas.microsoft.com/office/drawing/2014/main" id="{B60FCE63-F8D8-6D10-F225-ADF18FDEF9A8}"/>
              </a:ext>
            </a:extLst>
          </p:cNvPr>
          <p:cNvSpPr/>
          <p:nvPr/>
        </p:nvSpPr>
        <p:spPr>
          <a:xfrm>
            <a:off x="575324" y="4374584"/>
            <a:ext cx="1404000" cy="43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DWD Vorabinformation</a:t>
            </a:r>
          </a:p>
        </p:txBody>
      </p:sp>
      <p:sp>
        <p:nvSpPr>
          <p:cNvPr id="18" name="Rechteck 17">
            <a:hlinkClick r:id="" action="ppaction://noaction"/>
            <a:extLst>
              <a:ext uri="{FF2B5EF4-FFF2-40B4-BE49-F238E27FC236}">
                <a16:creationId xmlns:a16="http://schemas.microsoft.com/office/drawing/2014/main" id="{2063EF66-A1E0-2E51-536D-FC8A23192CAB}"/>
              </a:ext>
            </a:extLst>
          </p:cNvPr>
          <p:cNvSpPr/>
          <p:nvPr/>
        </p:nvSpPr>
        <p:spPr>
          <a:xfrm>
            <a:off x="575324" y="2712281"/>
            <a:ext cx="1404000" cy="85260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DWD </a:t>
            </a:r>
            <a:r>
              <a:rPr lang="de-DE" sz="1200" b="1" dirty="0">
                <a:solidFill>
                  <a:srgbClr val="FF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ROT</a:t>
            </a:r>
          </a:p>
          <a:p>
            <a:pPr algn="ctr"/>
            <a:r>
              <a:rPr lang="de-DE" sz="120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Stufe 3 von 4 </a:t>
            </a:r>
          </a:p>
        </p:txBody>
      </p:sp>
      <p:sp>
        <p:nvSpPr>
          <p:cNvPr id="24" name="Rechteck 23">
            <a:hlinkClick r:id="" action="ppaction://noaction"/>
            <a:extLst>
              <a:ext uri="{FF2B5EF4-FFF2-40B4-BE49-F238E27FC236}">
                <a16:creationId xmlns:a16="http://schemas.microsoft.com/office/drawing/2014/main" id="{499E3D1D-19BD-098F-FFF3-F561003FEB74}"/>
              </a:ext>
            </a:extLst>
          </p:cNvPr>
          <p:cNvSpPr/>
          <p:nvPr/>
        </p:nvSpPr>
        <p:spPr>
          <a:xfrm>
            <a:off x="575324" y="4870003"/>
            <a:ext cx="1404000" cy="46045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DWD </a:t>
            </a:r>
            <a:r>
              <a:rPr lang="de-DE" sz="1200" b="1" dirty="0">
                <a:solidFill>
                  <a:srgbClr val="FF00F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LILA</a:t>
            </a:r>
          </a:p>
          <a:p>
            <a:pPr algn="ctr"/>
            <a:r>
              <a:rPr lang="de-DE" sz="120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Stufe 4 von 4 </a:t>
            </a:r>
          </a:p>
        </p:txBody>
      </p:sp>
      <p:sp>
        <p:nvSpPr>
          <p:cNvPr id="32" name="Rechteck 31">
            <a:hlinkClick r:id="rId3" action="ppaction://hlinksldjump"/>
            <a:extLst>
              <a:ext uri="{FF2B5EF4-FFF2-40B4-BE49-F238E27FC236}">
                <a16:creationId xmlns:a16="http://schemas.microsoft.com/office/drawing/2014/main" id="{DA10ABEA-1FEC-CCE2-2146-1F4BF3F35C7A}"/>
              </a:ext>
            </a:extLst>
          </p:cNvPr>
          <p:cNvSpPr/>
          <p:nvPr/>
        </p:nvSpPr>
        <p:spPr>
          <a:xfrm>
            <a:off x="2055072" y="4376409"/>
            <a:ext cx="3877066" cy="1711240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Erste Lagebesprechung Plan 112</a:t>
            </a:r>
          </a:p>
        </p:txBody>
      </p:sp>
      <p:sp>
        <p:nvSpPr>
          <p:cNvPr id="34" name="Rechteck 33">
            <a:hlinkClick r:id="rId4" action="ppaction://hlinksldjump"/>
            <a:extLst>
              <a:ext uri="{FF2B5EF4-FFF2-40B4-BE49-F238E27FC236}">
                <a16:creationId xmlns:a16="http://schemas.microsoft.com/office/drawing/2014/main" id="{4BDDC06B-D513-0DB9-8DD4-B66876D59EA0}"/>
              </a:ext>
            </a:extLst>
          </p:cNvPr>
          <p:cNvSpPr/>
          <p:nvPr/>
        </p:nvSpPr>
        <p:spPr>
          <a:xfrm>
            <a:off x="2055073" y="6478013"/>
            <a:ext cx="3877065" cy="1721617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Hochwasser-Maßnahmen beginnen </a:t>
            </a:r>
          </a:p>
          <a:p>
            <a:pPr algn="ctr"/>
            <a:r>
              <a:rPr lang="de-DE" sz="120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Plan 2010 </a:t>
            </a:r>
          </a:p>
          <a:p>
            <a:pPr algn="ctr"/>
            <a:endParaRPr lang="de-DE" sz="1200" b="1" dirty="0">
              <a:solidFill>
                <a:schemeClr val="tx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eck 5">
            <a:hlinkClick r:id="rId5" action="ppaction://hlinksldjump"/>
            <a:extLst>
              <a:ext uri="{FF2B5EF4-FFF2-40B4-BE49-F238E27FC236}">
                <a16:creationId xmlns:a16="http://schemas.microsoft.com/office/drawing/2014/main" id="{CC397CA0-DEBC-6578-D7AA-0B700AF409D9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7" name="Rechteck 6">
            <a:hlinkClick r:id="rId6" action="ppaction://hlinksldjump"/>
            <a:extLst>
              <a:ext uri="{FF2B5EF4-FFF2-40B4-BE49-F238E27FC236}">
                <a16:creationId xmlns:a16="http://schemas.microsoft.com/office/drawing/2014/main" id="{BD1F7D63-E99D-0232-230C-7CA9B9FB3BE8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11" name="Rechteck 10">
            <a:hlinkClick r:id="" action="ppaction://noaction"/>
            <a:extLst>
              <a:ext uri="{FF2B5EF4-FFF2-40B4-BE49-F238E27FC236}">
                <a16:creationId xmlns:a16="http://schemas.microsoft.com/office/drawing/2014/main" id="{6E76F402-221E-66F4-2E46-D6FF8B7D0996}"/>
              </a:ext>
            </a:extLst>
          </p:cNvPr>
          <p:cNvSpPr/>
          <p:nvPr/>
        </p:nvSpPr>
        <p:spPr>
          <a:xfrm>
            <a:off x="575324" y="6478013"/>
            <a:ext cx="1404000" cy="800048"/>
          </a:xfrm>
          <a:prstGeom prst="rect">
            <a:avLst/>
          </a:prstGeom>
          <a:solidFill>
            <a:srgbClr val="00FFFF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Pegel A</a:t>
            </a:r>
          </a:p>
        </p:txBody>
      </p:sp>
      <p:sp>
        <p:nvSpPr>
          <p:cNvPr id="13" name="Rechteck 12">
            <a:hlinkClick r:id="" action="ppaction://noaction"/>
            <a:extLst>
              <a:ext uri="{FF2B5EF4-FFF2-40B4-BE49-F238E27FC236}">
                <a16:creationId xmlns:a16="http://schemas.microsoft.com/office/drawing/2014/main" id="{04115378-7A33-FEE1-A7A7-59E5FF198B1C}"/>
              </a:ext>
            </a:extLst>
          </p:cNvPr>
          <p:cNvSpPr/>
          <p:nvPr/>
        </p:nvSpPr>
        <p:spPr>
          <a:xfrm>
            <a:off x="575324" y="7335413"/>
            <a:ext cx="1404000" cy="864217"/>
          </a:xfrm>
          <a:prstGeom prst="rect">
            <a:avLst/>
          </a:prstGeom>
          <a:solidFill>
            <a:srgbClr val="00FFFF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Pegel B</a:t>
            </a:r>
          </a:p>
        </p:txBody>
      </p:sp>
      <p:sp>
        <p:nvSpPr>
          <p:cNvPr id="23" name="Rechteck 22">
            <a:hlinkClick r:id="" action="ppaction://noaction"/>
            <a:extLst>
              <a:ext uri="{FF2B5EF4-FFF2-40B4-BE49-F238E27FC236}">
                <a16:creationId xmlns:a16="http://schemas.microsoft.com/office/drawing/2014/main" id="{8110F9A2-4242-CB47-9932-DAE27207E13F}"/>
              </a:ext>
            </a:extLst>
          </p:cNvPr>
          <p:cNvSpPr/>
          <p:nvPr/>
        </p:nvSpPr>
        <p:spPr>
          <a:xfrm>
            <a:off x="575324" y="5393876"/>
            <a:ext cx="1404000" cy="69377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HVZ </a:t>
            </a:r>
            <a:r>
              <a:rPr lang="de-DE" sz="1200" b="1" dirty="0">
                <a:solidFill>
                  <a:srgbClr val="FF00F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LILA</a:t>
            </a:r>
          </a:p>
          <a:p>
            <a:pPr algn="ctr"/>
            <a:r>
              <a:rPr lang="de-DE" sz="120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Stufe </a:t>
            </a:r>
          </a:p>
          <a:p>
            <a:pPr algn="ctr"/>
            <a:r>
              <a:rPr lang="de-DE" sz="120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„sehr hoch“ 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CA095E45-F0DC-187A-C78E-85B8A559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14.11.2024</a:t>
            </a:r>
            <a:endParaRPr lang="de-DE" dirty="0"/>
          </a:p>
        </p:txBody>
      </p:sp>
      <p:sp>
        <p:nvSpPr>
          <p:cNvPr id="25" name="Rechteck 24">
            <a:hlinkClick r:id="rId7" action="ppaction://hlinksldjump"/>
            <a:extLst>
              <a:ext uri="{FF2B5EF4-FFF2-40B4-BE49-F238E27FC236}">
                <a16:creationId xmlns:a16="http://schemas.microsoft.com/office/drawing/2014/main" id="{24ADB4BF-E08C-81A2-A2F0-F2258CE9D2DF}"/>
              </a:ext>
            </a:extLst>
          </p:cNvPr>
          <p:cNvSpPr/>
          <p:nvPr/>
        </p:nvSpPr>
        <p:spPr>
          <a:xfrm>
            <a:off x="2055074" y="2730060"/>
            <a:ext cx="1238202" cy="846812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Prüfung </a:t>
            </a:r>
          </a:p>
          <a:p>
            <a:pPr algn="ctr"/>
            <a:r>
              <a:rPr lang="de-DE" sz="120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Wind</a:t>
            </a:r>
          </a:p>
          <a:p>
            <a:pPr algn="ctr"/>
            <a:endParaRPr lang="de-DE" sz="1200" b="1" dirty="0">
              <a:solidFill>
                <a:schemeClr val="tx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20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Plan 1105</a:t>
            </a:r>
          </a:p>
        </p:txBody>
      </p:sp>
    </p:spTree>
    <p:extLst>
      <p:ext uri="{BB962C8B-B14F-4D97-AF65-F5344CB8AC3E}">
        <p14:creationId xmlns:p14="http://schemas.microsoft.com/office/powerpoint/2010/main" val="1177280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BC480F-B07A-76D2-9829-D6A865198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9050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B7508F9-2477-824D-224D-CE1CA3A830C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/>
              <a:t>Versionsnachweis 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C86CD7F-6CD3-03DE-3AD4-02E0A85733B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Konzeption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CB8CC5B-ED7A-FA9B-9962-4CAA93A1600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CH"/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3EEFBA5F-E67B-DE4B-062F-CEDA204B87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799214"/>
              </p:ext>
            </p:extLst>
          </p:nvPr>
        </p:nvGraphicFramePr>
        <p:xfrm>
          <a:off x="503237" y="1540223"/>
          <a:ext cx="6840538" cy="2661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37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43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2389">
                  <a:extLst>
                    <a:ext uri="{9D8B030D-6E8A-4147-A177-3AD203B41FA5}">
                      <a16:colId xmlns:a16="http://schemas.microsoft.com/office/drawing/2014/main" val="877722411"/>
                    </a:ext>
                  </a:extLst>
                </a:gridCol>
              </a:tblGrid>
              <a:tr h="2841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Version</a:t>
                      </a:r>
                      <a:endParaRPr lang="de-CH" sz="1400" b="1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Bearbeitender</a:t>
                      </a:r>
                      <a:endParaRPr lang="de-CH" sz="1400" b="1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Datum </a:t>
                      </a:r>
                      <a:endParaRPr lang="de-CH" sz="1400" b="1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400" b="1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Christian Brauner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29.03.2025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959417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1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393642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1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1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1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1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245328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1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327589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1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502376"/>
                  </a:ext>
                </a:extLst>
              </a:tr>
            </a:tbl>
          </a:graphicData>
        </a:graphic>
      </p:graphicFrame>
      <p:sp>
        <p:nvSpPr>
          <p:cNvPr id="3" name="Rechteck 2">
            <a:hlinkClick r:id="rId2" action="ppaction://hlinksldjump"/>
            <a:extLst>
              <a:ext uri="{FF2B5EF4-FFF2-40B4-BE49-F238E27FC236}">
                <a16:creationId xmlns:a16="http://schemas.microsoft.com/office/drawing/2014/main" id="{AD91950D-1812-2B11-69C4-64366DA9C71D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8" name="Rechteck 7">
            <a:hlinkClick r:id="rId3" action="ppaction://hlinksldjump"/>
            <a:extLst>
              <a:ext uri="{FF2B5EF4-FFF2-40B4-BE49-F238E27FC236}">
                <a16:creationId xmlns:a16="http://schemas.microsoft.com/office/drawing/2014/main" id="{96A01121-22A1-D520-060F-82544C1E0EE8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56FF7EB-C757-31E8-6485-3E876E7F5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14.11.2024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72325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BC480F-B07A-76D2-9829-D6A865198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 1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B7508F9-2477-824D-224D-CE1CA3A830C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Abkürzungsverzeichnis 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C86CD7F-6CD3-03DE-3AD4-02E0A85733B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Vorspann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CB8CC5B-ED7A-FA9B-9962-4CAA93A1600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CH"/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8801E4AD-C962-D69F-F3C8-C570F30282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891901"/>
              </p:ext>
            </p:extLst>
          </p:nvPr>
        </p:nvGraphicFramePr>
        <p:xfrm>
          <a:off x="503238" y="1528763"/>
          <a:ext cx="6840538" cy="7579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3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27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4172">
                <a:tc>
                  <a:txBody>
                    <a:bodyPr/>
                    <a:lstStyle/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Abkürzung </a:t>
                      </a:r>
                      <a:endParaRPr lang="de-CH" sz="1400" b="1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Bedeutung</a:t>
                      </a:r>
                      <a:endParaRPr lang="de-CH" sz="1400" b="1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AEP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Alarm- und Einsatzplan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959417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BM</a:t>
                      </a: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Bürgermeister(in) / Bürgermeister</a:t>
                      </a: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B-</a:t>
                      </a:r>
                      <a:r>
                        <a:rPr lang="de-DE" sz="1400" b="0" i="0" dirty="0" err="1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Ltr</a:t>
                      </a: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Bereitschaftsleiter</a:t>
                      </a: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DRK</a:t>
                      </a:r>
                      <a:endParaRPr lang="de-CH" sz="1400" b="0" i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Deutsches Rotes Kreuz </a:t>
                      </a: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DWD</a:t>
                      </a:r>
                      <a:endParaRPr lang="de-CH" sz="1400" b="0" i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Deutscher Wetterdienst </a:t>
                      </a: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EAL</a:t>
                      </a: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Einsatzabschnitt / Einsatzabschnittsleiter</a:t>
                      </a: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EL</a:t>
                      </a: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Einsatzleiter </a:t>
                      </a: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EVU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Eisenbahnverkehrsunternehmen  </a:t>
                      </a:r>
                    </a:p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Energieversorgungsunternehmen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636756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FB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Fachberater im </a:t>
                      </a:r>
                      <a:r>
                        <a:rPr lang="de-CH" sz="1400" b="0" i="0" dirty="0" err="1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Vw</a:t>
                      </a:r>
                      <a:r>
                        <a:rPr lang="de-CH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-Stab oder in der Führungseinheit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6044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 err="1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FwKdt</a:t>
                      </a: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Feuerwehrkommandant </a:t>
                      </a: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 err="1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FüStab</a:t>
                      </a: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Führungsstab</a:t>
                      </a: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Fw</a:t>
                      </a:r>
                      <a:endParaRPr lang="de-CH" sz="1400" b="0" i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Feuerwehr</a:t>
                      </a: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HWAEP</a:t>
                      </a:r>
                      <a:endParaRPr lang="de-CH" sz="1400" b="0" i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Hochwasser-Alarm- und Einsatzplan </a:t>
                      </a: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HQ</a:t>
                      </a:r>
                      <a:r>
                        <a:rPr lang="de-DE" sz="1400" b="0" i="0" baseline="-2500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de-CH" sz="1400" b="0" i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Abflussmenge, die durchschnittlich einmal in X Jahren auftritt.</a:t>
                      </a: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HVZ</a:t>
                      </a:r>
                      <a:endParaRPr lang="de-CH" sz="1400" b="0" i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Hochwasser-Vorhersagezentrale </a:t>
                      </a: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ILS</a:t>
                      </a: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Integrierte Leitstelle</a:t>
                      </a: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KBM</a:t>
                      </a: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Kreisbrandmeister</a:t>
                      </a: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LK</a:t>
                      </a: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Landkreis </a:t>
                      </a: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55552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OPB</a:t>
                      </a: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Ortspolizeibehörde</a:t>
                      </a: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PSNV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Psychosoziale Notfallversorgung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542378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THW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Technisches Hilfswerk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8043489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Verbindungsperson oder Verbindungsbeamter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245328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327589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502376"/>
                  </a:ext>
                </a:extLst>
              </a:tr>
            </a:tbl>
          </a:graphicData>
        </a:graphic>
      </p:graphicFrame>
      <p:sp>
        <p:nvSpPr>
          <p:cNvPr id="9" name="Rechteck 8">
            <a:hlinkClick r:id="rId2" action="ppaction://hlinksldjump"/>
            <a:extLst>
              <a:ext uri="{FF2B5EF4-FFF2-40B4-BE49-F238E27FC236}">
                <a16:creationId xmlns:a16="http://schemas.microsoft.com/office/drawing/2014/main" id="{02E93EFB-3541-E25E-C72F-77E18AFDD3B0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10" name="Rechteck 9">
            <a:hlinkClick r:id="rId3" action="ppaction://hlinksldjump"/>
            <a:extLst>
              <a:ext uri="{FF2B5EF4-FFF2-40B4-BE49-F238E27FC236}">
                <a16:creationId xmlns:a16="http://schemas.microsoft.com/office/drawing/2014/main" id="{25C4B4AD-045F-2F41-D906-FC7A4B6735F9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30311AE-EB61-2280-E0DF-74243C980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14.11.2024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76743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8389CDE-CE98-B4F1-28DF-50E54DF49D6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Struktur 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A76EEF7-4985-6342-BBA8-8DF20CB9ABF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Konzeption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A9BCC22-DCF8-54B0-B974-5300B3B6B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5CBDF9C-C4C7-501C-8DEF-01005CC0D03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8960F68-67AA-5D43-53DC-731F361CE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05.03.2024</a:t>
            </a:r>
            <a:endParaRPr lang="de-DE" dirty="0"/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BF597C99-D551-A98C-D17B-593026DD1F3A}"/>
              </a:ext>
            </a:extLst>
          </p:cNvPr>
          <p:cNvGraphicFramePr>
            <a:graphicFrameLocks noGrp="1"/>
          </p:cNvGraphicFramePr>
          <p:nvPr/>
        </p:nvGraphicFramePr>
        <p:xfrm>
          <a:off x="503237" y="1540223"/>
          <a:ext cx="6840539" cy="7884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4807">
                  <a:extLst>
                    <a:ext uri="{9D8B030D-6E8A-4147-A177-3AD203B41FA5}">
                      <a16:colId xmlns:a16="http://schemas.microsoft.com/office/drawing/2014/main" val="2384522798"/>
                    </a:ext>
                  </a:extLst>
                </a:gridCol>
                <a:gridCol w="1183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2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41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400" b="1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Themenbereich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Plan-Nummern</a:t>
                      </a:r>
                      <a:endParaRPr lang="de-CH" sz="1400" b="1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Gefahren / Ereignisse / Maßnahmenbereiche</a:t>
                      </a:r>
                      <a:endParaRPr lang="de-CH" sz="1400" b="1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172">
                <a:tc row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400" b="1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Alarmplan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400" b="1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Alarmplan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959417"/>
                  </a:ext>
                </a:extLst>
              </a:tr>
              <a:tr h="284172">
                <a:tc vMerge="1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1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1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Führungsorganisation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393642"/>
                  </a:ext>
                </a:extLst>
              </a:tr>
              <a:tr h="284172">
                <a:tc rowSpan="16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400" b="1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Führungsmaßnahmen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400" b="1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300 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Technische Gefahren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504790"/>
                  </a:ext>
                </a:extLst>
              </a:tr>
              <a:tr h="284172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400" b="1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600 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Geologische Gefahren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367243"/>
                  </a:ext>
                </a:extLst>
              </a:tr>
              <a:tr h="284172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400" b="1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700 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Soziale Gefahren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4190161"/>
                  </a:ext>
                </a:extLst>
              </a:tr>
              <a:tr h="284172">
                <a:tc vMerge="1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1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400" b="1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800 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Sonstige Gefahren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274185"/>
                  </a:ext>
                </a:extLst>
              </a:tr>
              <a:tr h="284172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400" b="1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1000 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Wetterwarnungen, Pegelvorhersagen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4172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400" b="1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1100 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Sturm Orkan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4172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400" b="1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1200 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Gewitter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4172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400" b="1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1300 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Starkregen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245328"/>
                  </a:ext>
                </a:extLst>
              </a:tr>
              <a:tr h="284172">
                <a:tc vMerge="1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1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400" b="1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1400 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Dauerregen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327589"/>
                  </a:ext>
                </a:extLst>
              </a:tr>
              <a:tr h="284172">
                <a:tc vMerge="1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1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400" b="1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1500 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Schneefall, Schneeverwehung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502376"/>
                  </a:ext>
                </a:extLst>
              </a:tr>
              <a:tr h="284172">
                <a:tc vMerge="1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1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400" b="1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1600 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Glatteis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538520"/>
                  </a:ext>
                </a:extLst>
              </a:tr>
              <a:tr h="284172">
                <a:tc vMerge="1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1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400" b="1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1700 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Hagel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846875"/>
                  </a:ext>
                </a:extLst>
              </a:tr>
              <a:tr h="284172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400" b="1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1800 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Tauwetter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570756"/>
                  </a:ext>
                </a:extLst>
              </a:tr>
              <a:tr h="284172">
                <a:tc vMerge="1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1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400" b="1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1900 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Extreme Wärmebelastung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3927859"/>
                  </a:ext>
                </a:extLst>
              </a:tr>
              <a:tr h="284172">
                <a:tc vMerge="1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1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400" b="1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1950 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Extremer Frost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4595623"/>
                  </a:ext>
                </a:extLst>
              </a:tr>
              <a:tr h="284172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400" b="1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2000 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Hochwasser / Starkregen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238787"/>
                  </a:ext>
                </a:extLst>
              </a:tr>
              <a:tr h="284172">
                <a:tc rowSpan="6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400" b="1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Objektbezogene Maßnahmen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400" b="1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3000 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Kontroll- und Schutzmaßnahmen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2115852"/>
                  </a:ext>
                </a:extLst>
              </a:tr>
              <a:tr h="284172">
                <a:tc vMerge="1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1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400" b="1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4000 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Objektverteidigung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356230"/>
                  </a:ext>
                </a:extLst>
              </a:tr>
              <a:tr h="284172">
                <a:tc vMerge="1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1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400" b="1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5000 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Sperrungen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00231"/>
                  </a:ext>
                </a:extLst>
              </a:tr>
              <a:tr h="284172">
                <a:tc vMerge="1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1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400" b="1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6000 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Schließungen/Absagen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0726"/>
                  </a:ext>
                </a:extLst>
              </a:tr>
              <a:tr h="284172">
                <a:tc vMerge="1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1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400" b="1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7000 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Warnungen/Evakuierungen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030434"/>
                  </a:ext>
                </a:extLst>
              </a:tr>
              <a:tr h="284172">
                <a:tc vMerge="1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1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400" b="1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8000 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Sonstige Maßnahmen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457708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400" b="1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Führungsorganisation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400" b="1" i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9000 </a:t>
                      </a:r>
                      <a:endParaRPr lang="de-CH" sz="1400" b="1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5832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3465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BE938A-12BE-7262-785A-7DF44B8DE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CE5E068-E186-484F-FC94-231E17FA20F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797145" y="717550"/>
            <a:ext cx="4581430" cy="595312"/>
          </a:xfrm>
        </p:spPr>
        <p:txBody>
          <a:bodyPr/>
          <a:lstStyle/>
          <a:p>
            <a:r>
              <a:rPr lang="de-DE" dirty="0"/>
              <a:t>Übersicht  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F19A5AB-4F62-E895-D8E0-C6B53C279D7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797145" y="244257"/>
            <a:ext cx="4581430" cy="460766"/>
          </a:xfrm>
        </p:spPr>
        <p:txBody>
          <a:bodyPr/>
          <a:lstStyle/>
          <a:p>
            <a:r>
              <a:rPr lang="de-DE" dirty="0"/>
              <a:t>Formulare</a:t>
            </a:r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96A3992-47E9-352C-1685-0421104A3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8575" y="717550"/>
            <a:ext cx="965200" cy="595312"/>
          </a:xfrm>
        </p:spPr>
        <p:txBody>
          <a:bodyPr/>
          <a:lstStyle/>
          <a:p>
            <a:r>
              <a:rPr lang="de-DE" dirty="0"/>
              <a:t>Form</a:t>
            </a:r>
            <a:endParaRPr lang="de-CH" dirty="0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56364CCC-AA14-C227-6CC8-5F21DE49065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3" name="Rechteck 12">
            <a:hlinkClick r:id="rId2" action="ppaction://hlinksldjump"/>
            <a:extLst>
              <a:ext uri="{FF2B5EF4-FFF2-40B4-BE49-F238E27FC236}">
                <a16:creationId xmlns:a16="http://schemas.microsoft.com/office/drawing/2014/main" id="{25686AF1-12CF-DECF-98E8-567D5B528736}"/>
              </a:ext>
            </a:extLst>
          </p:cNvPr>
          <p:cNvSpPr/>
          <p:nvPr/>
        </p:nvSpPr>
        <p:spPr>
          <a:xfrm>
            <a:off x="503238" y="2607785"/>
            <a:ext cx="6840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/>
          <a:lstStyle/>
          <a:p>
            <a:pPr>
              <a:tabLst>
                <a:tab pos="6480000" algn="r"/>
              </a:tabLst>
            </a:pPr>
            <a:r>
              <a:rPr lang="de-DE" sz="2400" dirty="0">
                <a:solidFill>
                  <a:schemeClr val="tx1"/>
                </a:solidFill>
              </a:rPr>
              <a:t>Ereignisabfrage 	</a:t>
            </a:r>
            <a:r>
              <a:rPr lang="de-DE" sz="2400" b="1" dirty="0">
                <a:solidFill>
                  <a:schemeClr val="tx1"/>
                </a:solidFill>
              </a:rPr>
              <a:t>Abfrage</a:t>
            </a:r>
          </a:p>
        </p:txBody>
      </p:sp>
      <p:sp>
        <p:nvSpPr>
          <p:cNvPr id="10" name="Rechteck 9">
            <a:hlinkClick r:id="rId3" action="ppaction://hlinksldjump"/>
            <a:extLst>
              <a:ext uri="{FF2B5EF4-FFF2-40B4-BE49-F238E27FC236}">
                <a16:creationId xmlns:a16="http://schemas.microsoft.com/office/drawing/2014/main" id="{674C4277-D844-B7E7-AA30-9FF2526F8A08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14" name="Rechteck 13">
            <a:hlinkClick r:id="rId4" action="ppaction://hlinksldjump"/>
            <a:extLst>
              <a:ext uri="{FF2B5EF4-FFF2-40B4-BE49-F238E27FC236}">
                <a16:creationId xmlns:a16="http://schemas.microsoft.com/office/drawing/2014/main" id="{BDBA3621-05A8-C1A5-9405-F17220565175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D5645BEB-D1DB-A3D2-A010-B85737F3B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14.11.2024</a:t>
            </a:r>
            <a:endParaRPr lang="de-DE" dirty="0"/>
          </a:p>
        </p:txBody>
      </p:sp>
      <p:sp>
        <p:nvSpPr>
          <p:cNvPr id="3" name="Rechteck 2">
            <a:hlinkClick r:id="rId5" action="ppaction://hlinksldjump"/>
            <a:extLst>
              <a:ext uri="{FF2B5EF4-FFF2-40B4-BE49-F238E27FC236}">
                <a16:creationId xmlns:a16="http://schemas.microsoft.com/office/drawing/2014/main" id="{252415C4-DD51-4C1D-3127-16ECC845C5EF}"/>
              </a:ext>
            </a:extLst>
          </p:cNvPr>
          <p:cNvSpPr/>
          <p:nvPr/>
        </p:nvSpPr>
        <p:spPr>
          <a:xfrm>
            <a:off x="500486" y="1527642"/>
            <a:ext cx="6840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/>
          <a:lstStyle/>
          <a:p>
            <a:pPr>
              <a:tabLst>
                <a:tab pos="6480000" algn="r"/>
              </a:tabLst>
            </a:pPr>
            <a:r>
              <a:rPr lang="de-DE" sz="2400" dirty="0">
                <a:solidFill>
                  <a:schemeClr val="tx1"/>
                </a:solidFill>
              </a:rPr>
              <a:t>Lagebesprechungen, Maßnahmen  	</a:t>
            </a:r>
            <a:r>
              <a:rPr lang="de-DE" sz="2400" b="1" dirty="0">
                <a:solidFill>
                  <a:schemeClr val="tx1"/>
                </a:solidFill>
              </a:rPr>
              <a:t>Lage </a:t>
            </a:r>
          </a:p>
        </p:txBody>
      </p:sp>
    </p:spTree>
    <p:extLst>
      <p:ext uri="{BB962C8B-B14F-4D97-AF65-F5344CB8AC3E}">
        <p14:creationId xmlns:p14="http://schemas.microsoft.com/office/powerpoint/2010/main" val="42727264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F7F63F-6103-E91C-A552-3C051C4C1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Lage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D9217FB-E6C6-03FE-8FE0-0FE2AEC4732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Lagebesprechung: Maßnahmen 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B795C0B-F337-5B00-C1CD-97C9C5EA73E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Ablauforganisation 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B9C7F93-09C5-4400-5A6B-EB5B13144C6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CH"/>
          </a:p>
        </p:txBody>
      </p:sp>
      <p:graphicFrame>
        <p:nvGraphicFramePr>
          <p:cNvPr id="7" name="Tabelle 30">
            <a:extLst>
              <a:ext uri="{FF2B5EF4-FFF2-40B4-BE49-F238E27FC236}">
                <a16:creationId xmlns:a16="http://schemas.microsoft.com/office/drawing/2014/main" id="{01880E6C-FD03-B36C-26AF-480915FD44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735629"/>
              </p:ext>
            </p:extLst>
          </p:nvPr>
        </p:nvGraphicFramePr>
        <p:xfrm>
          <a:off x="503237" y="1525564"/>
          <a:ext cx="6840537" cy="813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88635">
                  <a:extLst>
                    <a:ext uri="{9D8B030D-6E8A-4147-A177-3AD203B41FA5}">
                      <a16:colId xmlns:a16="http://schemas.microsoft.com/office/drawing/2014/main" val="3278481393"/>
                    </a:ext>
                  </a:extLst>
                </a:gridCol>
                <a:gridCol w="2090404">
                  <a:extLst>
                    <a:ext uri="{9D8B030D-6E8A-4147-A177-3AD203B41FA5}">
                      <a16:colId xmlns:a16="http://schemas.microsoft.com/office/drawing/2014/main" val="293453929"/>
                    </a:ext>
                  </a:extLst>
                </a:gridCol>
                <a:gridCol w="480749">
                  <a:extLst>
                    <a:ext uri="{9D8B030D-6E8A-4147-A177-3AD203B41FA5}">
                      <a16:colId xmlns:a16="http://schemas.microsoft.com/office/drawing/2014/main" val="1222678626"/>
                    </a:ext>
                  </a:extLst>
                </a:gridCol>
                <a:gridCol w="480749">
                  <a:extLst>
                    <a:ext uri="{9D8B030D-6E8A-4147-A177-3AD203B41FA5}">
                      <a16:colId xmlns:a16="http://schemas.microsoft.com/office/drawing/2014/main" val="3421907624"/>
                    </a:ext>
                  </a:extLst>
                </a:gridCol>
              </a:tblGrid>
              <a:tr h="284999">
                <a:tc gridSpan="4">
                  <a:txBody>
                    <a:bodyPr/>
                    <a:lstStyle/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</a:pPr>
                      <a:r>
                        <a:rPr lang="de-DE" sz="16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Lagebesprechung vom:                            Uhrzeit:</a:t>
                      </a:r>
                    </a:p>
                  </a:txBody>
                  <a:tcPr marL="72000" marT="36000" marB="7200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</a:pPr>
                      <a:endParaRPr lang="de-DE" sz="1400" b="1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6000" marB="7200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755934" rtl="0" eaLnBrk="1" latinLnBrk="0" hangingPunct="1">
                        <a:lnSpc>
                          <a:spcPct val="100000"/>
                        </a:lnSpc>
                      </a:pPr>
                      <a:endParaRPr lang="de-DE" sz="1800" b="1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6000" marB="7200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805129"/>
                  </a:ext>
                </a:extLst>
              </a:tr>
              <a:tr h="284999">
                <a:tc>
                  <a:txBody>
                    <a:bodyPr/>
                    <a:lstStyle/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Maßnahme </a:t>
                      </a:r>
                    </a:p>
                  </a:txBody>
                  <a:tcPr marL="72000" marT="36000" marB="720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Zuständigkeit </a:t>
                      </a:r>
                    </a:p>
                  </a:txBody>
                  <a:tcPr marL="72000" marR="0" marT="36000" marB="720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Prio</a:t>
                      </a:r>
                    </a:p>
                  </a:txBody>
                  <a:tcPr marL="72000" marR="0" marT="36000" marB="720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55934" rtl="0" eaLnBrk="1" latinLnBrk="0" hangingPunct="1">
                        <a:lnSpc>
                          <a:spcPct val="100000"/>
                        </a:lnSpc>
                      </a:pPr>
                      <a:r>
                        <a:rPr lang="de-DE" sz="18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de-DE" sz="1800" b="1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6000" marB="7200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563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de-DE" sz="1400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de-DE" sz="1400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de-DE" sz="1400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de-DE" sz="1400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T="36000" marB="36000"/>
                </a:tc>
                <a:tc>
                  <a:txBody>
                    <a:bodyPr/>
                    <a:lstStyle/>
                    <a:p>
                      <a:pPr algn="l" hangingPunct="0"/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0" marT="36000" marB="36000"/>
                </a:tc>
                <a:tc>
                  <a:txBody>
                    <a:bodyPr/>
                    <a:lstStyle/>
                    <a:p>
                      <a:pPr algn="l" hangingPunct="0"/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0" marT="36000" marB="36000"/>
                </a:tc>
                <a:tc>
                  <a:txBody>
                    <a:bodyPr/>
                    <a:lstStyle/>
                    <a:p>
                      <a:pPr algn="l" hangingPunct="0"/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0" marT="36000" marB="36000"/>
                </a:tc>
                <a:extLst>
                  <a:ext uri="{0D108BD9-81ED-4DB2-BD59-A6C34878D82A}">
                    <a16:rowId xmlns:a16="http://schemas.microsoft.com/office/drawing/2014/main" val="34596644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de-DE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de-DE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de-DE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de-DE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T="36000" marB="36000"/>
                </a:tc>
                <a:tc>
                  <a:txBody>
                    <a:bodyPr/>
                    <a:lstStyle/>
                    <a:p>
                      <a:pPr algn="l" hangingPunct="0"/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0" marT="36000" marB="36000"/>
                </a:tc>
                <a:tc>
                  <a:txBody>
                    <a:bodyPr/>
                    <a:lstStyle/>
                    <a:p>
                      <a:pPr algn="l" hangingPunct="0"/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0" marT="36000" marB="36000"/>
                </a:tc>
                <a:tc>
                  <a:txBody>
                    <a:bodyPr/>
                    <a:lstStyle/>
                    <a:p>
                      <a:pPr algn="l" hangingPunct="0"/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0" marT="36000" marB="36000"/>
                </a:tc>
                <a:extLst>
                  <a:ext uri="{0D108BD9-81ED-4DB2-BD59-A6C34878D82A}">
                    <a16:rowId xmlns:a16="http://schemas.microsoft.com/office/drawing/2014/main" val="22007940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hangingPunct="0">
                        <a:lnSpc>
                          <a:spcPct val="100000"/>
                        </a:lnSpc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 hangingPunct="0">
                        <a:lnSpc>
                          <a:spcPct val="100000"/>
                        </a:lnSpc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 hangingPunct="0">
                        <a:lnSpc>
                          <a:spcPct val="100000"/>
                        </a:lnSpc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 hangingPunct="0">
                        <a:lnSpc>
                          <a:spcPct val="100000"/>
                        </a:lnSpc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7623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hangingPunct="0">
                        <a:lnSpc>
                          <a:spcPct val="100000"/>
                        </a:lnSpc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 hangingPunct="0">
                        <a:lnSpc>
                          <a:spcPct val="100000"/>
                        </a:lnSpc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 hangingPunct="0">
                        <a:lnSpc>
                          <a:spcPct val="100000"/>
                        </a:lnSpc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 hangingPunct="0">
                        <a:lnSpc>
                          <a:spcPct val="100000"/>
                        </a:lnSpc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9087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hangingPunct="0">
                        <a:lnSpc>
                          <a:spcPct val="100000"/>
                        </a:lnSpc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hangingPunct="0">
                        <a:lnSpc>
                          <a:spcPct val="100000"/>
                        </a:lnSpc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hangingPunct="0">
                        <a:lnSpc>
                          <a:spcPct val="100000"/>
                        </a:lnSpc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hangingPunct="0">
                        <a:lnSpc>
                          <a:spcPct val="100000"/>
                        </a:lnSpc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538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hangingPunct="0">
                        <a:lnSpc>
                          <a:spcPct val="100000"/>
                        </a:lnSpc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hangingPunct="0">
                        <a:lnSpc>
                          <a:spcPct val="100000"/>
                        </a:lnSpc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hangingPunct="0">
                        <a:lnSpc>
                          <a:spcPct val="100000"/>
                        </a:lnSpc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hangingPunct="0">
                        <a:lnSpc>
                          <a:spcPct val="100000"/>
                        </a:lnSpc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1336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hangingPunct="0">
                        <a:lnSpc>
                          <a:spcPct val="100000"/>
                        </a:lnSpc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hangingPunct="0">
                        <a:lnSpc>
                          <a:spcPct val="100000"/>
                        </a:lnSpc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hangingPunct="0">
                        <a:lnSpc>
                          <a:spcPct val="100000"/>
                        </a:lnSpc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hangingPunct="0">
                        <a:lnSpc>
                          <a:spcPct val="100000"/>
                        </a:lnSpc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8227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hangingPunct="0">
                        <a:lnSpc>
                          <a:spcPct val="100000"/>
                        </a:lnSpc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 hangingPunct="0">
                        <a:lnSpc>
                          <a:spcPct val="100000"/>
                        </a:lnSpc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 hangingPunct="0">
                        <a:lnSpc>
                          <a:spcPct val="100000"/>
                        </a:lnSpc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 hangingPunct="0">
                        <a:lnSpc>
                          <a:spcPct val="100000"/>
                        </a:lnSpc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/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/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/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18876"/>
                  </a:ext>
                </a:extLst>
              </a:tr>
            </a:tbl>
          </a:graphicData>
        </a:graphic>
      </p:graphicFrame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B8C8ACB-1624-403D-5D64-E7EA08CCC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14.11.2024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85337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34D33A-2A2A-703D-3C7D-627C80733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7B71BBD-ABA0-6F85-FB7A-4AF1257BEDA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Ereignisabfrage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3AA74B1-D0CC-4164-A4FC-83EB546C98F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Notrufannahmestellen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B89AF76E-F15D-8BB0-DBD8-3BB1FD711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400" dirty="0"/>
              <a:t>Abfrage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F1360D2-9ACB-6F4C-16DD-483CBF81C89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de-DE" dirty="0"/>
              <a:t>Copyright: Feuerwehr Freiburg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269D626-1A78-636A-2F89-56AEC623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14.11.2024</a:t>
            </a:r>
            <a:endParaRPr lang="de-DE" dirty="0"/>
          </a:p>
        </p:txBody>
      </p:sp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ABF83D54-C613-BBA0-4E0A-A91538A53C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661532"/>
              </p:ext>
            </p:extLst>
          </p:nvPr>
        </p:nvGraphicFramePr>
        <p:xfrm>
          <a:off x="503237" y="1528763"/>
          <a:ext cx="6840537" cy="86376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767">
                  <a:extLst>
                    <a:ext uri="{9D8B030D-6E8A-4147-A177-3AD203B41FA5}">
                      <a16:colId xmlns:a16="http://schemas.microsoft.com/office/drawing/2014/main" val="1657135842"/>
                    </a:ext>
                  </a:extLst>
                </a:gridCol>
                <a:gridCol w="2378885">
                  <a:extLst>
                    <a:ext uri="{9D8B030D-6E8A-4147-A177-3AD203B41FA5}">
                      <a16:colId xmlns:a16="http://schemas.microsoft.com/office/drawing/2014/main" val="1282900115"/>
                    </a:ext>
                  </a:extLst>
                </a:gridCol>
                <a:gridCol w="2378885">
                  <a:extLst>
                    <a:ext uri="{9D8B030D-6E8A-4147-A177-3AD203B41FA5}">
                      <a16:colId xmlns:a16="http://schemas.microsoft.com/office/drawing/2014/main" val="600884255"/>
                    </a:ext>
                  </a:extLst>
                </a:gridCol>
              </a:tblGrid>
              <a:tr h="348469">
                <a:tc gridSpan="3">
                  <a:txBody>
                    <a:bodyPr/>
                    <a:lstStyle/>
                    <a:p>
                      <a:r>
                        <a:rPr lang="de-DE" sz="16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Wo ist das Ereignis? </a:t>
                      </a:r>
                      <a:r>
                        <a:rPr lang="de-DE" sz="12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Ortsteil, Straße, Hausnummer, Stockwerk, Name </a:t>
                      </a:r>
                    </a:p>
                    <a:p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 sz="16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2337779"/>
                  </a:ext>
                </a:extLst>
              </a:tr>
              <a:tr h="348469">
                <a:tc gridSpan="3"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de-DE" sz="16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Was ist passiert? </a:t>
                      </a:r>
                      <a:r>
                        <a:rPr lang="de-DE" sz="12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Kurzbeschreibung Ereignis </a:t>
                      </a:r>
                    </a:p>
                    <a:p>
                      <a:pPr marL="0" algn="l" defTabSz="755934" rtl="0" eaLnBrk="1" latinLnBrk="0" hangingPunct="1"/>
                      <a:endParaRPr lang="de-DE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l" defTabSz="755934" rtl="0" eaLnBrk="1" latinLnBrk="0" hangingPunct="1"/>
                      <a:endParaRPr lang="de-DE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l" defTabSz="755934" rtl="0" eaLnBrk="1" latinLnBrk="0" hangingPunct="1"/>
                      <a:endParaRPr lang="de-DE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2374499"/>
                  </a:ext>
                </a:extLst>
              </a:tr>
              <a:tr h="348469">
                <a:tc gridSpan="3"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de-DE" sz="16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Gefahr für Personen oder Sachwerte? 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 JA  &gt; Sofortmeldung an ILS                                                    □ </a:t>
                      </a: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NEIN</a:t>
                      </a:r>
                      <a:endParaRPr lang="de-DE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0871241"/>
                  </a:ext>
                </a:extLst>
              </a:tr>
              <a:tr h="348469">
                <a:tc gridSpan="3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Medizinische Lage 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791966"/>
                  </a:ext>
                </a:extLst>
              </a:tr>
              <a:tr h="286413">
                <a:tc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Bewusstlosigkeit 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 JA      □ NEIN</a:t>
                      </a:r>
                      <a:endParaRPr lang="de-DE" sz="14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 rowSpan="5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Wenn alles NEIN, dann an Hausarzt verweisen </a:t>
                      </a:r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:a16="http://schemas.microsoft.com/office/drawing/2014/main" val="2919402272"/>
                  </a:ext>
                </a:extLst>
              </a:tr>
              <a:tr h="355481">
                <a:tc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Atemnot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 JA      □ NEIN </a:t>
                      </a:r>
                      <a:endParaRPr lang="de-DE" sz="14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 vMerge="1"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de-DE" sz="14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extLst>
                  <a:ext uri="{0D108BD9-81ED-4DB2-BD59-A6C34878D82A}">
                    <a16:rowId xmlns:a16="http://schemas.microsoft.com/office/drawing/2014/main" val="1117745264"/>
                  </a:ext>
                </a:extLst>
              </a:tr>
              <a:tr h="355481">
                <a:tc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Akute Schmerzen 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 JA      □ NEIN </a:t>
                      </a:r>
                      <a:endParaRPr lang="de-DE" sz="14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 vMerge="1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extLst>
                  <a:ext uri="{0D108BD9-81ED-4DB2-BD59-A6C34878D82A}">
                    <a16:rowId xmlns:a16="http://schemas.microsoft.com/office/drawing/2014/main" val="1393618578"/>
                  </a:ext>
                </a:extLst>
              </a:tr>
              <a:tr h="355481">
                <a:tc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Orientierungslos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 JA      □ NEIN </a:t>
                      </a:r>
                      <a:endParaRPr lang="de-DE" sz="14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 vMerge="1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extLst>
                  <a:ext uri="{0D108BD9-81ED-4DB2-BD59-A6C34878D82A}">
                    <a16:rowId xmlns:a16="http://schemas.microsoft.com/office/drawing/2014/main" val="2381219616"/>
                  </a:ext>
                </a:extLst>
              </a:tr>
              <a:tr h="355481">
                <a:tc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Verletzung 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 JA      □ NEIN </a:t>
                      </a:r>
                      <a:endParaRPr lang="de-DE" sz="14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 vMerge="1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extLst>
                  <a:ext uri="{0D108BD9-81ED-4DB2-BD59-A6C34878D82A}">
                    <a16:rowId xmlns:a16="http://schemas.microsoft.com/office/drawing/2014/main" val="346676308"/>
                  </a:ext>
                </a:extLst>
              </a:tr>
              <a:tr h="355481">
                <a:tc gridSpan="3"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Weitere Angaben </a:t>
                      </a:r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de-DE" sz="14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:a16="http://schemas.microsoft.com/office/drawing/2014/main" val="1238978190"/>
                  </a:ext>
                </a:extLst>
              </a:tr>
              <a:tr h="355481">
                <a:tc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Frage</a:t>
                      </a:r>
                    </a:p>
                  </a:txBody>
                  <a:tcPr marL="36000" marR="36000"/>
                </a:tc>
                <a:tc gridSpan="2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Kurzbeschreibung </a:t>
                      </a:r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812894"/>
                  </a:ext>
                </a:extLst>
              </a:tr>
              <a:tr h="355481">
                <a:tc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Anzahl Verletzte </a:t>
                      </a:r>
                    </a:p>
                  </a:txBody>
                  <a:tcPr marL="36000" marR="36000"/>
                </a:tc>
                <a:tc gridSpan="2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5682861"/>
                  </a:ext>
                </a:extLst>
              </a:tr>
              <a:tr h="355481">
                <a:tc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Feuer / Rauch </a:t>
                      </a:r>
                    </a:p>
                  </a:txBody>
                  <a:tcPr marL="36000" marR="36000"/>
                </a:tc>
                <a:tc gridSpan="2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de-DE" sz="14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:a16="http://schemas.microsoft.com/office/drawing/2014/main" val="3724287498"/>
                  </a:ext>
                </a:extLst>
              </a:tr>
              <a:tr h="355481">
                <a:tc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Besonderheiten</a:t>
                      </a:r>
                    </a:p>
                  </a:txBody>
                  <a:tcPr marL="36000" marR="36000"/>
                </a:tc>
                <a:tc gridSpan="2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de-DE" sz="14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:a16="http://schemas.microsoft.com/office/drawing/2014/main" val="241978250"/>
                  </a:ext>
                </a:extLst>
              </a:tr>
              <a:tr h="355481">
                <a:tc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Hinweise zur Anfahrt </a:t>
                      </a:r>
                    </a:p>
                  </a:txBody>
                  <a:tcPr marL="36000" marR="36000"/>
                </a:tc>
                <a:tc gridSpan="2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de-DE" sz="14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:a16="http://schemas.microsoft.com/office/drawing/2014/main" val="3524897940"/>
                  </a:ext>
                </a:extLst>
              </a:tr>
              <a:tr h="355481">
                <a:tc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Schwergewichtiger Patient</a:t>
                      </a:r>
                    </a:p>
                  </a:txBody>
                  <a:tcPr marL="36000" marR="36000"/>
                </a:tc>
                <a:tc gridSpan="2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 unter 130 kg              □ über 130 kg </a:t>
                      </a:r>
                      <a:endParaRPr lang="de-DE" sz="14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198042"/>
                  </a:ext>
                </a:extLst>
              </a:tr>
              <a:tr h="355481">
                <a:tc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de-DE" sz="16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Meldedaten</a:t>
                      </a:r>
                    </a:p>
                  </a:txBody>
                  <a:tcPr marL="36000" marR="36000"/>
                </a:tc>
                <a:tc gridSpan="2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471081"/>
                  </a:ext>
                </a:extLst>
              </a:tr>
              <a:tr h="355481">
                <a:tc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Aufgenommen</a:t>
                      </a:r>
                    </a:p>
                  </a:txBody>
                  <a:tcPr marL="36000" marR="36000"/>
                </a:tc>
                <a:tc gridSpan="2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Datum:                 Uhrzeit:                   Von: </a:t>
                      </a:r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0994200"/>
                  </a:ext>
                </a:extLst>
              </a:tr>
              <a:tr h="355481">
                <a:tc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Weitergeleitet an</a:t>
                      </a:r>
                    </a:p>
                  </a:txBody>
                  <a:tcPr marL="36000" marR="36000"/>
                </a:tc>
                <a:tc gridSpan="2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 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Einsatzleitung   </a:t>
                      </a: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 ILS     □ POLIZEI 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Datum:                 Uhrzeit: </a:t>
                      </a:r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033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96456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24A275B-A8BA-6426-6D9E-663CFBBD1B2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Vorgehensweise 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2792C7C-3AFF-3DDD-821C-ECB501C1FAC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Alarm- und Einsatzplan 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D8896725-D7B2-B444-E347-DF71A9FE5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3D71C21-E9BA-0F38-A232-5CA554F0BBA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D730B8C5-95F5-B474-8F4E-04B1F1C07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14.11.2024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3F5D443-8F54-784D-E210-7CC5F47C46B4}"/>
              </a:ext>
            </a:extLst>
          </p:cNvPr>
          <p:cNvSpPr txBox="1"/>
          <p:nvPr/>
        </p:nvSpPr>
        <p:spPr>
          <a:xfrm>
            <a:off x="503238" y="1528763"/>
            <a:ext cx="684053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>
                <a:highlight>
                  <a:srgbClr val="FFFFFF"/>
                </a:highlight>
              </a:rPr>
              <a:t>Dateiname, Versionsnummer 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>
                <a:highlight>
                  <a:srgbClr val="FFFFFF"/>
                </a:highlight>
              </a:rPr>
              <a:t>Bezeichnung Kommune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dirty="0">
                <a:highlight>
                  <a:srgbClr val="FFFFFF"/>
                </a:highlight>
              </a:rPr>
              <a:t>Layouts 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dirty="0">
                <a:highlight>
                  <a:srgbClr val="FFFFFF"/>
                </a:highlight>
              </a:rPr>
              <a:t>Einzelne Folien 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>
                <a:highlight>
                  <a:srgbClr val="FFFFFF"/>
                </a:highlight>
              </a:rPr>
              <a:t>Versionsnummer 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>
                <a:highlight>
                  <a:srgbClr val="FFFFFF"/>
                </a:highlight>
              </a:rPr>
              <a:t>Federführung 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>
                <a:highlight>
                  <a:srgbClr val="FFFFFF"/>
                </a:highlight>
              </a:rPr>
              <a:t>Datum  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>
                <a:highlight>
                  <a:srgbClr val="FFFFFF"/>
                </a:highlight>
              </a:rPr>
              <a:t>Plan-Nummern, Foliennummern 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>
                <a:highlight>
                  <a:srgbClr val="FFFFFF"/>
                </a:highlight>
              </a:rPr>
              <a:t>Struktur 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>
                <a:highlight>
                  <a:srgbClr val="FFFFFF"/>
                </a:highlight>
              </a:rPr>
              <a:t>Verwaltungsstab, Krisenstab, Stab für Außergewöhnliche Ereignisse 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>
                <a:highlight>
                  <a:srgbClr val="FFFFFF"/>
                </a:highlight>
              </a:rPr>
              <a:t>Struktur, Nummern 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>
                <a:highlight>
                  <a:srgbClr val="FFFFFF"/>
                </a:highlight>
              </a:rPr>
              <a:t>Hyperlinks Anwendung, Nutzung 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>
                <a:highlight>
                  <a:srgbClr val="FFFFFF"/>
                </a:highlight>
              </a:rPr>
              <a:t>Alarmplan 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>
                <a:highlight>
                  <a:srgbClr val="FFFFFF"/>
                </a:highlight>
              </a:rPr>
              <a:t>Führungsorganisation 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>
                <a:highlight>
                  <a:srgbClr val="FFFFFF"/>
                </a:highlight>
              </a:rPr>
              <a:t>Monitoring</a:t>
            </a:r>
          </a:p>
          <a:p>
            <a:pPr marL="285750" indent="-285750">
              <a:buFontTx/>
              <a:buChar char="-"/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016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E36BB30-F2B9-274F-6D69-314C33ABC4E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Erste Lagebesprechung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1CB78A40-2302-9F0D-B2C7-86E0435821D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Warnung vor Unwetter / Hochwasser 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7482764C-52A8-872D-6C03-7F36B3492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14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F4F9E8D6-09EF-163E-F14A-92891ACC971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F4BD4DF-5BC5-4FFF-5BD0-C249DAF38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17.11.2023</a:t>
            </a:r>
            <a:endParaRPr lang="de-DE"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0D459D71-218A-77B8-44D1-E189128976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422113"/>
              </p:ext>
            </p:extLst>
          </p:nvPr>
        </p:nvGraphicFramePr>
        <p:xfrm>
          <a:off x="503238" y="1528763"/>
          <a:ext cx="6840537" cy="5669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6429">
                  <a:extLst>
                    <a:ext uri="{9D8B030D-6E8A-4147-A177-3AD203B41FA5}">
                      <a16:colId xmlns:a16="http://schemas.microsoft.com/office/drawing/2014/main" val="1116320527"/>
                    </a:ext>
                  </a:extLst>
                </a:gridCol>
                <a:gridCol w="1052372">
                  <a:extLst>
                    <a:ext uri="{9D8B030D-6E8A-4147-A177-3AD203B41FA5}">
                      <a16:colId xmlns:a16="http://schemas.microsoft.com/office/drawing/2014/main" val="2528925008"/>
                    </a:ext>
                  </a:extLst>
                </a:gridCol>
                <a:gridCol w="5291736">
                  <a:extLst>
                    <a:ext uri="{9D8B030D-6E8A-4147-A177-3AD203B41FA5}">
                      <a16:colId xmlns:a16="http://schemas.microsoft.com/office/drawing/2014/main" val="710410879"/>
                    </a:ext>
                  </a:extLst>
                </a:gridCol>
              </a:tblGrid>
              <a:tr h="242182">
                <a:tc gridSpan="2">
                  <a:txBody>
                    <a:bodyPr/>
                    <a:lstStyle/>
                    <a:p>
                      <a:r>
                        <a:rPr lang="de-DE" sz="1200" b="1" dirty="0"/>
                        <a:t>Information</a:t>
                      </a:r>
                    </a:p>
                  </a:txBody>
                  <a:tcPr marL="36000" marR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/>
                        <a:t>Aktuelle Lage </a:t>
                      </a:r>
                    </a:p>
                  </a:txBody>
                  <a:tcPr marL="36000" marR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188436"/>
                  </a:ext>
                </a:extLst>
              </a:tr>
              <a:tr h="242182">
                <a:tc gridSpan="2">
                  <a:txBody>
                    <a:bodyPr/>
                    <a:lstStyle/>
                    <a:p>
                      <a:r>
                        <a:rPr lang="de-DE" sz="1200" dirty="0"/>
                        <a:t>Datum, Uhrzeit </a:t>
                      </a:r>
                    </a:p>
                  </a:txBody>
                  <a:tcPr marL="36000" marR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 </a:t>
                      </a:r>
                    </a:p>
                  </a:txBody>
                  <a:tcPr marL="36000" marR="0"/>
                </a:tc>
                <a:extLst>
                  <a:ext uri="{0D108BD9-81ED-4DB2-BD59-A6C34878D82A}">
                    <a16:rowId xmlns:a16="http://schemas.microsoft.com/office/drawing/2014/main" val="4163259738"/>
                  </a:ext>
                </a:extLst>
              </a:tr>
              <a:tr h="242182">
                <a:tc gridSpan="2">
                  <a:txBody>
                    <a:bodyPr/>
                    <a:lstStyle/>
                    <a:p>
                      <a:r>
                        <a:rPr lang="de-DE" sz="1200" dirty="0"/>
                        <a:t>Teilnehmer </a:t>
                      </a:r>
                    </a:p>
                  </a:txBody>
                  <a:tcPr marL="36000" marR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 Bürgermeister(in) </a:t>
                      </a: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□ Feuerwehr □ </a:t>
                      </a:r>
                      <a:r>
                        <a:rPr lang="de-DE" sz="1200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Ordnungsamt</a:t>
                      </a: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□ Bauhof</a:t>
                      </a:r>
                    </a:p>
                    <a:p>
                      <a:pPr marL="0" marR="0" lvl="0" indent="0" algn="l" defTabSz="75593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0"/>
                </a:tc>
                <a:extLst>
                  <a:ext uri="{0D108BD9-81ED-4DB2-BD59-A6C34878D82A}">
                    <a16:rowId xmlns:a16="http://schemas.microsoft.com/office/drawing/2014/main" val="4143571902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r>
                        <a:rPr lang="de-DE" sz="1200" dirty="0"/>
                        <a:t>Deutscher Wetterdienst </a:t>
                      </a:r>
                    </a:p>
                  </a:txBody>
                  <a:tcPr marL="36000" marR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□ Extremer Starkregen □ Extrem ergiebiger Dauerregen </a:t>
                      </a:r>
                    </a:p>
                    <a:p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□ Orkanartige Böen □ Orkanböen □ Extreme Orkanböen </a:t>
                      </a:r>
                    </a:p>
                    <a:p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□ Schweres Gewitter  □ Extremes Gewitter  </a:t>
                      </a:r>
                      <a:r>
                        <a:rPr lang="de-DE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(Veranstaltungen??)</a:t>
                      </a:r>
                    </a:p>
                    <a:p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Werte: </a:t>
                      </a:r>
                    </a:p>
                  </a:txBody>
                  <a:tcPr marL="36000" marR="0"/>
                </a:tc>
                <a:extLst>
                  <a:ext uri="{0D108BD9-81ED-4DB2-BD59-A6C34878D82A}">
                    <a16:rowId xmlns:a16="http://schemas.microsoft.com/office/drawing/2014/main" val="2269249545"/>
                  </a:ext>
                </a:extLst>
              </a:tr>
              <a:tr h="242182">
                <a:tc rowSpan="2">
                  <a:txBody>
                    <a:bodyPr/>
                    <a:lstStyle/>
                    <a:p>
                      <a:r>
                        <a:rPr lang="de-DE" sz="1200" dirty="0"/>
                        <a:t>HVZ</a:t>
                      </a:r>
                    </a:p>
                  </a:txBody>
                  <a:tcPr marL="36000" marR="0"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Pegel A</a:t>
                      </a:r>
                    </a:p>
                  </a:txBody>
                  <a:tcPr marL="36000" marR="0"/>
                </a:tc>
                <a:tc>
                  <a:txBody>
                    <a:bodyPr/>
                    <a:lstStyle/>
                    <a:p>
                      <a:pPr algn="l" hangingPunct="0"/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 </a:t>
                      </a:r>
                      <a:r>
                        <a:rPr lang="de-DE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HQ</a:t>
                      </a:r>
                      <a:r>
                        <a:rPr lang="de-DE" sz="12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   </a:t>
                      </a:r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 </a:t>
                      </a:r>
                      <a:r>
                        <a:rPr lang="de-DE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HQ</a:t>
                      </a:r>
                      <a:r>
                        <a:rPr lang="de-DE" sz="12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</a:t>
                      </a:r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□ HQ</a:t>
                      </a:r>
                      <a:r>
                        <a:rPr lang="de-DE" sz="12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 </a:t>
                      </a:r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HQ</a:t>
                      </a:r>
                      <a:r>
                        <a:rPr lang="de-DE" sz="12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  </a:t>
                      </a:r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 HQ</a:t>
                      </a:r>
                      <a:r>
                        <a:rPr lang="de-DE" sz="12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EXTREM   </a:t>
                      </a:r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in  </a:t>
                      </a:r>
                      <a:r>
                        <a:rPr lang="de-DE" sz="1200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Stunden </a:t>
                      </a:r>
                    </a:p>
                  </a:txBody>
                  <a:tcPr marL="36000" marR="0"/>
                </a:tc>
                <a:extLst>
                  <a:ext uri="{0D108BD9-81ED-4DB2-BD59-A6C34878D82A}">
                    <a16:rowId xmlns:a16="http://schemas.microsoft.com/office/drawing/2014/main" val="2659840458"/>
                  </a:ext>
                </a:extLst>
              </a:tr>
              <a:tr h="242182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Pegel B</a:t>
                      </a:r>
                    </a:p>
                  </a:txBody>
                  <a:tcPr marL="36000" marR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 Vorwarnung </a:t>
                      </a: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□ mäßig □ mittel  □ hoch □sehr hoch</a:t>
                      </a:r>
                      <a:endParaRPr lang="de-DE" sz="1200" dirty="0"/>
                    </a:p>
                  </a:txBody>
                  <a:tcPr marL="36000" marR="0"/>
                </a:tc>
                <a:extLst>
                  <a:ext uri="{0D108BD9-81ED-4DB2-BD59-A6C34878D82A}">
                    <a16:rowId xmlns:a16="http://schemas.microsoft.com/office/drawing/2014/main" val="1294261735"/>
                  </a:ext>
                </a:extLst>
              </a:tr>
              <a:tr h="242182">
                <a:tc gridSpan="2">
                  <a:txBody>
                    <a:bodyPr/>
                    <a:lstStyle/>
                    <a:p>
                      <a:r>
                        <a:rPr lang="de-DE" sz="1200" dirty="0"/>
                        <a:t>Erwartete Schwerpunkte</a:t>
                      </a:r>
                    </a:p>
                  </a:txBody>
                  <a:tcPr marL="36000" marR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 Ort    </a:t>
                      </a: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□ Ortsteil  □ Stadtteil  □ </a:t>
                      </a:r>
                    </a:p>
                    <a:p>
                      <a:pPr marL="0" marR="0" lvl="0" indent="0" algn="l" defTabSz="75593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 Blaubach </a:t>
                      </a: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□ Rotbach □ Grünbach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000" marR="0"/>
                </a:tc>
                <a:extLst>
                  <a:ext uri="{0D108BD9-81ED-4DB2-BD59-A6C34878D82A}">
                    <a16:rowId xmlns:a16="http://schemas.microsoft.com/office/drawing/2014/main" val="729575698"/>
                  </a:ext>
                </a:extLst>
              </a:tr>
              <a:tr h="242182">
                <a:tc gridSpan="2">
                  <a:txBody>
                    <a:bodyPr/>
                    <a:lstStyle/>
                    <a:p>
                      <a:r>
                        <a:rPr lang="de-DE" sz="1200" dirty="0"/>
                        <a:t>Bodenfeuchte</a:t>
                      </a:r>
                    </a:p>
                  </a:txBody>
                  <a:tcPr marL="36000" marR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 trocken</a:t>
                      </a: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	□ normal	</a:t>
                      </a:r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 gesättigt</a:t>
                      </a:r>
                      <a:endParaRPr lang="de-DE" sz="1200" dirty="0"/>
                    </a:p>
                  </a:txBody>
                  <a:tcPr marL="36000" marR="0"/>
                </a:tc>
                <a:extLst>
                  <a:ext uri="{0D108BD9-81ED-4DB2-BD59-A6C34878D82A}">
                    <a16:rowId xmlns:a16="http://schemas.microsoft.com/office/drawing/2014/main" val="2010077383"/>
                  </a:ext>
                </a:extLst>
              </a:tr>
              <a:tr h="242182">
                <a:tc gridSpan="2">
                  <a:txBody>
                    <a:bodyPr/>
                    <a:lstStyle/>
                    <a:p>
                      <a:r>
                        <a:rPr lang="de-DE" sz="1200" dirty="0"/>
                        <a:t>Vegetation</a:t>
                      </a:r>
                    </a:p>
                  </a:txBody>
                  <a:tcPr marL="36000" marR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 Winter</a:t>
                      </a: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	□ Frühjahr	</a:t>
                      </a:r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 Sommer  □ nach Ernte</a:t>
                      </a:r>
                      <a:endParaRPr lang="de-DE" sz="1200" dirty="0"/>
                    </a:p>
                  </a:txBody>
                  <a:tcPr marL="36000" marR="0"/>
                </a:tc>
                <a:extLst>
                  <a:ext uri="{0D108BD9-81ED-4DB2-BD59-A6C34878D82A}">
                    <a16:rowId xmlns:a16="http://schemas.microsoft.com/office/drawing/2014/main" val="622036329"/>
                  </a:ext>
                </a:extLst>
              </a:tr>
              <a:tr h="242182">
                <a:tc gridSpan="2">
                  <a:txBody>
                    <a:bodyPr/>
                    <a:lstStyle/>
                    <a:p>
                      <a:r>
                        <a:rPr lang="de-DE" sz="1200" dirty="0"/>
                        <a:t>Gefahren</a:t>
                      </a:r>
                      <a:r>
                        <a:rPr lang="de-DE" sz="1200" b="1" dirty="0"/>
                        <a:t>?</a:t>
                      </a:r>
                    </a:p>
                  </a:txBody>
                  <a:tcPr marL="36000" marR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 Überflutung Straßen, Wege  </a:t>
                      </a:r>
                    </a:p>
                    <a:p>
                      <a:pPr marL="0" marR="0" lvl="0" indent="0" algn="l" defTabSz="75593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 Überflutung Gebäude </a:t>
                      </a:r>
                    </a:p>
                    <a:p>
                      <a:pPr marL="0" marR="0" lvl="0" indent="0" algn="l" defTabSz="75593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 Aufenthalt im Freien lebensgefährlich </a:t>
                      </a:r>
                    </a:p>
                    <a:p>
                      <a:pPr marL="0" marR="0" lvl="0" indent="0" algn="l" defTabSz="75593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 Öffentliche Sicherheit und Ordnung gefährdet </a:t>
                      </a:r>
                    </a:p>
                    <a:p>
                      <a:pPr marL="0" marR="0" lvl="0" indent="0" algn="l" defTabSz="75593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 Verwaltungsbetrieb gestört / gefährdet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</a:t>
                      </a:r>
                      <a:endParaRPr lang="de-DE" sz="1200" dirty="0"/>
                    </a:p>
                  </a:txBody>
                  <a:tcPr marL="36000" marR="0"/>
                </a:tc>
                <a:extLst>
                  <a:ext uri="{0D108BD9-81ED-4DB2-BD59-A6C34878D82A}">
                    <a16:rowId xmlns:a16="http://schemas.microsoft.com/office/drawing/2014/main" val="3485342875"/>
                  </a:ext>
                </a:extLst>
              </a:tr>
              <a:tr h="242182">
                <a:tc gridSpan="2">
                  <a:txBody>
                    <a:bodyPr/>
                    <a:lstStyle/>
                    <a:p>
                      <a:r>
                        <a:rPr lang="de-DE" sz="1200" dirty="0"/>
                        <a:t>Rechtslage</a:t>
                      </a:r>
                    </a:p>
                  </a:txBody>
                  <a:tcPr marL="36000" marR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 Öffentlicher Notstand  □</a:t>
                      </a:r>
                      <a:r>
                        <a:rPr lang="de-DE" sz="1200" dirty="0">
                          <a:latin typeface="+mn-lt"/>
                          <a:cs typeface="+mn-cs"/>
                        </a:rPr>
                        <a:t> </a:t>
                      </a:r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Außergewöhnliche Einsatzlage □ Katastrophe </a:t>
                      </a:r>
                      <a:endParaRPr lang="de-DE" sz="1200" dirty="0"/>
                    </a:p>
                  </a:txBody>
                  <a:tcPr marL="36000" marR="0"/>
                </a:tc>
                <a:extLst>
                  <a:ext uri="{0D108BD9-81ED-4DB2-BD59-A6C34878D82A}">
                    <a16:rowId xmlns:a16="http://schemas.microsoft.com/office/drawing/2014/main" val="687542451"/>
                  </a:ext>
                </a:extLst>
              </a:tr>
              <a:tr h="242182">
                <a:tc gridSpan="2">
                  <a:txBody>
                    <a:bodyPr/>
                    <a:lstStyle/>
                    <a:p>
                      <a:r>
                        <a:rPr lang="de-DE" sz="1200" dirty="0"/>
                        <a:t>Sonderlagen </a:t>
                      </a:r>
                    </a:p>
                  </a:txBody>
                  <a:tcPr marL="36000" marR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 Baumaßnahmen an Gewässern </a:t>
                      </a: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□ Veranstaltungen □ Sonstige</a:t>
                      </a:r>
                      <a:endParaRPr lang="de-DE" sz="1200" dirty="0"/>
                    </a:p>
                  </a:txBody>
                  <a:tcPr marL="36000" marR="0"/>
                </a:tc>
                <a:extLst>
                  <a:ext uri="{0D108BD9-81ED-4DB2-BD59-A6C34878D82A}">
                    <a16:rowId xmlns:a16="http://schemas.microsoft.com/office/drawing/2014/main" val="342963851"/>
                  </a:ext>
                </a:extLst>
              </a:tr>
              <a:tr h="242182">
                <a:tc gridSpan="2">
                  <a:txBody>
                    <a:bodyPr/>
                    <a:lstStyle/>
                    <a:p>
                      <a:r>
                        <a:rPr lang="de-DE" sz="1200" dirty="0"/>
                        <a:t>Ressourcen </a:t>
                      </a:r>
                    </a:p>
                  </a:txBody>
                  <a:tcPr marL="36000" marR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 normal 	</a:t>
                      </a: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□ aktueller Engpass</a:t>
                      </a:r>
                      <a:endParaRPr lang="de-DE" sz="1200" dirty="0"/>
                    </a:p>
                  </a:txBody>
                  <a:tcPr marL="36000" marR="0"/>
                </a:tc>
                <a:extLst>
                  <a:ext uri="{0D108BD9-81ED-4DB2-BD59-A6C34878D82A}">
                    <a16:rowId xmlns:a16="http://schemas.microsoft.com/office/drawing/2014/main" val="1079855174"/>
                  </a:ext>
                </a:extLst>
              </a:tr>
              <a:tr h="242182">
                <a:tc gridSpan="2">
                  <a:txBody>
                    <a:bodyPr/>
                    <a:lstStyle/>
                    <a:p>
                      <a:r>
                        <a:rPr lang="de-DE" sz="1200" dirty="0"/>
                        <a:t>Einschätzung </a:t>
                      </a:r>
                    </a:p>
                  </a:txBody>
                  <a:tcPr marL="36000" marR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□ unkritisch           □ kritisch 	   □ sehr kritisch       □ extrem kritisch</a:t>
                      </a:r>
                      <a:endParaRPr lang="de-DE" sz="1200" dirty="0"/>
                    </a:p>
                  </a:txBody>
                  <a:tcPr marL="36000" marR="0"/>
                </a:tc>
                <a:extLst>
                  <a:ext uri="{0D108BD9-81ED-4DB2-BD59-A6C34878D82A}">
                    <a16:rowId xmlns:a16="http://schemas.microsoft.com/office/drawing/2014/main" val="462750015"/>
                  </a:ext>
                </a:extLst>
              </a:tr>
            </a:tbl>
          </a:graphicData>
        </a:graphic>
      </p:graphicFrame>
      <p:graphicFrame>
        <p:nvGraphicFramePr>
          <p:cNvPr id="12" name="Tabelle 30">
            <a:extLst>
              <a:ext uri="{FF2B5EF4-FFF2-40B4-BE49-F238E27FC236}">
                <a16:creationId xmlns:a16="http://schemas.microsoft.com/office/drawing/2014/main" id="{B22ABFD6-6034-4565-404B-4DF6E21F8C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404417"/>
              </p:ext>
            </p:extLst>
          </p:nvPr>
        </p:nvGraphicFramePr>
        <p:xfrm>
          <a:off x="503238" y="7382306"/>
          <a:ext cx="6840537" cy="2659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84855">
                  <a:extLst>
                    <a:ext uri="{9D8B030D-6E8A-4147-A177-3AD203B41FA5}">
                      <a16:colId xmlns:a16="http://schemas.microsoft.com/office/drawing/2014/main" val="3278481393"/>
                    </a:ext>
                  </a:extLst>
                </a:gridCol>
                <a:gridCol w="543619">
                  <a:extLst>
                    <a:ext uri="{9D8B030D-6E8A-4147-A177-3AD203B41FA5}">
                      <a16:colId xmlns:a16="http://schemas.microsoft.com/office/drawing/2014/main" val="2758468731"/>
                    </a:ext>
                  </a:extLst>
                </a:gridCol>
                <a:gridCol w="543619">
                  <a:extLst>
                    <a:ext uri="{9D8B030D-6E8A-4147-A177-3AD203B41FA5}">
                      <a16:colId xmlns:a16="http://schemas.microsoft.com/office/drawing/2014/main" val="4157133041"/>
                    </a:ext>
                  </a:extLst>
                </a:gridCol>
                <a:gridCol w="906031">
                  <a:extLst>
                    <a:ext uri="{9D8B030D-6E8A-4147-A177-3AD203B41FA5}">
                      <a16:colId xmlns:a16="http://schemas.microsoft.com/office/drawing/2014/main" val="2609771094"/>
                    </a:ext>
                  </a:extLst>
                </a:gridCol>
                <a:gridCol w="362413">
                  <a:extLst>
                    <a:ext uri="{9D8B030D-6E8A-4147-A177-3AD203B41FA5}">
                      <a16:colId xmlns:a16="http://schemas.microsoft.com/office/drawing/2014/main" val="24417480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de-D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Maßnahmen</a:t>
                      </a:r>
                    </a:p>
                  </a:txBody>
                  <a:tcPr marL="36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</a:t>
                      </a:r>
                      <a:endParaRPr lang="de-DE" sz="1200" dirty="0"/>
                    </a:p>
                  </a:txBody>
                  <a:tcPr marL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Nein</a:t>
                      </a:r>
                      <a:endParaRPr lang="de-DE" sz="1200" dirty="0"/>
                    </a:p>
                  </a:txBody>
                  <a:tcPr marL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 Nr. </a:t>
                      </a:r>
                    </a:p>
                  </a:txBody>
                  <a:tcPr marL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T="36000" marB="36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1529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Monitoring fortsetzen </a:t>
                      </a:r>
                    </a:p>
                  </a:txBody>
                  <a:tcPr marL="36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de-DE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2" action="ppaction://hlinksldjump"/>
                        </a:rPr>
                        <a:t>105</a:t>
                      </a:r>
                      <a:endParaRPr lang="de-DE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T="36000" marB="36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8981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Warnlage aktiv beobachten </a:t>
                      </a:r>
                    </a:p>
                  </a:txBody>
                  <a:tcPr marL="36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 marL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de-DE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 action="ppaction://hlinksldjump"/>
                        </a:rPr>
                        <a:t>15</a:t>
                      </a:r>
                      <a:endParaRPr lang="de-DE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T="36000" marB="36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9942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Hochwasser-Schutzmaßnahmen auslösen</a:t>
                      </a:r>
                    </a:p>
                  </a:txBody>
                  <a:tcPr marL="36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marL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de-DE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4" action="ppaction://hlinksldjump"/>
                        </a:rPr>
                        <a:t>2010</a:t>
                      </a:r>
                      <a:endParaRPr lang="de-DE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T="36000" marB="36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1943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Schutzmaßnahmen wegen Sturm auslösen </a:t>
                      </a:r>
                    </a:p>
                  </a:txBody>
                  <a:tcPr marL="36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marL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de-DE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5" action="ppaction://hlinksldjump"/>
                        </a:rPr>
                        <a:t>1105</a:t>
                      </a:r>
                      <a:endParaRPr lang="de-DE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T="36000" marB="36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7727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Veranstaltung(en) wegen Unwetter absagen </a:t>
                      </a:r>
                    </a:p>
                  </a:txBody>
                  <a:tcPr marL="36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marL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endParaRPr lang="de-DE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T="36000" marB="36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963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Technische Einsatzleitung einrichten (Führungshaus) </a:t>
                      </a:r>
                    </a:p>
                  </a:txBody>
                  <a:tcPr marL="36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 marL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Feuerwehr</a:t>
                      </a:r>
                    </a:p>
                  </a:txBody>
                  <a:tcPr marL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T="36000" marB="36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0194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Verwaltungsstab einberufen </a:t>
                      </a:r>
                    </a:p>
                  </a:txBody>
                  <a:tcPr marL="36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 marL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de-DE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6" action="ppaction://hlinksldjump"/>
                        </a:rPr>
                        <a:t>150</a:t>
                      </a:r>
                      <a:endParaRPr lang="de-DE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T="36000" marB="36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393180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</a:pP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Nächste Besprechung                        Ort                                                                 Uhrzeit </a:t>
                      </a:r>
                    </a:p>
                    <a:p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Teilnehmer (zusätzlich) </a:t>
                      </a:r>
                    </a:p>
                    <a:p>
                      <a:endParaRPr sz="1200" dirty="0"/>
                    </a:p>
                  </a:txBody>
                  <a:tcPr marL="36000" marT="36000" marB="3600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36000" marT="36000" marB="3600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36000" marT="36000" marB="3600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</a:pPr>
                      <a:endParaRPr lang="de-DE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T="36000" marB="360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005007"/>
                  </a:ext>
                </a:extLst>
              </a:tr>
            </a:tbl>
          </a:graphicData>
        </a:graphic>
      </p:graphicFrame>
      <p:sp>
        <p:nvSpPr>
          <p:cNvPr id="2" name="Rechteck 1">
            <a:hlinkClick r:id="rId7" action="ppaction://hlinksldjump"/>
            <a:extLst>
              <a:ext uri="{FF2B5EF4-FFF2-40B4-BE49-F238E27FC236}">
                <a16:creationId xmlns:a16="http://schemas.microsoft.com/office/drawing/2014/main" id="{F9951272-C4C8-9CF3-48B3-1AD45C74535C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3" name="Rechteck 2">
            <a:hlinkClick r:id="rId8" action="ppaction://hlinksldjump"/>
            <a:extLst>
              <a:ext uri="{FF2B5EF4-FFF2-40B4-BE49-F238E27FC236}">
                <a16:creationId xmlns:a16="http://schemas.microsoft.com/office/drawing/2014/main" id="{48B975BB-8408-0D85-5593-5B52EEEB4B96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</p:spTree>
    <p:extLst>
      <p:ext uri="{BB962C8B-B14F-4D97-AF65-F5344CB8AC3E}">
        <p14:creationId xmlns:p14="http://schemas.microsoft.com/office/powerpoint/2010/main" val="2280364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672D86-C46E-E4CB-7BD4-AAAB1E20C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10C1899-1C23-1881-12A5-8BFA3BAEA05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Warnlage aktiv beobachten 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37BC84F-0C97-82A2-7FD4-99344DAF117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Warnung vor Unwetter / Hochwasser 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402346C2-807A-5243-DB20-B19B57AA4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15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47D2342-3561-33A0-F456-EF2B42D7BBA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C8E1D788-33A4-DB1F-B191-77234100D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17.11.2023</a:t>
            </a:r>
            <a:endParaRPr lang="de-DE"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B13C537A-DA74-26DA-9B14-F81B40FB82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145324"/>
              </p:ext>
            </p:extLst>
          </p:nvPr>
        </p:nvGraphicFramePr>
        <p:xfrm>
          <a:off x="503238" y="1528763"/>
          <a:ext cx="6840537" cy="301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48335">
                  <a:extLst>
                    <a:ext uri="{9D8B030D-6E8A-4147-A177-3AD203B41FA5}">
                      <a16:colId xmlns:a16="http://schemas.microsoft.com/office/drawing/2014/main" val="1116320527"/>
                    </a:ext>
                  </a:extLst>
                </a:gridCol>
                <a:gridCol w="4492202">
                  <a:extLst>
                    <a:ext uri="{9D8B030D-6E8A-4147-A177-3AD203B41FA5}">
                      <a16:colId xmlns:a16="http://schemas.microsoft.com/office/drawing/2014/main" val="710410879"/>
                    </a:ext>
                  </a:extLst>
                </a:gridCol>
              </a:tblGrid>
              <a:tr h="242182">
                <a:tc>
                  <a:txBody>
                    <a:bodyPr/>
                    <a:lstStyle/>
                    <a:p>
                      <a:r>
                        <a:rPr lang="de-DE" sz="1200" b="1" dirty="0"/>
                        <a:t>Informationsbedarf </a:t>
                      </a:r>
                    </a:p>
                  </a:txBody>
                  <a:tcPr marL="36000" marR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/>
                        <a:t>Informationsquelle </a:t>
                      </a:r>
                    </a:p>
                  </a:txBody>
                  <a:tcPr marL="36000" marR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188436"/>
                  </a:ext>
                </a:extLst>
              </a:tr>
              <a:tr h="242182">
                <a:tc>
                  <a:txBody>
                    <a:bodyPr/>
                    <a:lstStyle/>
                    <a:p>
                      <a:r>
                        <a:rPr lang="de-DE" sz="1200" b="0" dirty="0"/>
                        <a:t>Interpretation Wetterwarnung </a:t>
                      </a:r>
                    </a:p>
                  </a:txBody>
                  <a:tcPr marL="36000" marR="0"/>
                </a:tc>
                <a:tc>
                  <a:txBody>
                    <a:bodyPr/>
                    <a:lstStyle/>
                    <a:p>
                      <a:r>
                        <a:rPr lang="de-DE" sz="1200" b="0" dirty="0"/>
                        <a:t>DWD-Meteorologe vom Dienst         Tel.   069 80629523</a:t>
                      </a:r>
                    </a:p>
                  </a:txBody>
                  <a:tcPr marL="36000" marR="0"/>
                </a:tc>
                <a:extLst>
                  <a:ext uri="{0D108BD9-81ED-4DB2-BD59-A6C34878D82A}">
                    <a16:rowId xmlns:a16="http://schemas.microsoft.com/office/drawing/2014/main" val="610004307"/>
                  </a:ext>
                </a:extLst>
              </a:tr>
              <a:tr h="242182">
                <a:tc>
                  <a:txBody>
                    <a:bodyPr/>
                    <a:lstStyle/>
                    <a:p>
                      <a:r>
                        <a:rPr lang="de-DE" sz="1200" b="0" dirty="0"/>
                        <a:t>Interpretation Pegelvorhersage</a:t>
                      </a:r>
                    </a:p>
                  </a:txBody>
                  <a:tcPr marL="36000" marR="0"/>
                </a:tc>
                <a:tc>
                  <a:txBody>
                    <a:bodyPr/>
                    <a:lstStyle/>
                    <a:p>
                      <a:r>
                        <a:rPr lang="de-DE" sz="1200" b="0" dirty="0">
                          <a:hlinkClick r:id="rId2"/>
                        </a:rPr>
                        <a:t>www.hvz.de</a:t>
                      </a:r>
                      <a:r>
                        <a:rPr lang="de-DE" sz="1200" b="0" dirty="0"/>
                        <a:t>: siehe Lagebericht; dort wird Rufnummer angezeigt, wenn HVZ personell besetzt ist. </a:t>
                      </a:r>
                    </a:p>
                  </a:txBody>
                  <a:tcPr marL="36000" marR="0"/>
                </a:tc>
                <a:extLst>
                  <a:ext uri="{0D108BD9-81ED-4DB2-BD59-A6C34878D82A}">
                    <a16:rowId xmlns:a16="http://schemas.microsoft.com/office/drawing/2014/main" val="3725732337"/>
                  </a:ext>
                </a:extLst>
              </a:tr>
              <a:tr h="242182">
                <a:tc>
                  <a:txBody>
                    <a:bodyPr/>
                    <a:lstStyle/>
                    <a:p>
                      <a:r>
                        <a:rPr lang="de-DE" sz="1200" b="0" dirty="0"/>
                        <a:t>Kurzfristige Vorhersage z. B. Zugbahn von Gewittern</a:t>
                      </a:r>
                    </a:p>
                  </a:txBody>
                  <a:tcPr marL="36000" marR="0"/>
                </a:tc>
                <a:tc>
                  <a:txBody>
                    <a:bodyPr/>
                    <a:lstStyle/>
                    <a:p>
                      <a:r>
                        <a:rPr lang="de-DE" sz="1200" b="0" dirty="0"/>
                        <a:t>DWD WarnWetter-App </a:t>
                      </a:r>
                    </a:p>
                    <a:p>
                      <a:r>
                        <a:rPr lang="de-DE" sz="1200" b="0" dirty="0"/>
                        <a:t>(muss zuvor installiert werden) </a:t>
                      </a:r>
                    </a:p>
                  </a:txBody>
                  <a:tcPr marL="36000" marR="0"/>
                </a:tc>
                <a:extLst>
                  <a:ext uri="{0D108BD9-81ED-4DB2-BD59-A6C34878D82A}">
                    <a16:rowId xmlns:a16="http://schemas.microsoft.com/office/drawing/2014/main" val="2870020884"/>
                  </a:ext>
                </a:extLst>
              </a:tr>
              <a:tr h="242182">
                <a:tc>
                  <a:txBody>
                    <a:bodyPr/>
                    <a:lstStyle/>
                    <a:p>
                      <a:r>
                        <a:rPr lang="de-DE" sz="1200" dirty="0"/>
                        <a:t>Vorhersage Pegel A und Pegel B </a:t>
                      </a:r>
                    </a:p>
                  </a:txBody>
                  <a:tcPr marL="36000" marR="0"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 </a:t>
                      </a:r>
                      <a:r>
                        <a:rPr lang="de-DE" sz="1200" dirty="0">
                          <a:hlinkClick r:id="rId2"/>
                        </a:rPr>
                        <a:t>www.hvz.de</a:t>
                      </a:r>
                      <a:endParaRPr lang="de-DE" sz="1200" dirty="0"/>
                    </a:p>
                    <a:p>
                      <a:r>
                        <a:rPr lang="de-DE" sz="1200" dirty="0"/>
                        <a:t>Meine Pegel App </a:t>
                      </a:r>
                    </a:p>
                  </a:txBody>
                  <a:tcPr marL="36000" marR="0"/>
                </a:tc>
                <a:extLst>
                  <a:ext uri="{0D108BD9-81ED-4DB2-BD59-A6C34878D82A}">
                    <a16:rowId xmlns:a16="http://schemas.microsoft.com/office/drawing/2014/main" val="4163259738"/>
                  </a:ext>
                </a:extLst>
              </a:tr>
              <a:tr h="242182">
                <a:tc>
                  <a:txBody>
                    <a:bodyPr/>
                    <a:lstStyle/>
                    <a:p>
                      <a:r>
                        <a:rPr lang="de-DE" sz="1200" dirty="0"/>
                        <a:t>Detaillierte Informationen zu aktuellem Wetter und Vorhersagen</a:t>
                      </a:r>
                    </a:p>
                  </a:txBody>
                  <a:tcPr marL="36000" marR="0"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hlinkClick r:id="rId3"/>
                        </a:rPr>
                        <a:t>Kachelmannwetter | Wetter HD: Radar, Vorhersage </a:t>
                      </a:r>
                      <a:r>
                        <a:rPr lang="de-DE" sz="1200" dirty="0" err="1">
                          <a:hlinkClick r:id="rId3"/>
                        </a:rPr>
                        <a:t>uvm</a:t>
                      </a:r>
                      <a:r>
                        <a:rPr lang="de-DE" sz="1200" dirty="0">
                          <a:hlinkClick r:id="rId3"/>
                        </a:rPr>
                        <a:t>.</a:t>
                      </a:r>
                      <a:endParaRPr lang="de-DE" sz="1200" dirty="0"/>
                    </a:p>
                  </a:txBody>
                  <a:tcPr marL="36000" marR="0"/>
                </a:tc>
                <a:extLst>
                  <a:ext uri="{0D108BD9-81ED-4DB2-BD59-A6C34878D82A}">
                    <a16:rowId xmlns:a16="http://schemas.microsoft.com/office/drawing/2014/main" val="3637400025"/>
                  </a:ext>
                </a:extLst>
              </a:tr>
              <a:tr h="242182">
                <a:tc>
                  <a:txBody>
                    <a:bodyPr/>
                    <a:lstStyle/>
                    <a:p>
                      <a:r>
                        <a:rPr lang="de-DE" sz="1200" dirty="0"/>
                        <a:t>Live Vorhersagen bei Schwergewitterlagen </a:t>
                      </a:r>
                    </a:p>
                  </a:txBody>
                  <a:tcPr marL="36000" marR="0"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hlinkClick r:id="rId4"/>
                        </a:rPr>
                        <a:t>Livestream zur aktuellen Wetterlage | Wetterkanal Kachelmannwetter</a:t>
                      </a:r>
                      <a:endParaRPr lang="de-DE" sz="1200" dirty="0"/>
                    </a:p>
                  </a:txBody>
                  <a:tcPr marL="36000" marR="0"/>
                </a:tc>
                <a:extLst>
                  <a:ext uri="{0D108BD9-81ED-4DB2-BD59-A6C34878D82A}">
                    <a16:rowId xmlns:a16="http://schemas.microsoft.com/office/drawing/2014/main" val="3174813926"/>
                  </a:ext>
                </a:extLst>
              </a:tr>
            </a:tbl>
          </a:graphicData>
        </a:graphic>
      </p:graphicFrame>
      <p:sp>
        <p:nvSpPr>
          <p:cNvPr id="2" name="Rechteck 1">
            <a:hlinkClick r:id="rId5" action="ppaction://hlinksldjump"/>
            <a:extLst>
              <a:ext uri="{FF2B5EF4-FFF2-40B4-BE49-F238E27FC236}">
                <a16:creationId xmlns:a16="http://schemas.microsoft.com/office/drawing/2014/main" id="{53FBD4F3-292B-6751-CA67-ADF61E52EBE6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3" name="Rechteck 2">
            <a:hlinkClick r:id="rId6" action="ppaction://hlinksldjump"/>
            <a:extLst>
              <a:ext uri="{FF2B5EF4-FFF2-40B4-BE49-F238E27FC236}">
                <a16:creationId xmlns:a16="http://schemas.microsoft.com/office/drawing/2014/main" id="{C449E991-FAE2-F107-A89E-E441DA8966A9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</p:spTree>
    <p:extLst>
      <p:ext uri="{BB962C8B-B14F-4D97-AF65-F5344CB8AC3E}">
        <p14:creationId xmlns:p14="http://schemas.microsoft.com/office/powerpoint/2010/main" val="3998437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3B13B83-51A4-1849-DEA5-BEF4078E345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Schnellübersicht</a:t>
            </a:r>
          </a:p>
          <a:p>
            <a:r>
              <a:rPr lang="de-DE" dirty="0"/>
              <a:t>Reaktion auf Ereignisse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FF402F4-A839-0526-8A02-53B9530356B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Alarm- und Einsatzplan </a:t>
            </a:r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F2D2E49-4473-0303-A649-3CCDDC733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20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56DD9CDF-211A-D25B-021C-7445C2286EE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A3D5B365-38D1-810B-D919-F487D3BDE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24.04.2025</a:t>
            </a:r>
            <a:endParaRPr lang="de-DE" dirty="0"/>
          </a:p>
        </p:txBody>
      </p:sp>
      <p:sp>
        <p:nvSpPr>
          <p:cNvPr id="7" name="Rechteck 6">
            <a:hlinkClick r:id="rId2" action="ppaction://hlinksldjump"/>
            <a:extLst>
              <a:ext uri="{FF2B5EF4-FFF2-40B4-BE49-F238E27FC236}">
                <a16:creationId xmlns:a16="http://schemas.microsoft.com/office/drawing/2014/main" id="{BD1F7D63-E99D-0232-230C-7CA9B9FB3BE8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6" name="Rechteck 5">
            <a:hlinkClick r:id="rId3" action="ppaction://hlinksldjump"/>
            <a:extLst>
              <a:ext uri="{FF2B5EF4-FFF2-40B4-BE49-F238E27FC236}">
                <a16:creationId xmlns:a16="http://schemas.microsoft.com/office/drawing/2014/main" id="{0626C0CD-6CB1-FBD6-B22D-8C69C7AED532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</p:spTree>
    <p:extLst>
      <p:ext uri="{BB962C8B-B14F-4D97-AF65-F5344CB8AC3E}">
        <p14:creationId xmlns:p14="http://schemas.microsoft.com/office/powerpoint/2010/main" val="4219116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9E81D5-9C9C-D2C7-A689-7FECCAF43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E43D60A-F882-2B0D-AA9F-09D70FFAD31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Erste Lagebesprechung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5AE16F5-CFE6-768E-95D0-1D3934A6ABB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Außergewöhnliche Ereignisse</a:t>
            </a:r>
          </a:p>
          <a:p>
            <a:r>
              <a:rPr lang="de-DE" dirty="0"/>
              <a:t>(außer Unwetter/Hochwasser)  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69EAF3E9-3488-D643-F3CC-DBB06AE44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22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EA3AC12A-CFFE-24DA-FE4E-EA183F2158D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C6D3C7B-3DE2-7FC6-4574-9E0E9D66A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24.04.2025</a:t>
            </a:r>
            <a:endParaRPr lang="de-DE"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5CD9F2EE-3A8A-27D4-9C88-11D24513F0A4}"/>
              </a:ext>
            </a:extLst>
          </p:cNvPr>
          <p:cNvGraphicFramePr>
            <a:graphicFrameLocks noGrp="1"/>
          </p:cNvGraphicFramePr>
          <p:nvPr/>
        </p:nvGraphicFramePr>
        <p:xfrm>
          <a:off x="503238" y="1528763"/>
          <a:ext cx="6840537" cy="594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8801">
                  <a:extLst>
                    <a:ext uri="{9D8B030D-6E8A-4147-A177-3AD203B41FA5}">
                      <a16:colId xmlns:a16="http://schemas.microsoft.com/office/drawing/2014/main" val="1116320527"/>
                    </a:ext>
                  </a:extLst>
                </a:gridCol>
                <a:gridCol w="5291736">
                  <a:extLst>
                    <a:ext uri="{9D8B030D-6E8A-4147-A177-3AD203B41FA5}">
                      <a16:colId xmlns:a16="http://schemas.microsoft.com/office/drawing/2014/main" val="710410879"/>
                    </a:ext>
                  </a:extLst>
                </a:gridCol>
              </a:tblGrid>
              <a:tr h="242182">
                <a:tc>
                  <a:txBody>
                    <a:bodyPr/>
                    <a:lstStyle/>
                    <a:p>
                      <a:r>
                        <a:rPr lang="de-DE" sz="1200" b="1" dirty="0"/>
                        <a:t>Information</a:t>
                      </a:r>
                    </a:p>
                  </a:txBody>
                  <a:tcPr marL="36000" marR="0"/>
                </a:tc>
                <a:tc>
                  <a:txBody>
                    <a:bodyPr/>
                    <a:lstStyle/>
                    <a:p>
                      <a:r>
                        <a:rPr lang="de-DE" sz="1200" b="1" dirty="0"/>
                        <a:t>Aktuelle Lage </a:t>
                      </a:r>
                    </a:p>
                  </a:txBody>
                  <a:tcPr marL="36000" marR="0"/>
                </a:tc>
                <a:extLst>
                  <a:ext uri="{0D108BD9-81ED-4DB2-BD59-A6C34878D82A}">
                    <a16:rowId xmlns:a16="http://schemas.microsoft.com/office/drawing/2014/main" val="3503188436"/>
                  </a:ext>
                </a:extLst>
              </a:tr>
              <a:tr h="242182">
                <a:tc>
                  <a:txBody>
                    <a:bodyPr/>
                    <a:lstStyle/>
                    <a:p>
                      <a:r>
                        <a:rPr lang="de-DE" sz="1200" dirty="0"/>
                        <a:t>Datum, Uhrzeit </a:t>
                      </a:r>
                    </a:p>
                  </a:txBody>
                  <a:tcPr marL="36000" marR="0"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 </a:t>
                      </a:r>
                    </a:p>
                  </a:txBody>
                  <a:tcPr marL="36000" marR="0"/>
                </a:tc>
                <a:extLst>
                  <a:ext uri="{0D108BD9-81ED-4DB2-BD59-A6C34878D82A}">
                    <a16:rowId xmlns:a16="http://schemas.microsoft.com/office/drawing/2014/main" val="4163259738"/>
                  </a:ext>
                </a:extLst>
              </a:tr>
              <a:tr h="242182">
                <a:tc>
                  <a:txBody>
                    <a:bodyPr/>
                    <a:lstStyle/>
                    <a:p>
                      <a:r>
                        <a:rPr lang="de-DE" sz="1200" dirty="0"/>
                        <a:t>Teilnehmer </a:t>
                      </a:r>
                    </a:p>
                  </a:txBody>
                  <a:tcPr marL="36000" marR="0"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 Bürgermeisterin </a:t>
                      </a: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□ Feuerwehr □ Ordnungsamt  □ Hauptamt</a:t>
                      </a:r>
                    </a:p>
                    <a:p>
                      <a:pPr marL="0" marR="0" lvl="0" indent="0" algn="l" defTabSz="75593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0"/>
                </a:tc>
                <a:extLst>
                  <a:ext uri="{0D108BD9-81ED-4DB2-BD59-A6C34878D82A}">
                    <a16:rowId xmlns:a16="http://schemas.microsoft.com/office/drawing/2014/main" val="41435719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de-DE" sz="1200" dirty="0"/>
                        <a:t>Was ist geschehen oder droht zu geschehen?</a:t>
                      </a:r>
                    </a:p>
                  </a:txBody>
                  <a:tcPr marL="36000" marR="0"/>
                </a:tc>
                <a:tc>
                  <a:txBody>
                    <a:bodyPr/>
                    <a:lstStyle/>
                    <a:p>
                      <a:endParaRPr lang="de-DE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0"/>
                </a:tc>
                <a:extLst>
                  <a:ext uri="{0D108BD9-81ED-4DB2-BD59-A6C34878D82A}">
                    <a16:rowId xmlns:a16="http://schemas.microsoft.com/office/drawing/2014/main" val="226924954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de-DE" sz="1200" dirty="0"/>
                        <a:t>Dimensionen </a:t>
                      </a:r>
                    </a:p>
                  </a:txBody>
                  <a:tcPr marL="36000" marR="0"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Gefahr für 	</a:t>
                      </a:r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 Menschen   </a:t>
                      </a: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□ Tiere    □ Umwelt   □ Infrastruktur     □ Sachwerte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Betroffene:	</a:t>
                      </a:r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 Einzelne     </a:t>
                      </a: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□ Viele    □ Sehr viele    □ Allgemeinheit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Ausmaße: 	</a:t>
                      </a:r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 Tote   </a:t>
                      </a: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□ Verletzte   □ Traumatisierte   □ Obdachlose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Gebiete: 	</a:t>
                      </a:r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 Wagensteig    </a:t>
                      </a: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□ Stegen   □ Ibental   □ Falkensteig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	□ Dreisamtal     </a:t>
                      </a: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□ Landkreis     □ Überregional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0"/>
                </a:tc>
                <a:extLst>
                  <a:ext uri="{0D108BD9-81ED-4DB2-BD59-A6C34878D82A}">
                    <a16:rowId xmlns:a16="http://schemas.microsoft.com/office/drawing/2014/main" val="3122381256"/>
                  </a:ext>
                </a:extLst>
              </a:tr>
              <a:tr h="242182">
                <a:tc>
                  <a:txBody>
                    <a:bodyPr/>
                    <a:lstStyle/>
                    <a:p>
                      <a:r>
                        <a:rPr lang="de-DE" sz="1200" dirty="0"/>
                        <a:t>Involvierte oder erforderliche Institutionen</a:t>
                      </a:r>
                    </a:p>
                    <a:p>
                      <a:r>
                        <a:rPr lang="de-DE" sz="1200" dirty="0"/>
                        <a:t>und Akteure</a:t>
                      </a:r>
                    </a:p>
                  </a:txBody>
                  <a:tcPr marL="36000" marR="0"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□ Landespolizei     □ Bundespolizei     □ Staatsanwaltschaft</a:t>
                      </a:r>
                    </a:p>
                    <a:p>
                      <a:pPr marL="0" marR="0" lvl="0" indent="0" algn="l" defTabSz="75593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 Landrat     </a:t>
                      </a: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□ </a:t>
                      </a:r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Fachbereich 520 (Kreisbrandmeister)      </a:t>
                      </a: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□ Umweltbehörde</a:t>
                      </a:r>
                    </a:p>
                    <a:p>
                      <a:pPr marL="0" marR="0" lvl="0" indent="0" algn="l" defTabSz="75593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□ Fachberater für …………………</a:t>
                      </a:r>
                    </a:p>
                    <a:p>
                      <a:pPr marL="0" marR="0" lvl="0" indent="0" algn="l" defTabSz="75593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□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000" marR="0"/>
                </a:tc>
                <a:extLst>
                  <a:ext uri="{0D108BD9-81ED-4DB2-BD59-A6C34878D82A}">
                    <a16:rowId xmlns:a16="http://schemas.microsoft.com/office/drawing/2014/main" val="729575698"/>
                  </a:ext>
                </a:extLst>
              </a:tr>
              <a:tr h="242182">
                <a:tc>
                  <a:txBody>
                    <a:bodyPr/>
                    <a:lstStyle/>
                    <a:p>
                      <a:r>
                        <a:rPr lang="de-DE" sz="1200" dirty="0"/>
                        <a:t>Betroffenheit der Verwaltung</a:t>
                      </a:r>
                    </a:p>
                  </a:txBody>
                  <a:tcPr marL="36000" marR="0"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 Mitarbeitende der Verwaltung direkt betroffen</a:t>
                      </a:r>
                    </a:p>
                    <a:p>
                      <a:pPr marL="0" marR="0" lvl="0" indent="0" algn="l" defTabSz="75593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 Eigene Einrichtungen der Kommune betroffen </a:t>
                      </a:r>
                    </a:p>
                    <a:p>
                      <a:pPr marL="0" marR="0" lvl="0" indent="0" algn="l" defTabSz="75593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 Verwaltungsbetrieb gestört /gefährdet </a:t>
                      </a:r>
                    </a:p>
                    <a:p>
                      <a:pPr marL="0" marR="0" lvl="0" indent="0" algn="l" defTabSz="75593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□ Sicherheitsrelevante Infrastruktur gefährdet</a:t>
                      </a:r>
                    </a:p>
                    <a:p>
                      <a:pPr marL="0" marR="0" lvl="0" indent="0" algn="l" defTabSz="75593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</a:t>
                      </a:r>
                      <a:endParaRPr lang="de-DE" sz="1200" dirty="0"/>
                    </a:p>
                  </a:txBody>
                  <a:tcPr marL="36000" marR="0"/>
                </a:tc>
                <a:extLst>
                  <a:ext uri="{0D108BD9-81ED-4DB2-BD59-A6C34878D82A}">
                    <a16:rowId xmlns:a16="http://schemas.microsoft.com/office/drawing/2014/main" val="3485342875"/>
                  </a:ext>
                </a:extLst>
              </a:tr>
              <a:tr h="242182">
                <a:tc>
                  <a:txBody>
                    <a:bodyPr/>
                    <a:lstStyle/>
                    <a:p>
                      <a:r>
                        <a:rPr lang="de-DE" sz="1200" dirty="0"/>
                        <a:t>Rechtslage</a:t>
                      </a:r>
                    </a:p>
                  </a:txBody>
                  <a:tcPr marL="36000" marR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 Öffentlicher Notstand  □</a:t>
                      </a:r>
                      <a:r>
                        <a:rPr lang="de-DE" sz="1200" dirty="0">
                          <a:latin typeface="+mn-lt"/>
                          <a:cs typeface="+mn-cs"/>
                        </a:rPr>
                        <a:t> </a:t>
                      </a:r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Außergewöhnliche Einsatzlage □ Katastrophe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□ Lebensbedrohliche Einsatzlage </a:t>
                      </a:r>
                      <a:endParaRPr lang="de-DE" sz="1200" dirty="0"/>
                    </a:p>
                  </a:txBody>
                  <a:tcPr marL="36000" marR="0"/>
                </a:tc>
                <a:extLst>
                  <a:ext uri="{0D108BD9-81ED-4DB2-BD59-A6C34878D82A}">
                    <a16:rowId xmlns:a16="http://schemas.microsoft.com/office/drawing/2014/main" val="687542451"/>
                  </a:ext>
                </a:extLst>
              </a:tr>
              <a:tr h="242182">
                <a:tc>
                  <a:txBody>
                    <a:bodyPr/>
                    <a:lstStyle/>
                    <a:p>
                      <a:r>
                        <a:rPr lang="de-DE" sz="1200" dirty="0"/>
                        <a:t>Sonderlagen </a:t>
                      </a:r>
                    </a:p>
                  </a:txBody>
                  <a:tcPr marL="36000" marR="0"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 Baumaßnahmen an Gewässern </a:t>
                      </a: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□ Veranstaltungen □ Sonstige</a:t>
                      </a:r>
                      <a:endParaRPr lang="de-DE" sz="1200" dirty="0"/>
                    </a:p>
                  </a:txBody>
                  <a:tcPr marL="36000" marR="0"/>
                </a:tc>
                <a:extLst>
                  <a:ext uri="{0D108BD9-81ED-4DB2-BD59-A6C34878D82A}">
                    <a16:rowId xmlns:a16="http://schemas.microsoft.com/office/drawing/2014/main" val="342963851"/>
                  </a:ext>
                </a:extLst>
              </a:tr>
              <a:tr h="242182">
                <a:tc>
                  <a:txBody>
                    <a:bodyPr/>
                    <a:lstStyle/>
                    <a:p>
                      <a:r>
                        <a:rPr lang="de-DE" sz="1200" dirty="0"/>
                        <a:t>Ressourcen </a:t>
                      </a:r>
                    </a:p>
                  </a:txBody>
                  <a:tcPr marL="36000" marR="0"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 normal 	</a:t>
                      </a: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□ aktueller Engpass</a:t>
                      </a:r>
                      <a:endParaRPr lang="de-DE" sz="1200" dirty="0"/>
                    </a:p>
                  </a:txBody>
                  <a:tcPr marL="36000" marR="0"/>
                </a:tc>
                <a:extLst>
                  <a:ext uri="{0D108BD9-81ED-4DB2-BD59-A6C34878D82A}">
                    <a16:rowId xmlns:a16="http://schemas.microsoft.com/office/drawing/2014/main" val="1079855174"/>
                  </a:ext>
                </a:extLst>
              </a:tr>
              <a:tr h="242182">
                <a:tc>
                  <a:txBody>
                    <a:bodyPr/>
                    <a:lstStyle/>
                    <a:p>
                      <a:r>
                        <a:rPr lang="de-DE" sz="1200" dirty="0"/>
                        <a:t>Einschätzung </a:t>
                      </a:r>
                    </a:p>
                  </a:txBody>
                  <a:tcPr marL="36000" marR="0"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□ unkritisch           □ kritisch 	   □ sehr kritisch       □ extrem kritisch</a:t>
                      </a:r>
                      <a:endParaRPr lang="de-DE" sz="1200" dirty="0"/>
                    </a:p>
                  </a:txBody>
                  <a:tcPr marL="36000" marR="0"/>
                </a:tc>
                <a:extLst>
                  <a:ext uri="{0D108BD9-81ED-4DB2-BD59-A6C34878D82A}">
                    <a16:rowId xmlns:a16="http://schemas.microsoft.com/office/drawing/2014/main" val="462750015"/>
                  </a:ext>
                </a:extLst>
              </a:tr>
            </a:tbl>
          </a:graphicData>
        </a:graphic>
      </p:graphicFrame>
      <p:graphicFrame>
        <p:nvGraphicFramePr>
          <p:cNvPr id="12" name="Tabelle 30">
            <a:extLst>
              <a:ext uri="{FF2B5EF4-FFF2-40B4-BE49-F238E27FC236}">
                <a16:creationId xmlns:a16="http://schemas.microsoft.com/office/drawing/2014/main" id="{F6355B9A-909A-6CAA-36F2-F201126265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6402"/>
              </p:ext>
            </p:extLst>
          </p:nvPr>
        </p:nvGraphicFramePr>
        <p:xfrm>
          <a:off x="503237" y="7665843"/>
          <a:ext cx="6840537" cy="207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84855">
                  <a:extLst>
                    <a:ext uri="{9D8B030D-6E8A-4147-A177-3AD203B41FA5}">
                      <a16:colId xmlns:a16="http://schemas.microsoft.com/office/drawing/2014/main" val="3278481393"/>
                    </a:ext>
                  </a:extLst>
                </a:gridCol>
                <a:gridCol w="543619">
                  <a:extLst>
                    <a:ext uri="{9D8B030D-6E8A-4147-A177-3AD203B41FA5}">
                      <a16:colId xmlns:a16="http://schemas.microsoft.com/office/drawing/2014/main" val="2758468731"/>
                    </a:ext>
                  </a:extLst>
                </a:gridCol>
                <a:gridCol w="543619">
                  <a:extLst>
                    <a:ext uri="{9D8B030D-6E8A-4147-A177-3AD203B41FA5}">
                      <a16:colId xmlns:a16="http://schemas.microsoft.com/office/drawing/2014/main" val="4157133041"/>
                    </a:ext>
                  </a:extLst>
                </a:gridCol>
                <a:gridCol w="906031">
                  <a:extLst>
                    <a:ext uri="{9D8B030D-6E8A-4147-A177-3AD203B41FA5}">
                      <a16:colId xmlns:a16="http://schemas.microsoft.com/office/drawing/2014/main" val="2609771094"/>
                    </a:ext>
                  </a:extLst>
                </a:gridCol>
                <a:gridCol w="362413">
                  <a:extLst>
                    <a:ext uri="{9D8B030D-6E8A-4147-A177-3AD203B41FA5}">
                      <a16:colId xmlns:a16="http://schemas.microsoft.com/office/drawing/2014/main" val="24417480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de-D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Maßnahmen gemäß Liste pegelindizierte Maßnahmen </a:t>
                      </a:r>
                    </a:p>
                  </a:txBody>
                  <a:tcPr marL="36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</a:t>
                      </a:r>
                      <a:endParaRPr lang="de-DE" sz="1200" dirty="0"/>
                    </a:p>
                  </a:txBody>
                  <a:tcPr marL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Nein</a:t>
                      </a:r>
                      <a:endParaRPr lang="de-DE" sz="1200" dirty="0"/>
                    </a:p>
                  </a:txBody>
                  <a:tcPr marL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 Nr. </a:t>
                      </a:r>
                    </a:p>
                  </a:txBody>
                  <a:tcPr marL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T="36000" marB="36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1529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Akute Polizeilage: Vollzugspolizei führt: Ort für Besprechungen festlegen; Gegenseitige Erreichbarkeit sicherstellen </a:t>
                      </a:r>
                    </a:p>
                  </a:txBody>
                  <a:tcPr marL="36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endParaRPr lang="de-DE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T="36000" marB="36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8981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de-DE" sz="12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Technische Einsatzleitung einrichten (Führungshaus) </a:t>
                      </a:r>
                    </a:p>
                  </a:txBody>
                  <a:tcPr marL="36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 marL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Feuerwehr</a:t>
                      </a:r>
                    </a:p>
                  </a:txBody>
                  <a:tcPr marL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T="36000" marB="36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0194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Verwaltungsstab einberufen</a:t>
                      </a:r>
                    </a:p>
                  </a:txBody>
                  <a:tcPr marL="36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 marL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de-DE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2" action="ppaction://hlinksldjump"/>
                        </a:rPr>
                        <a:t>150</a:t>
                      </a:r>
                      <a:endParaRPr lang="de-DE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T="36000" marB="36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393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Warnung der Bevölkerung veranlassen </a:t>
                      </a:r>
                    </a:p>
                  </a:txBody>
                  <a:tcPr marL="36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 marL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endParaRPr lang="de-DE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T="36000" marB="36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615236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</a:pP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Nächste Besprechung                        Ort                                                                 Uhrzeit </a:t>
                      </a:r>
                    </a:p>
                    <a:p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Teilnehmer (zusätzlich) </a:t>
                      </a:r>
                    </a:p>
                    <a:p>
                      <a:endParaRPr sz="1200" dirty="0"/>
                    </a:p>
                  </a:txBody>
                  <a:tcPr marL="36000" marT="36000" marB="3600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36000" marT="36000" marB="3600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36000" marT="36000" marB="3600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</a:pPr>
                      <a:endParaRPr lang="de-DE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T="36000" marB="360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005007"/>
                  </a:ext>
                </a:extLst>
              </a:tr>
            </a:tbl>
          </a:graphicData>
        </a:graphic>
      </p:graphicFrame>
      <p:sp>
        <p:nvSpPr>
          <p:cNvPr id="2" name="Rechteck 1">
            <a:hlinkClick r:id="rId3" action="ppaction://hlinksldjump"/>
            <a:extLst>
              <a:ext uri="{FF2B5EF4-FFF2-40B4-BE49-F238E27FC236}">
                <a16:creationId xmlns:a16="http://schemas.microsoft.com/office/drawing/2014/main" id="{C2B55FB1-1C6A-59D8-EE41-E461CEB874BE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3" name="Rechteck 2">
            <a:hlinkClick r:id="rId4" action="ppaction://hlinksldjump"/>
            <a:extLst>
              <a:ext uri="{FF2B5EF4-FFF2-40B4-BE49-F238E27FC236}">
                <a16:creationId xmlns:a16="http://schemas.microsoft.com/office/drawing/2014/main" id="{DAC21303-42ED-2323-54D8-B15923D650C5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</p:spTree>
    <p:extLst>
      <p:ext uri="{BB962C8B-B14F-4D97-AF65-F5344CB8AC3E}">
        <p14:creationId xmlns:p14="http://schemas.microsoft.com/office/powerpoint/2010/main" val="281918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3416</Words>
  <Application>Microsoft Office PowerPoint</Application>
  <PresentationFormat>Benutzerdefiniert</PresentationFormat>
  <Paragraphs>1376</Paragraphs>
  <Slides>56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56</vt:i4>
      </vt:variant>
    </vt:vector>
  </HeadingPairs>
  <TitlesOfParts>
    <vt:vector size="63" baseType="lpstr">
      <vt:lpstr>Arial</vt:lpstr>
      <vt:lpstr>Calibri</vt:lpstr>
      <vt:lpstr>DejaVuSansBook</vt:lpstr>
      <vt:lpstr>Open Sans</vt:lpstr>
      <vt:lpstr>Symbol</vt:lpstr>
      <vt:lpstr>Wingdings</vt:lpstr>
      <vt:lpstr>Office</vt:lpstr>
      <vt:lpstr>0</vt:lpstr>
      <vt:lpstr>1</vt:lpstr>
      <vt:lpstr>2</vt:lpstr>
      <vt:lpstr>10</vt:lpstr>
      <vt:lpstr>12</vt:lpstr>
      <vt:lpstr>14</vt:lpstr>
      <vt:lpstr>15</vt:lpstr>
      <vt:lpstr>20</vt:lpstr>
      <vt:lpstr>22</vt:lpstr>
      <vt:lpstr>100</vt:lpstr>
      <vt:lpstr>101</vt:lpstr>
      <vt:lpstr>105</vt:lpstr>
      <vt:lpstr>110</vt:lpstr>
      <vt:lpstr>112</vt:lpstr>
      <vt:lpstr>115</vt:lpstr>
      <vt:lpstr>117</vt:lpstr>
      <vt:lpstr>120</vt:lpstr>
      <vt:lpstr>150</vt:lpstr>
      <vt:lpstr>160</vt:lpstr>
      <vt:lpstr>170</vt:lpstr>
      <vt:lpstr>175</vt:lpstr>
      <vt:lpstr>180</vt:lpstr>
      <vt:lpstr>185</vt:lpstr>
      <vt:lpstr>1102</vt:lpstr>
      <vt:lpstr>1105</vt:lpstr>
      <vt:lpstr>1100</vt:lpstr>
      <vt:lpstr>1110</vt:lpstr>
      <vt:lpstr>1112</vt:lpstr>
      <vt:lpstr>1120</vt:lpstr>
      <vt:lpstr>1130</vt:lpstr>
      <vt:lpstr>2000</vt:lpstr>
      <vt:lpstr>2002</vt:lpstr>
      <vt:lpstr>2010</vt:lpstr>
      <vt:lpstr>3000</vt:lpstr>
      <vt:lpstr>3010</vt:lpstr>
      <vt:lpstr>3012</vt:lpstr>
      <vt:lpstr>5000</vt:lpstr>
      <vt:lpstr>5010</vt:lpstr>
      <vt:lpstr>6000</vt:lpstr>
      <vt:lpstr>6010</vt:lpstr>
      <vt:lpstr>6011</vt:lpstr>
      <vt:lpstr>7000</vt:lpstr>
      <vt:lpstr>7010</vt:lpstr>
      <vt:lpstr>7012</vt:lpstr>
      <vt:lpstr>9000</vt:lpstr>
      <vt:lpstr>9010</vt:lpstr>
      <vt:lpstr>9020</vt:lpstr>
      <vt:lpstr>9030</vt:lpstr>
      <vt:lpstr>9040</vt:lpstr>
      <vt:lpstr>9050</vt:lpstr>
      <vt:lpstr>A 1</vt:lpstr>
      <vt:lpstr>PowerPoint-Präsentation</vt:lpstr>
      <vt:lpstr>Form</vt:lpstr>
      <vt:lpstr>Lage </vt:lpstr>
      <vt:lpstr>Abfrage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Anfahrtsplan Horben</dc:title>
  <dc:creator>Christian Brauner</dc:creator>
  <cp:lastModifiedBy>Christian Brauner</cp:lastModifiedBy>
  <cp:revision>928</cp:revision>
  <cp:lastPrinted>2025-03-28T15:30:43Z</cp:lastPrinted>
  <dcterms:created xsi:type="dcterms:W3CDTF">2020-11-21T16:26:24Z</dcterms:created>
  <dcterms:modified xsi:type="dcterms:W3CDTF">2025-05-13T08:57:06Z</dcterms:modified>
</cp:coreProperties>
</file>